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file.elecfans.com/web1/M00/91/26/o4YBAFzRTpGAd2_fAADGYJHtg8c309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file.elecfans.com/web1/M00/91/26/o4YBAFzRTpKABEhRAABzD7xko0A229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file.elecfans.com/web1/M00/91/26/o4YBAFzRTpKAQOCaAAC00Ap_M1Q334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5D1D8-084B-456C-8811-E4B9C2CC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Python</a:t>
            </a:r>
            <a:r>
              <a:rPr lang="zh-CN" altLang="en-US" dirty="0"/>
              <a:t>特性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AC5C5F-EF36-4558-AD35-B6D9BDEAB2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CC175-1CA4-4FFB-8062-A31F68054A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交互式命令</a:t>
            </a:r>
            <a:endParaRPr lang="en-US" altLang="zh-CN" dirty="0"/>
          </a:p>
          <a:p>
            <a:r>
              <a:rPr lang="zh-CN" altLang="en-US" dirty="0"/>
              <a:t>不只是脚本语言</a:t>
            </a:r>
            <a:endParaRPr lang="en-US" altLang="zh-CN" dirty="0"/>
          </a:p>
          <a:p>
            <a:pPr lvl="1"/>
            <a:r>
              <a:rPr lang="zh-CN" altLang="en-US" dirty="0"/>
              <a:t>脚本语言：仅能处理简单编程任务，如</a:t>
            </a:r>
            <a:r>
              <a:rPr lang="en-US" altLang="zh-CN" dirty="0"/>
              <a:t>Lua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：面向对象、支持异常处理和类型检查</a:t>
            </a:r>
            <a:endParaRPr lang="en-US" altLang="zh-CN" dirty="0"/>
          </a:p>
          <a:p>
            <a:r>
              <a:rPr lang="zh-CN" altLang="en-US" dirty="0"/>
              <a:t>强大的标准库：</a:t>
            </a:r>
            <a:endParaRPr lang="en-US" altLang="zh-CN" dirty="0"/>
          </a:p>
          <a:p>
            <a:pPr lvl="1"/>
            <a:r>
              <a:rPr lang="en-US" altLang="zh-CN" dirty="0" err="1"/>
              <a:t>BeautifulSoup</a:t>
            </a:r>
            <a:r>
              <a:rPr lang="zh-CN" altLang="en-US" dirty="0"/>
              <a:t>、</a:t>
            </a:r>
            <a:r>
              <a:rPr lang="en-US" altLang="zh-CN" dirty="0"/>
              <a:t>re</a:t>
            </a:r>
            <a:r>
              <a:rPr lang="zh-CN" altLang="en-US" dirty="0"/>
              <a:t>、</a:t>
            </a:r>
            <a:r>
              <a:rPr lang="en-US" altLang="zh-CN" dirty="0"/>
              <a:t>urllib2</a:t>
            </a:r>
            <a:r>
              <a:rPr lang="zh-CN" altLang="en-US" dirty="0"/>
              <a:t>、</a:t>
            </a:r>
            <a:r>
              <a:rPr lang="en-US" altLang="zh-CN" dirty="0" err="1"/>
              <a:t>Tkinter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胶水语言：</a:t>
            </a:r>
            <a:endParaRPr lang="en-US" altLang="zh-CN" dirty="0"/>
          </a:p>
          <a:p>
            <a:pPr lvl="1"/>
            <a:r>
              <a:rPr lang="zh-CN" altLang="en-US" dirty="0"/>
              <a:t>将不同语言编写的程序“粘”在一起</a:t>
            </a:r>
            <a:endParaRPr lang="en-US" altLang="zh-CN" dirty="0"/>
          </a:p>
          <a:p>
            <a:pPr lvl="1"/>
            <a:r>
              <a:rPr lang="en-US" altLang="zh-CN" dirty="0" err="1"/>
              <a:t>Boost.Python</a:t>
            </a:r>
            <a:r>
              <a:rPr lang="zh-CN" altLang="en-US" dirty="0"/>
              <a:t>、</a:t>
            </a:r>
            <a:r>
              <a:rPr lang="en-US" altLang="zh-CN" dirty="0" err="1"/>
              <a:t>Jython</a:t>
            </a:r>
            <a:r>
              <a:rPr lang="zh-CN" altLang="en-US" dirty="0"/>
              <a:t>、</a:t>
            </a:r>
            <a:r>
              <a:rPr lang="en-US" altLang="zh-CN" dirty="0" err="1"/>
              <a:t>IronPython</a:t>
            </a:r>
            <a:endParaRPr lang="en-US" altLang="zh-CN" dirty="0"/>
          </a:p>
          <a:p>
            <a:r>
              <a:rPr lang="zh-CN" altLang="en-US" dirty="0"/>
              <a:t>不需要括号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12C0ED-7E3E-4C90-A9C7-F5A201F14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32"/>
          <a:stretch/>
        </p:blipFill>
        <p:spPr>
          <a:xfrm>
            <a:off x="7327596" y="1353579"/>
            <a:ext cx="3698527" cy="493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EA2482-6654-4E9E-B645-845E4873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51" y="3088957"/>
            <a:ext cx="4585018" cy="31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3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>
            <a:extLst>
              <a:ext uri="{FF2B5EF4-FFF2-40B4-BE49-F238E27FC236}">
                <a16:creationId xmlns:a16="http://schemas.microsoft.com/office/drawing/2014/main" id="{674279E6-0507-44EF-B3AA-DAA47F4F0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4747F9AF-7749-4EC4-8A0B-C6D780B20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5ECCF1-C082-448D-ACA7-CBE6246E88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2723A46-88C2-4839-8797-EE907B0FC5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7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73C7A-C206-4FB9-B9DA-E9AF125D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Python</a:t>
            </a:r>
            <a:r>
              <a:rPr lang="zh-CN" altLang="en-US" dirty="0"/>
              <a:t>环境搭建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AC2D1-387F-4295-8674-46FA79B07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7DE8C-DDBF-49E6-9959-4BDB49B3C1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文件及相关文档下载：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https://www.python.org/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文档下载地址：</a:t>
            </a:r>
            <a:r>
              <a:rPr lang="en-US" altLang="zh-CN" dirty="0">
                <a:hlinkClick r:id="rId3"/>
              </a:rPr>
              <a:t>https://www.python.org/doc/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D9287-5111-476B-A85A-2C9DCBDF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18" y="2607025"/>
            <a:ext cx="9754173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3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73C7A-C206-4FB9-B9DA-E9AF125D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Python</a:t>
            </a:r>
            <a:r>
              <a:rPr lang="zh-CN" altLang="en-US" dirty="0"/>
              <a:t>环境搭建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AC2D1-387F-4295-8674-46FA79B07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7DE8C-DDBF-49E6-9959-4BDB49B3C1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windows</a:t>
            </a:r>
            <a:r>
              <a:rPr lang="zh-CN" altLang="en-US" dirty="0"/>
              <a:t>系统为例：</a:t>
            </a:r>
            <a:endParaRPr lang="en-US" altLang="zh-CN" dirty="0"/>
          </a:p>
          <a:p>
            <a:pPr lvl="1"/>
            <a:r>
              <a:rPr lang="zh-CN" altLang="en-US" dirty="0"/>
              <a:t>官网下载所需版本的安装包</a:t>
            </a:r>
            <a:endParaRPr lang="en-US" altLang="zh-CN" dirty="0"/>
          </a:p>
          <a:p>
            <a:pPr lvl="1"/>
            <a:r>
              <a:rPr lang="zh-CN" altLang="en-US" dirty="0"/>
              <a:t>运行下载的安装包（在选择安装组件时，勾上所有的组件）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AB20A2-BFB3-414B-9555-8F544379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00237"/>
            <a:ext cx="4972050" cy="42478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561A28E-AAEE-4FD4-B3AE-4559800A3EC3}"/>
              </a:ext>
            </a:extLst>
          </p:cNvPr>
          <p:cNvSpPr/>
          <p:nvPr/>
        </p:nvSpPr>
        <p:spPr>
          <a:xfrm>
            <a:off x="7384256" y="3285339"/>
            <a:ext cx="29313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特别要注意选上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python.exe to Path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，否则后续需要重新设置环境变量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930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73C7A-C206-4FB9-B9DA-E9AF125D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Python</a:t>
            </a:r>
            <a:r>
              <a:rPr lang="zh-CN" altLang="en-US" dirty="0"/>
              <a:t>环境搭建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AC2D1-387F-4295-8674-46FA79B07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7DE8C-DDBF-49E6-9959-4BDB49B3C1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windows</a:t>
            </a:r>
            <a:r>
              <a:rPr lang="zh-CN" altLang="en-US" dirty="0"/>
              <a:t>系统为例：</a:t>
            </a:r>
            <a:endParaRPr lang="en-US" altLang="zh-CN" dirty="0"/>
          </a:p>
          <a:p>
            <a:pPr lvl="1"/>
            <a:r>
              <a:rPr lang="zh-CN" altLang="en-US" dirty="0"/>
              <a:t>安装完成之后，可通过开始菜单选择</a:t>
            </a:r>
            <a:endParaRPr lang="en-US" altLang="zh-CN" dirty="0"/>
          </a:p>
          <a:p>
            <a:r>
              <a:rPr lang="en-US" altLang="zh-CN" dirty="0"/>
              <a:t>IDLE</a:t>
            </a:r>
          </a:p>
          <a:p>
            <a:pPr lvl="1"/>
            <a:r>
              <a:rPr lang="zh-CN" altLang="en-US" dirty="0"/>
              <a:t>图形界面</a:t>
            </a:r>
            <a:endParaRPr lang="en-US" altLang="zh-CN" dirty="0"/>
          </a:p>
          <a:p>
            <a:r>
              <a:rPr lang="en-US" altLang="zh-CN" dirty="0"/>
              <a:t>Python 3.6</a:t>
            </a:r>
          </a:p>
          <a:p>
            <a:pPr lvl="1"/>
            <a:r>
              <a:rPr lang="zh-CN" altLang="en-US" dirty="0"/>
              <a:t>命令行形式</a:t>
            </a:r>
            <a:endParaRPr lang="en-US" altLang="zh-CN" dirty="0"/>
          </a:p>
          <a:p>
            <a:r>
              <a:rPr lang="en-US" altLang="zh-CN" dirty="0"/>
              <a:t>Python 3.6 Module Docs</a:t>
            </a:r>
          </a:p>
          <a:p>
            <a:pPr lvl="1"/>
            <a:r>
              <a:rPr lang="zh-CN" altLang="en-US" dirty="0"/>
              <a:t>说明文本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9591DA-D693-40B2-BE92-D6F83CA2D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630" b="45309"/>
          <a:stretch/>
        </p:blipFill>
        <p:spPr>
          <a:xfrm>
            <a:off x="7500056" y="1166054"/>
            <a:ext cx="2373488" cy="13724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15CF5D-DD6D-43E8-B902-169F1AF6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09" y="2682806"/>
            <a:ext cx="3944381" cy="4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4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两种执行方式：</a:t>
            </a:r>
            <a:endParaRPr lang="en-US" altLang="zh-CN" dirty="0"/>
          </a:p>
          <a:p>
            <a:pPr lvl="1"/>
            <a:r>
              <a:rPr lang="zh-CN" altLang="en-US" dirty="0"/>
              <a:t>交互式编程</a:t>
            </a:r>
            <a:endParaRPr lang="en-US" altLang="zh-CN" dirty="0"/>
          </a:p>
          <a:p>
            <a:pPr lvl="2"/>
            <a:r>
              <a:rPr lang="zh-CN" altLang="en-US" dirty="0"/>
              <a:t>不需要创建脚本文件</a:t>
            </a:r>
            <a:endParaRPr lang="en-US" altLang="zh-CN" dirty="0"/>
          </a:p>
          <a:p>
            <a:pPr lvl="2"/>
            <a:r>
              <a:rPr lang="zh-CN" altLang="en-US" dirty="0"/>
              <a:t>通过 </a:t>
            </a:r>
            <a:r>
              <a:rPr lang="en-US" altLang="zh-CN" dirty="0"/>
              <a:t>Python </a:t>
            </a:r>
            <a:r>
              <a:rPr lang="zh-CN" altLang="en-US" dirty="0"/>
              <a:t>解释器的交互模式进来编写代码并运行</a:t>
            </a:r>
            <a:endParaRPr lang="en-US" altLang="zh-CN" dirty="0"/>
          </a:p>
          <a:p>
            <a:pPr lvl="1"/>
            <a:r>
              <a:rPr lang="zh-CN" altLang="en-US" dirty="0"/>
              <a:t>脚本式编程</a:t>
            </a:r>
            <a:endParaRPr lang="en-US" altLang="zh-CN" dirty="0"/>
          </a:p>
          <a:p>
            <a:pPr lvl="2"/>
            <a:r>
              <a:rPr lang="zh-CN" altLang="en-US" dirty="0"/>
              <a:t>编写并创建脚本文件</a:t>
            </a:r>
            <a:endParaRPr lang="en-US" altLang="zh-CN" dirty="0"/>
          </a:p>
          <a:p>
            <a:pPr lvl="2"/>
            <a:r>
              <a:rPr lang="zh-CN" altLang="en-US" dirty="0"/>
              <a:t>通过运行脚本文件来运行代码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2128C-6DA0-49B7-B7B0-3DEF0FD1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19"/>
          <a:stretch/>
        </p:blipFill>
        <p:spPr>
          <a:xfrm>
            <a:off x="325680" y="4000477"/>
            <a:ext cx="5760000" cy="16924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0DFECC-0B12-4F23-8F07-4DE13987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84" y="4000477"/>
            <a:ext cx="5760000" cy="15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标识符：</a:t>
            </a:r>
            <a:endParaRPr lang="en-US" altLang="zh-CN" dirty="0"/>
          </a:p>
          <a:p>
            <a:pPr lvl="1"/>
            <a:r>
              <a:rPr lang="zh-CN" altLang="en-US" dirty="0"/>
              <a:t>由字母、数字、下划线组成</a:t>
            </a:r>
            <a:endParaRPr lang="en-US" altLang="zh-CN" dirty="0"/>
          </a:p>
          <a:p>
            <a:pPr lvl="1"/>
            <a:r>
              <a:rPr lang="zh-CN" altLang="en-US" dirty="0"/>
              <a:t>不能以数字开头</a:t>
            </a:r>
            <a:endParaRPr lang="en-US" altLang="zh-CN" dirty="0"/>
          </a:p>
          <a:p>
            <a:pPr lvl="1"/>
            <a:r>
              <a:rPr lang="zh-CN" altLang="en-US" dirty="0"/>
              <a:t>区分大小写</a:t>
            </a:r>
            <a:endParaRPr lang="en-US" altLang="zh-CN" dirty="0"/>
          </a:p>
          <a:p>
            <a:pPr lvl="1"/>
            <a:r>
              <a:rPr lang="zh-CN" altLang="en-US" dirty="0"/>
              <a:t>以下划线开头的标识符是有特殊意义</a:t>
            </a:r>
            <a:endParaRPr lang="en-US" altLang="zh-CN" dirty="0"/>
          </a:p>
          <a:p>
            <a:pPr lvl="2"/>
            <a:r>
              <a:rPr lang="zh-CN" altLang="en-US" dirty="0"/>
              <a:t>代表不能直接访问的类属性，需通过类提供的接口进行访问</a:t>
            </a:r>
            <a:endParaRPr lang="en-US" altLang="zh-CN" dirty="0"/>
          </a:p>
          <a:p>
            <a:pPr lvl="1"/>
            <a:r>
              <a:rPr lang="zh-CN" altLang="en-US" dirty="0"/>
              <a:t>以双下划线开头的</a:t>
            </a:r>
            <a:r>
              <a:rPr lang="en-US" altLang="zh-CN" dirty="0"/>
              <a:t>__foo</a:t>
            </a:r>
            <a:r>
              <a:rPr lang="zh-CN" altLang="en-US" dirty="0"/>
              <a:t>代表类的私有成员</a:t>
            </a:r>
            <a:endParaRPr lang="en-US" altLang="zh-CN" dirty="0"/>
          </a:p>
          <a:p>
            <a:pPr lvl="1"/>
            <a:r>
              <a:rPr lang="zh-CN" altLang="en-US" dirty="0"/>
              <a:t>以双下划线开头和结尾的 </a:t>
            </a:r>
            <a:r>
              <a:rPr lang="en-US" altLang="zh-CN" dirty="0"/>
              <a:t>__foo__</a:t>
            </a:r>
            <a:r>
              <a:rPr lang="zh-CN" altLang="en-US" dirty="0"/>
              <a:t>代表</a:t>
            </a:r>
            <a:r>
              <a:rPr lang="en-US" altLang="zh-CN" dirty="0"/>
              <a:t>Python</a:t>
            </a:r>
            <a:r>
              <a:rPr lang="zh-CN" altLang="en-US" dirty="0"/>
              <a:t>里特殊方法专用的标识</a:t>
            </a:r>
            <a:endParaRPr lang="en-US" altLang="zh-CN" dirty="0"/>
          </a:p>
          <a:p>
            <a:pPr lvl="2"/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：构造函数</a:t>
            </a:r>
            <a:endParaRPr lang="en-US" altLang="zh-CN" dirty="0"/>
          </a:p>
          <a:p>
            <a:pPr lvl="1"/>
            <a:r>
              <a:rPr lang="zh-CN" altLang="en-US" dirty="0"/>
              <a:t>同一行可以显示多条语句，方法是用分号分开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DD28A3-990C-431C-8E28-1A7FD8A757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4055" y="5264150"/>
            <a:ext cx="3162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保留字符：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本身已经定义或者用到的一些字符</a:t>
            </a:r>
            <a:endParaRPr lang="en-US" altLang="zh-CN" dirty="0"/>
          </a:p>
          <a:p>
            <a:pPr lvl="1"/>
            <a:r>
              <a:rPr lang="zh-CN" altLang="zh-CN" dirty="0"/>
              <a:t>所有</a:t>
            </a:r>
            <a:r>
              <a:rPr lang="en-US" altLang="zh-CN" dirty="0"/>
              <a:t> Python </a:t>
            </a:r>
            <a:r>
              <a:rPr lang="zh-CN" altLang="zh-CN" dirty="0"/>
              <a:t>的关键字只包含小写字母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948042-26F5-4136-9DD7-D834595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87" y="2705499"/>
            <a:ext cx="7352825" cy="34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8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行与缩进：</a:t>
            </a:r>
            <a:endParaRPr lang="en-US" altLang="zh-CN" dirty="0"/>
          </a:p>
          <a:p>
            <a:pPr lvl="1"/>
            <a:r>
              <a:rPr lang="zh-CN" altLang="en-US" dirty="0"/>
              <a:t>使用缩进来表示类、函数以及其他逻辑判断等模块关系</a:t>
            </a:r>
            <a:endParaRPr lang="en-US" altLang="zh-CN" dirty="0"/>
          </a:p>
          <a:p>
            <a:pPr lvl="1"/>
            <a:r>
              <a:rPr lang="zh-CN" altLang="en-US" dirty="0"/>
              <a:t>缩进的空白数量是可变的</a:t>
            </a:r>
            <a:endParaRPr lang="en-US" altLang="zh-CN" dirty="0"/>
          </a:p>
          <a:p>
            <a:pPr lvl="1"/>
            <a:r>
              <a:rPr lang="zh-CN" altLang="en-US" dirty="0"/>
              <a:t>但是同一级模块必须包含相同的缩进空白数量</a:t>
            </a:r>
            <a:endParaRPr lang="en-US" altLang="zh-CN" dirty="0"/>
          </a:p>
          <a:p>
            <a:r>
              <a:rPr lang="zh-CN" altLang="en-US" dirty="0"/>
              <a:t>多行语句：</a:t>
            </a:r>
            <a:endParaRPr lang="en-US" altLang="zh-CN" dirty="0"/>
          </a:p>
          <a:p>
            <a:pPr lvl="1"/>
            <a:r>
              <a:rPr lang="zh-CN" altLang="zh-CN" dirty="0"/>
              <a:t>使用斜杠（</a:t>
            </a:r>
            <a:r>
              <a:rPr lang="en-US" altLang="zh-CN" dirty="0"/>
              <a:t> \</a:t>
            </a:r>
            <a:r>
              <a:rPr lang="zh-CN" altLang="zh-CN" dirty="0"/>
              <a:t>）将一行的语句分为多行显示</a:t>
            </a:r>
            <a:endParaRPr lang="en-US" altLang="zh-CN" dirty="0"/>
          </a:p>
          <a:p>
            <a:r>
              <a:rPr lang="zh-CN" altLang="en-US" dirty="0"/>
              <a:t>注释：以‘</a:t>
            </a:r>
            <a:r>
              <a:rPr lang="en-US" altLang="zh-CN" dirty="0"/>
              <a:t>#</a:t>
            </a:r>
            <a:r>
              <a:rPr lang="zh-CN" altLang="en-US" dirty="0"/>
              <a:t>’开头</a:t>
            </a:r>
            <a:endParaRPr lang="en-US" altLang="zh-CN" dirty="0"/>
          </a:p>
          <a:p>
            <a:r>
              <a:rPr lang="zh-CN" altLang="en-US" dirty="0"/>
              <a:t>引号：</a:t>
            </a:r>
            <a:endParaRPr lang="en-US" altLang="zh-CN" dirty="0"/>
          </a:p>
          <a:p>
            <a:pPr lvl="1"/>
            <a:r>
              <a:rPr lang="zh-CN" altLang="en-US" dirty="0"/>
              <a:t>引号</a:t>
            </a:r>
            <a:r>
              <a:rPr lang="en-US" altLang="zh-CN" dirty="0"/>
              <a:t>( ' )</a:t>
            </a:r>
            <a:r>
              <a:rPr lang="zh-CN" altLang="en-US" dirty="0"/>
              <a:t>、双引号</a:t>
            </a:r>
            <a:r>
              <a:rPr lang="en-US" altLang="zh-CN" dirty="0"/>
              <a:t>( " )</a:t>
            </a:r>
            <a:r>
              <a:rPr lang="zh-CN" altLang="en-US" dirty="0"/>
              <a:t>、三引号</a:t>
            </a:r>
            <a:r>
              <a:rPr lang="en-US" altLang="zh-CN" dirty="0"/>
              <a:t>( ''' </a:t>
            </a:r>
            <a:r>
              <a:rPr lang="zh-CN" altLang="en-US" dirty="0"/>
              <a:t>或 </a:t>
            </a:r>
            <a:r>
              <a:rPr lang="en-US" altLang="zh-CN" dirty="0"/>
              <a:t>""" ) </a:t>
            </a:r>
          </a:p>
          <a:p>
            <a:pPr lvl="1"/>
            <a:r>
              <a:rPr lang="zh-CN" altLang="en-US" dirty="0"/>
              <a:t>表示字符串</a:t>
            </a:r>
            <a:endParaRPr lang="en-US" altLang="zh-CN" dirty="0"/>
          </a:p>
          <a:p>
            <a:pPr lvl="1"/>
            <a:r>
              <a:rPr lang="zh-CN" altLang="zh-CN" dirty="0"/>
              <a:t>三引号可以由多行组成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85E120-CF05-4D16-BBDB-FCE563F4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236" y="2086001"/>
            <a:ext cx="4257519" cy="295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72D55E-D4AB-42CD-B2BF-F5B4E77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09" y="5496814"/>
            <a:ext cx="33623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变量类型：</a:t>
            </a:r>
            <a:endParaRPr lang="en-US" altLang="zh-CN" dirty="0"/>
          </a:p>
          <a:p>
            <a:pPr lvl="1"/>
            <a:r>
              <a:rPr lang="en-US" altLang="zh-CN" dirty="0"/>
              <a:t>Numbers</a:t>
            </a:r>
            <a:r>
              <a:rPr lang="zh-CN" altLang="en-US" dirty="0"/>
              <a:t>（数字）、</a:t>
            </a:r>
            <a:r>
              <a:rPr lang="en-US" altLang="zh-CN" dirty="0"/>
              <a:t>String</a:t>
            </a:r>
            <a:r>
              <a:rPr lang="zh-CN" altLang="en-US" dirty="0"/>
              <a:t>（字符串）、</a:t>
            </a:r>
            <a:r>
              <a:rPr lang="en-US" altLang="zh-CN" dirty="0"/>
              <a:t>List</a:t>
            </a:r>
            <a:r>
              <a:rPr lang="zh-CN" altLang="en-US" dirty="0"/>
              <a:t>（列表）、</a:t>
            </a:r>
            <a:r>
              <a:rPr lang="en-US" altLang="zh-CN" dirty="0"/>
              <a:t>Tuple</a:t>
            </a:r>
            <a:r>
              <a:rPr lang="zh-CN" altLang="en-US" dirty="0"/>
              <a:t>（元组）、</a:t>
            </a:r>
            <a:r>
              <a:rPr lang="en-US" altLang="zh-CN" dirty="0"/>
              <a:t>Dictionary</a:t>
            </a:r>
            <a:r>
              <a:rPr lang="zh-CN" altLang="en-US" dirty="0"/>
              <a:t>（字典）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中的变量赋值不需要类型声明</a:t>
            </a:r>
            <a:endParaRPr lang="en-US" altLang="zh-CN" dirty="0"/>
          </a:p>
          <a:p>
            <a:r>
              <a:rPr lang="zh-CN" altLang="en-US" dirty="0"/>
              <a:t>变量在使用前都必须赋值</a:t>
            </a:r>
            <a:endParaRPr lang="en-US" altLang="zh-CN" dirty="0"/>
          </a:p>
          <a:p>
            <a:r>
              <a:rPr lang="zh-CN" altLang="en-US" dirty="0"/>
              <a:t>变量赋值以后该变量才会被创建</a:t>
            </a:r>
            <a:endParaRPr lang="en-US" altLang="zh-CN" dirty="0"/>
          </a:p>
          <a:p>
            <a:r>
              <a:rPr lang="zh-CN" altLang="en-US" dirty="0"/>
              <a:t>为多个变量赋值：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8A97EB-8336-4441-8327-8FEE14CE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946594"/>
            <a:ext cx="2557440" cy="43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A16B82-B793-410E-BBFF-D929BA58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4946594"/>
            <a:ext cx="451636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1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E874-1711-402A-9949-50FDAD38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人生苦短 我用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4CBBAC-401E-46E2-A6D7-217857674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2050" name="Picture 2" descr="https://timgsa.baidu.com/timg?image&amp;quality=80&amp;size=b9999_10000&amp;sec=1567566177&amp;di=2542c9aab5fa5b7f1aa998beef4c87de&amp;imgtype=jpg&amp;er=1&amp;src=http%3A%2F%2F5b0988e595225.cdn.sohucs.com%2Fimages%2F20171230%2Ffac6a3f28b6e4bb084eec30b4c8f5e97.jpeg">
            <a:extLst>
              <a:ext uri="{FF2B5EF4-FFF2-40B4-BE49-F238E27FC236}">
                <a16:creationId xmlns:a16="http://schemas.microsoft.com/office/drawing/2014/main" id="{FFE47571-F289-497D-B12E-628663D0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43" y="1769624"/>
            <a:ext cx="7507414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358293-7BD9-4152-AA68-3EF3D0756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4" y="2242997"/>
            <a:ext cx="4843883" cy="32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0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Numbers</a:t>
            </a:r>
            <a:r>
              <a:rPr lang="zh-CN" altLang="en-US" dirty="0"/>
              <a:t>（数字）：</a:t>
            </a:r>
            <a:endParaRPr lang="en-US" altLang="zh-CN" dirty="0"/>
          </a:p>
          <a:p>
            <a:pPr lvl="1"/>
            <a:r>
              <a:rPr lang="en-US" altLang="zh-CN" dirty="0"/>
              <a:t>int</a:t>
            </a:r>
            <a:r>
              <a:rPr lang="zh-CN" altLang="en-US" dirty="0"/>
              <a:t>（有符号整型）、</a:t>
            </a:r>
            <a:r>
              <a:rPr lang="en-US" altLang="zh-CN" dirty="0"/>
              <a:t>long</a:t>
            </a:r>
            <a:r>
              <a:rPr lang="zh-CN" altLang="en-US" dirty="0"/>
              <a:t>（长整型）、</a:t>
            </a:r>
            <a:r>
              <a:rPr lang="en-US" altLang="zh-CN" dirty="0"/>
              <a:t>float</a:t>
            </a:r>
            <a:r>
              <a:rPr lang="zh-CN" altLang="en-US" dirty="0"/>
              <a:t>（浮点型）和</a:t>
            </a:r>
            <a:r>
              <a:rPr lang="en-US" altLang="zh-CN" dirty="0"/>
              <a:t>complex</a:t>
            </a:r>
            <a:r>
              <a:rPr lang="zh-CN" altLang="en-US" dirty="0"/>
              <a:t>（复数）</a:t>
            </a:r>
            <a:endParaRPr lang="en-US" altLang="zh-CN" dirty="0"/>
          </a:p>
          <a:p>
            <a:pPr lvl="1"/>
            <a:r>
              <a:rPr lang="en-US" altLang="zh-CN" dirty="0"/>
              <a:t>Python3.X</a:t>
            </a:r>
            <a:r>
              <a:rPr lang="zh-CN" altLang="en-US" dirty="0"/>
              <a:t>版本中</a:t>
            </a:r>
            <a:r>
              <a:rPr lang="en-US" altLang="zh-CN" dirty="0"/>
              <a:t>long</a:t>
            </a:r>
            <a:r>
              <a:rPr lang="zh-CN" altLang="en-US" dirty="0"/>
              <a:t>类型被</a:t>
            </a:r>
            <a:r>
              <a:rPr lang="en-US" altLang="zh-CN" dirty="0"/>
              <a:t>int</a:t>
            </a:r>
            <a:r>
              <a:rPr lang="zh-CN" altLang="en-US" dirty="0"/>
              <a:t>替代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（字符串）：</a:t>
            </a:r>
            <a:endParaRPr lang="en-US" altLang="zh-CN" dirty="0"/>
          </a:p>
          <a:p>
            <a:pPr lvl="1"/>
            <a:r>
              <a:rPr lang="zh-CN" altLang="en-US" dirty="0"/>
              <a:t>下标：从左到右索引默认</a:t>
            </a:r>
            <a:r>
              <a:rPr lang="en-US" altLang="zh-CN" dirty="0"/>
              <a:t>0</a:t>
            </a:r>
            <a:r>
              <a:rPr lang="zh-CN" altLang="en-US" dirty="0"/>
              <a:t>开始的；从右到左索引默认</a:t>
            </a:r>
            <a:r>
              <a:rPr lang="en-US" altLang="zh-CN" dirty="0"/>
              <a:t>-1</a:t>
            </a:r>
            <a:r>
              <a:rPr lang="zh-CN" altLang="en-US" dirty="0"/>
              <a:t>开始的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头下标</a:t>
            </a:r>
            <a:r>
              <a:rPr lang="en-US" altLang="zh-CN" dirty="0"/>
              <a:t>:</a:t>
            </a:r>
            <a:r>
              <a:rPr lang="zh-CN" altLang="en-US" dirty="0"/>
              <a:t>尾下标</a:t>
            </a:r>
            <a:r>
              <a:rPr lang="en-US" altLang="zh-CN" dirty="0"/>
              <a:t>]</a:t>
            </a:r>
            <a:r>
              <a:rPr lang="zh-CN" altLang="en-US" dirty="0"/>
              <a:t>截取子字符串</a:t>
            </a:r>
            <a:endParaRPr lang="en-US" altLang="zh-CN" dirty="0"/>
          </a:p>
          <a:p>
            <a:pPr lvl="1"/>
            <a:r>
              <a:rPr lang="zh-CN" altLang="en-US" dirty="0"/>
              <a:t>加号（</a:t>
            </a:r>
            <a:r>
              <a:rPr lang="en-US" altLang="zh-CN" dirty="0"/>
              <a:t>+</a:t>
            </a:r>
            <a:r>
              <a:rPr lang="zh-CN" altLang="en-US" dirty="0"/>
              <a:t>）：连接运算符</a:t>
            </a:r>
            <a:endParaRPr lang="en-US" altLang="zh-CN" dirty="0"/>
          </a:p>
          <a:p>
            <a:pPr lvl="1"/>
            <a:r>
              <a:rPr lang="zh-CN" altLang="en-US" dirty="0"/>
              <a:t>星号（*）：重复操作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（列表）：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[]</a:t>
            </a:r>
            <a:r>
              <a:rPr lang="zh-CN" altLang="en-US" dirty="0"/>
              <a:t>标识：</a:t>
            </a:r>
            <a:r>
              <a:rPr lang="en-US" altLang="zh-CN" dirty="0"/>
              <a:t>list=[1,’tjut’,3.14]</a:t>
            </a:r>
          </a:p>
          <a:p>
            <a:pPr lvl="1"/>
            <a:r>
              <a:rPr lang="zh-CN" altLang="en-US" dirty="0"/>
              <a:t>下标及字列表取值、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53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Tuple</a:t>
            </a:r>
            <a:r>
              <a:rPr lang="zh-CN" altLang="en-US" dirty="0"/>
              <a:t>（元组）：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标识：</a:t>
            </a:r>
            <a:r>
              <a:rPr lang="en-US" altLang="zh-CN" dirty="0"/>
              <a:t>tuple=(1,’tjut’,3.14)</a:t>
            </a:r>
          </a:p>
          <a:p>
            <a:pPr lvl="1"/>
            <a:r>
              <a:rPr lang="zh-CN" altLang="en-US" dirty="0"/>
              <a:t>不能二次赋值</a:t>
            </a:r>
            <a:endParaRPr lang="en-US" altLang="zh-CN" dirty="0"/>
          </a:p>
          <a:p>
            <a:pPr lvl="1"/>
            <a:r>
              <a:rPr lang="zh-CN" altLang="en-US" dirty="0"/>
              <a:t>相当于只读列表</a:t>
            </a:r>
            <a:endParaRPr lang="en-US" altLang="zh-CN" dirty="0"/>
          </a:p>
          <a:p>
            <a:r>
              <a:rPr lang="en-US" altLang="zh-CN" dirty="0"/>
              <a:t>Dictionary</a:t>
            </a:r>
            <a:r>
              <a:rPr lang="zh-CN" altLang="en-US" dirty="0"/>
              <a:t>（字典）：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{}</a:t>
            </a:r>
            <a:r>
              <a:rPr lang="zh-CN" altLang="en-US" dirty="0"/>
              <a:t>标识：</a:t>
            </a:r>
            <a:r>
              <a:rPr lang="en-US" altLang="zh-CN" dirty="0" err="1"/>
              <a:t>dict</a:t>
            </a:r>
            <a:r>
              <a:rPr lang="en-US" altLang="zh-CN" dirty="0"/>
              <a:t>={‘name’: ’tom’, ’age’: 32, ‘height’: 175}</a:t>
            </a:r>
          </a:p>
          <a:p>
            <a:pPr lvl="1"/>
            <a:r>
              <a:rPr lang="zh-CN" altLang="en-US" dirty="0"/>
              <a:t>取值：</a:t>
            </a:r>
            <a:r>
              <a:rPr lang="en-US" altLang="zh-CN" dirty="0" err="1"/>
              <a:t>dict</a:t>
            </a:r>
            <a:r>
              <a:rPr lang="en-US" altLang="zh-CN" dirty="0"/>
              <a:t>[’age’]</a:t>
            </a:r>
            <a:r>
              <a:rPr lang="zh-CN" altLang="en-US" dirty="0"/>
              <a:t>，得到的值是</a:t>
            </a:r>
            <a:r>
              <a:rPr lang="en-US" altLang="zh-CN" dirty="0"/>
              <a:t>32</a:t>
            </a:r>
          </a:p>
          <a:p>
            <a:pPr lvl="1"/>
            <a:r>
              <a:rPr lang="zh-CN" altLang="en-US" dirty="0"/>
              <a:t>索引</a:t>
            </a:r>
            <a:r>
              <a:rPr lang="en-US" altLang="zh-CN" dirty="0"/>
              <a:t>/</a:t>
            </a:r>
            <a:r>
              <a:rPr lang="zh-CN" altLang="en-US" dirty="0"/>
              <a:t>键（</a:t>
            </a:r>
            <a:r>
              <a:rPr lang="en-US" altLang="zh-CN" dirty="0"/>
              <a:t>key</a:t>
            </a:r>
            <a:r>
              <a:rPr lang="zh-CN" altLang="en-US" dirty="0"/>
              <a:t>）：</a:t>
            </a:r>
            <a:r>
              <a:rPr lang="en-US" altLang="zh-CN" dirty="0"/>
              <a:t>‘name’</a:t>
            </a:r>
            <a:r>
              <a:rPr lang="zh-CN" altLang="en-US" dirty="0"/>
              <a:t>、</a:t>
            </a:r>
            <a:r>
              <a:rPr lang="en-US" altLang="zh-CN" dirty="0"/>
              <a:t>’age’</a:t>
            </a:r>
            <a:r>
              <a:rPr lang="zh-CN" altLang="en-US" dirty="0"/>
              <a:t>、</a:t>
            </a:r>
            <a:r>
              <a:rPr lang="en-US" altLang="zh-CN" dirty="0"/>
              <a:t>‘height’</a:t>
            </a:r>
          </a:p>
          <a:p>
            <a:pPr lvl="1"/>
            <a:r>
              <a:rPr lang="zh-CN" altLang="en-US" dirty="0"/>
              <a:t>值（</a:t>
            </a:r>
            <a:r>
              <a:rPr lang="en-US" altLang="zh-CN" dirty="0"/>
              <a:t>value</a:t>
            </a:r>
            <a:r>
              <a:rPr lang="zh-CN" altLang="en-US" dirty="0"/>
              <a:t>）：</a:t>
            </a:r>
            <a:r>
              <a:rPr lang="en-US" altLang="zh-CN" dirty="0"/>
              <a:t>’tom’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175</a:t>
            </a:r>
          </a:p>
          <a:p>
            <a:pPr lvl="1"/>
            <a:r>
              <a:rPr lang="zh-CN" altLang="en-US" dirty="0"/>
              <a:t>无序，没有下标的概念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en-US" altLang="zh-CN" dirty="0"/>
              <a:t>x=‘3.14’; x=float(x)</a:t>
            </a:r>
          </a:p>
        </p:txBody>
      </p:sp>
    </p:spTree>
    <p:extLst>
      <p:ext uri="{BB962C8B-B14F-4D97-AF65-F5344CB8AC3E}">
        <p14:creationId xmlns:p14="http://schemas.microsoft.com/office/powerpoint/2010/main" val="140961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D7FA-C74E-43F9-A0F6-31CBA7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CF7FB2-87C5-4398-AD08-CDF308C7A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91A30-2E20-45AC-8C78-C59CA116F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运算符：</a:t>
            </a:r>
            <a:endParaRPr lang="en-US" altLang="zh-CN" dirty="0"/>
          </a:p>
          <a:p>
            <a:pPr lvl="1"/>
            <a:r>
              <a:rPr lang="zh-CN" altLang="en-US" dirty="0"/>
              <a:t>算数运算符：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%(</a:t>
            </a:r>
            <a:r>
              <a:rPr lang="zh-CN" altLang="en-US" dirty="0"/>
              <a:t>取余数</a:t>
            </a:r>
            <a:r>
              <a:rPr lang="en-US" altLang="zh-CN" dirty="0"/>
              <a:t>)</a:t>
            </a:r>
            <a:r>
              <a:rPr lang="zh-CN" altLang="en-US" dirty="0"/>
              <a:t>、**</a:t>
            </a:r>
            <a:r>
              <a:rPr lang="en-US" altLang="zh-CN" dirty="0"/>
              <a:t>(</a:t>
            </a:r>
            <a:r>
              <a:rPr lang="zh-CN" altLang="en-US" dirty="0"/>
              <a:t>幂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//(</a:t>
            </a:r>
            <a:r>
              <a:rPr lang="zh-CN" altLang="en-US" dirty="0"/>
              <a:t>取整除，向下取整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比较运算符：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&lt;&gt;(</a:t>
            </a:r>
            <a:r>
              <a:rPr lang="zh-CN" altLang="en-US" dirty="0"/>
              <a:t>不等于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</a:p>
          <a:p>
            <a:pPr lvl="1"/>
            <a:r>
              <a:rPr lang="zh-CN" altLang="en-US" dirty="0"/>
              <a:t>赋值运算符：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</a:t>
            </a:r>
            <a:r>
              <a:rPr lang="en-US" altLang="zh-CN" dirty="0"/>
              <a:t>-=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</a:t>
            </a:r>
            <a:r>
              <a:rPr lang="zh-CN" altLang="en-US" dirty="0"/>
              <a:t>、**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//=</a:t>
            </a:r>
          </a:p>
          <a:p>
            <a:pPr lvl="1"/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</a:p>
          <a:p>
            <a:pPr lvl="1"/>
            <a:r>
              <a:rPr lang="zh-CN" altLang="en-US" dirty="0"/>
              <a:t>成员运算符：</a:t>
            </a:r>
            <a:r>
              <a:rPr lang="en-US" altLang="zh-CN" dirty="0"/>
              <a:t>in</a:t>
            </a:r>
            <a:r>
              <a:rPr lang="zh-CN" altLang="en-US" dirty="0"/>
              <a:t>、</a:t>
            </a:r>
            <a:r>
              <a:rPr lang="en-US" altLang="zh-CN" dirty="0"/>
              <a:t>not in</a:t>
            </a:r>
          </a:p>
          <a:p>
            <a:pPr lvl="1"/>
            <a:r>
              <a:rPr lang="zh-CN" altLang="en-US" dirty="0"/>
              <a:t>身份运算符：</a:t>
            </a:r>
            <a:r>
              <a:rPr lang="en-US" altLang="zh-CN" dirty="0"/>
              <a:t>is</a:t>
            </a:r>
            <a:r>
              <a:rPr lang="zh-CN" altLang="en-US" dirty="0"/>
              <a:t>、</a:t>
            </a:r>
            <a:r>
              <a:rPr lang="en-US" altLang="zh-CN" dirty="0"/>
              <a:t>is not</a:t>
            </a:r>
            <a:r>
              <a:rPr lang="zh-CN" altLang="en-US" dirty="0"/>
              <a:t>，用于判断两个对象</a:t>
            </a:r>
            <a:r>
              <a:rPr lang="en-US" altLang="zh-CN" dirty="0"/>
              <a:t>id</a:t>
            </a:r>
            <a:r>
              <a:rPr lang="zh-CN" altLang="en-US" dirty="0"/>
              <a:t>（内存地址）是否相投</a:t>
            </a:r>
          </a:p>
          <a:p>
            <a:r>
              <a:rPr lang="zh-CN" altLang="en-US" dirty="0"/>
              <a:t>运算优先度：</a:t>
            </a:r>
            <a:endParaRPr lang="en-US" altLang="zh-CN" dirty="0"/>
          </a:p>
          <a:p>
            <a:pPr lvl="1"/>
            <a:r>
              <a:rPr lang="zh-CN" altLang="en-US" dirty="0"/>
              <a:t>可部分参考数学运算的优先度</a:t>
            </a:r>
            <a:endParaRPr lang="en-US" altLang="zh-CN" dirty="0"/>
          </a:p>
          <a:p>
            <a:pPr lvl="1"/>
            <a:r>
              <a:rPr lang="zh-CN" altLang="en-US" dirty="0"/>
              <a:t>具体参考讲义中的内容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53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编程基础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2.1 TIOBE</a:t>
            </a:r>
            <a:r>
              <a:rPr lang="zh-CN" altLang="en-US" dirty="0"/>
              <a:t>编程语言排行榜</a:t>
            </a:r>
            <a:endParaRPr lang="en-US" altLang="zh-CN" dirty="0"/>
          </a:p>
          <a:p>
            <a:r>
              <a:rPr lang="en-US" altLang="zh-CN" dirty="0"/>
              <a:t>2.2 Python</a:t>
            </a:r>
            <a:r>
              <a:rPr lang="zh-CN" altLang="en-US" dirty="0"/>
              <a:t>起源</a:t>
            </a:r>
            <a:endParaRPr lang="en-US" altLang="zh-CN" dirty="0"/>
          </a:p>
          <a:p>
            <a:r>
              <a:rPr lang="en-US" altLang="zh-CN" dirty="0"/>
              <a:t>2.3 Python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2.4 Python</a:t>
            </a:r>
            <a:r>
              <a:rPr lang="zh-CN" altLang="en-US" dirty="0"/>
              <a:t>特性</a:t>
            </a:r>
            <a:endParaRPr lang="en-US" altLang="zh-CN" dirty="0"/>
          </a:p>
          <a:p>
            <a:r>
              <a:rPr lang="en-US" altLang="zh-CN" dirty="0"/>
              <a:t>2.5 Python</a:t>
            </a:r>
            <a:r>
              <a:rPr lang="zh-CN" altLang="en-US" dirty="0"/>
              <a:t>环境搭建</a:t>
            </a:r>
            <a:endParaRPr lang="en-US" altLang="zh-CN" dirty="0"/>
          </a:p>
          <a:p>
            <a:r>
              <a:rPr lang="en-US" altLang="zh-CN" dirty="0"/>
              <a:t>2.6 Python</a:t>
            </a:r>
            <a:r>
              <a:rPr lang="zh-CN" altLang="en-US" dirty="0"/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5AE91-855A-41E2-9B70-59F072A0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TIOBE</a:t>
            </a:r>
            <a:r>
              <a:rPr lang="zh-CN" altLang="en-US" dirty="0"/>
              <a:t>编程语言排行榜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84481D-D089-4D6F-8B0E-810CFB792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 descr="http://file.elecfans.com/web1/M00/91/26/o4YBAFzRTpGAd2_fAADGYJHtg8c309.png">
            <a:hlinkClick r:id="rId2"/>
            <a:extLst>
              <a:ext uri="{FF2B5EF4-FFF2-40B4-BE49-F238E27FC236}">
                <a16:creationId xmlns:a16="http://schemas.microsoft.com/office/drawing/2014/main" id="{CF4F4DF2-A6D3-409A-9F9E-AAF16240B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52" y="1132097"/>
            <a:ext cx="7126906" cy="56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DE8F39-A568-4830-95C0-1624089CAE43}"/>
              </a:ext>
            </a:extLst>
          </p:cNvPr>
          <p:cNvSpPr txBox="1"/>
          <p:nvPr/>
        </p:nvSpPr>
        <p:spPr>
          <a:xfrm>
            <a:off x="9734549" y="3293766"/>
            <a:ext cx="2371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</a:rPr>
              <a:t>TIOBE</a:t>
            </a:r>
            <a:r>
              <a:rPr lang="zh-CN" altLang="en-US" sz="2600" dirty="0">
                <a:solidFill>
                  <a:srgbClr val="FF0000"/>
                </a:solidFill>
              </a:rPr>
              <a:t>编程社区</a:t>
            </a:r>
            <a:r>
              <a:rPr lang="en-US" altLang="zh-CN" sz="2600" dirty="0">
                <a:solidFill>
                  <a:srgbClr val="FF0000"/>
                </a:solidFill>
              </a:rPr>
              <a:t>2019</a:t>
            </a:r>
            <a:r>
              <a:rPr lang="zh-CN" altLang="en-US" sz="2600" dirty="0">
                <a:solidFill>
                  <a:srgbClr val="FF0000"/>
                </a:solidFill>
              </a:rPr>
              <a:t>年</a:t>
            </a:r>
            <a:r>
              <a:rPr lang="en-US" altLang="zh-CN" sz="2600" dirty="0">
                <a:solidFill>
                  <a:srgbClr val="FF0000"/>
                </a:solidFill>
              </a:rPr>
              <a:t>5</a:t>
            </a:r>
            <a:r>
              <a:rPr lang="zh-CN" altLang="en-US" sz="2600" dirty="0">
                <a:solidFill>
                  <a:srgbClr val="FF0000"/>
                </a:solidFill>
              </a:rPr>
              <a:t>月排行榜</a:t>
            </a:r>
          </a:p>
        </p:txBody>
      </p:sp>
    </p:spTree>
    <p:extLst>
      <p:ext uri="{BB962C8B-B14F-4D97-AF65-F5344CB8AC3E}">
        <p14:creationId xmlns:p14="http://schemas.microsoft.com/office/powerpoint/2010/main" val="48608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5AE91-855A-41E2-9B70-59F072A0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TIOBE</a:t>
            </a:r>
            <a:r>
              <a:rPr lang="zh-CN" altLang="en-US" dirty="0"/>
              <a:t>编程语言排行榜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84481D-D089-4D6F-8B0E-810CFB792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 descr="http://file.elecfans.com/web1/M00/91/26/o4YBAFzRTpKABEhRAABzD7xko0A229.png">
            <a:hlinkClick r:id="rId2"/>
            <a:extLst>
              <a:ext uri="{FF2B5EF4-FFF2-40B4-BE49-F238E27FC236}">
                <a16:creationId xmlns:a16="http://schemas.microsoft.com/office/drawing/2014/main" id="{0A626EF4-74D9-4963-A445-01CCD954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11" y="1279450"/>
            <a:ext cx="9415387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DF33CD-1F51-4E1F-B844-FADFB18DC8B5}"/>
              </a:ext>
            </a:extLst>
          </p:cNvPr>
          <p:cNvSpPr txBox="1"/>
          <p:nvPr/>
        </p:nvSpPr>
        <p:spPr>
          <a:xfrm>
            <a:off x="9734549" y="3293766"/>
            <a:ext cx="2371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</a:rPr>
              <a:t>TIOBE</a:t>
            </a:r>
            <a:r>
              <a:rPr lang="zh-CN" altLang="en-US" sz="2600" dirty="0">
                <a:solidFill>
                  <a:srgbClr val="FF0000"/>
                </a:solidFill>
              </a:rPr>
              <a:t>编程社区历史排名情况</a:t>
            </a:r>
          </a:p>
        </p:txBody>
      </p:sp>
    </p:spTree>
    <p:extLst>
      <p:ext uri="{BB962C8B-B14F-4D97-AF65-F5344CB8AC3E}">
        <p14:creationId xmlns:p14="http://schemas.microsoft.com/office/powerpoint/2010/main" val="328753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5AE91-855A-41E2-9B70-59F072A0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TIOBE</a:t>
            </a:r>
            <a:r>
              <a:rPr lang="zh-CN" altLang="en-US" dirty="0"/>
              <a:t>编程语言排行榜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84481D-D089-4D6F-8B0E-810CFB792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 descr="http://file.elecfans.com/web1/M00/91/26/o4YBAFzRTpKAQOCaAAC00Ap_M1Q334.png">
            <a:hlinkClick r:id="rId2"/>
            <a:extLst>
              <a:ext uri="{FF2B5EF4-FFF2-40B4-BE49-F238E27FC236}">
                <a16:creationId xmlns:a16="http://schemas.microsoft.com/office/drawing/2014/main" id="{E8266302-BA86-4C46-92FD-6E61913F5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28" y="1161000"/>
            <a:ext cx="9430354" cy="4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2EDA2F-D69E-4C95-B717-CBF3E94D1677}"/>
              </a:ext>
            </a:extLst>
          </p:cNvPr>
          <p:cNvSpPr txBox="1"/>
          <p:nvPr/>
        </p:nvSpPr>
        <p:spPr>
          <a:xfrm>
            <a:off x="3440905" y="5828923"/>
            <a:ext cx="530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</a:rPr>
              <a:t>Top 10</a:t>
            </a:r>
            <a:r>
              <a:rPr lang="zh-CN" altLang="en-US" sz="2600" dirty="0">
                <a:solidFill>
                  <a:srgbClr val="FF0000"/>
                </a:solidFill>
              </a:rPr>
              <a:t>编程语言 </a:t>
            </a:r>
            <a:r>
              <a:rPr lang="en-US" altLang="zh-CN" sz="2600" dirty="0">
                <a:solidFill>
                  <a:srgbClr val="FF0000"/>
                </a:solidFill>
              </a:rPr>
              <a:t>TIOBE </a:t>
            </a:r>
            <a:r>
              <a:rPr lang="zh-CN" altLang="en-US" sz="2600" dirty="0">
                <a:solidFill>
                  <a:srgbClr val="FF0000"/>
                </a:solidFill>
              </a:rPr>
              <a:t>指数走势（</a:t>
            </a:r>
            <a:r>
              <a:rPr lang="en-US" altLang="zh-CN" sz="2600" dirty="0">
                <a:solidFill>
                  <a:srgbClr val="FF0000"/>
                </a:solidFill>
              </a:rPr>
              <a:t>2002-2019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40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E5A4D-9449-4EC4-89C6-C41DA8BB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Python</a:t>
            </a:r>
            <a:r>
              <a:rPr lang="zh-CN" altLang="en-US" dirty="0"/>
              <a:t>作者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8BDA54-3416-4618-AB01-080C12A10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B222E-667B-435A-A8DC-F808A9DE83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258353"/>
            <a:ext cx="7226300" cy="4434149"/>
          </a:xfrm>
        </p:spPr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月，我在寻找一门‘课余’编程项目来打发圣诞节前后的时间。我的办公室会关门，但我有一台家用电脑，而且没有太多其他东西。我决定为当时我正构思的一个新的脚本语言写一个解释器，它是</a:t>
            </a:r>
            <a:r>
              <a:rPr lang="en-US" altLang="zh-CN" dirty="0"/>
              <a:t>ABC</a:t>
            </a:r>
            <a:r>
              <a:rPr lang="zh-CN" altLang="en-US" dirty="0"/>
              <a:t>语言的后代，对</a:t>
            </a:r>
            <a:r>
              <a:rPr lang="en-US" altLang="zh-CN" dirty="0"/>
              <a:t>UNIX/C</a:t>
            </a:r>
            <a:r>
              <a:rPr lang="zh-CN" altLang="en-US" dirty="0"/>
              <a:t>程序员会有吸引力。作为一个略微有些无关想法的人，和一个</a:t>
            </a:r>
            <a:r>
              <a:rPr lang="zh-CN" altLang="en-US" dirty="0">
                <a:solidFill>
                  <a:srgbClr val="FF0000"/>
                </a:solidFill>
              </a:rPr>
              <a:t>蒙提</a:t>
            </a:r>
            <a:r>
              <a:rPr lang="en-US" altLang="zh-CN" dirty="0">
                <a:solidFill>
                  <a:srgbClr val="FF0000"/>
                </a:solidFill>
              </a:rPr>
              <a:t>·</a:t>
            </a:r>
            <a:r>
              <a:rPr lang="zh-CN" altLang="en-US" dirty="0">
                <a:solidFill>
                  <a:srgbClr val="FF0000"/>
                </a:solidFill>
              </a:rPr>
              <a:t>派森（</a:t>
            </a:r>
            <a:r>
              <a:rPr lang="en-US" altLang="zh-CN" dirty="0">
                <a:solidFill>
                  <a:srgbClr val="FF0000"/>
                </a:solidFill>
              </a:rPr>
              <a:t>Monty Python</a:t>
            </a:r>
            <a:r>
              <a:rPr lang="zh-CN" altLang="en-US" dirty="0">
                <a:solidFill>
                  <a:srgbClr val="FF0000"/>
                </a:solidFill>
              </a:rPr>
              <a:t>）的飞行马戏团</a:t>
            </a:r>
            <a:r>
              <a:rPr lang="zh-CN" altLang="en-US" dirty="0"/>
              <a:t>的狂热爱好者，我选择了</a:t>
            </a:r>
            <a:r>
              <a:rPr lang="en-US" altLang="zh-CN" dirty="0"/>
              <a:t>Python</a:t>
            </a:r>
            <a:r>
              <a:rPr lang="zh-CN" altLang="en-US" dirty="0"/>
              <a:t>作为项目的标题。”</a:t>
            </a:r>
          </a:p>
        </p:txBody>
      </p:sp>
      <p:pic>
        <p:nvPicPr>
          <p:cNvPr id="5" name="图片 4" descr="https://img-blog.csdn.net/2018060313065337?watermark/2/text/aHR0cHM6Ly9ibG9nLmNzZG4ubmV0L2dodWkyMw==/font/5a6L5L2T/fontsize/400/fill/I0JBQkFCMA==/dissolve/70">
            <a:extLst>
              <a:ext uri="{FF2B5EF4-FFF2-40B4-BE49-F238E27FC236}">
                <a16:creationId xmlns:a16="http://schemas.microsoft.com/office/drawing/2014/main" id="{AD3B621F-13D7-4192-AC6B-E53832EF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00" y="1279450"/>
            <a:ext cx="3264000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8015AB67-A8C2-4635-9686-FFC2530F5383}"/>
              </a:ext>
            </a:extLst>
          </p:cNvPr>
          <p:cNvSpPr txBox="1">
            <a:spLocks/>
          </p:cNvSpPr>
          <p:nvPr/>
        </p:nvSpPr>
        <p:spPr>
          <a:xfrm>
            <a:off x="669925" y="5692502"/>
            <a:ext cx="7226300" cy="54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Guido Van Rossum (</a:t>
            </a:r>
            <a:r>
              <a:rPr lang="en-US" altLang="zh-CN" dirty="0" err="1"/>
              <a:t>GvR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3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F8D07-EB45-4EAE-ABEC-7028D779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设计</a:t>
            </a:r>
            <a:r>
              <a:rPr lang="en-US" altLang="zh-CN" dirty="0"/>
              <a:t>Python</a:t>
            </a:r>
            <a:r>
              <a:rPr lang="zh-CN" altLang="en-US" dirty="0"/>
              <a:t>的动机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DA5BBB-67D8-4325-ADF4-C92BAFB2C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E67B7-932C-4281-BC54-DB11CEFF5C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4" y="1098550"/>
            <a:ext cx="5426076" cy="5258288"/>
          </a:xfrm>
        </p:spPr>
        <p:txBody>
          <a:bodyPr/>
          <a:lstStyle/>
          <a:p>
            <a:r>
              <a:rPr lang="zh-CN" altLang="en-US" dirty="0"/>
              <a:t>传统编程语言（如</a:t>
            </a:r>
            <a:r>
              <a:rPr lang="en-US" altLang="zh-CN" dirty="0"/>
              <a:t>C</a:t>
            </a:r>
            <a:r>
              <a:rPr lang="zh-CN" altLang="en-US" dirty="0"/>
              <a:t>语言）：</a:t>
            </a:r>
            <a:endParaRPr lang="en-US" altLang="zh-CN" dirty="0"/>
          </a:p>
          <a:p>
            <a:pPr lvl="1"/>
            <a:r>
              <a:rPr lang="zh-CN" altLang="en-US" dirty="0"/>
              <a:t>低配置需要很好的优化</a:t>
            </a:r>
            <a:endParaRPr lang="en-US" altLang="zh-CN" dirty="0"/>
          </a:p>
          <a:p>
            <a:pPr lvl="1"/>
            <a:r>
              <a:rPr lang="zh-CN" altLang="en-US" dirty="0"/>
              <a:t>太过于耗费时间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连接</a:t>
            </a:r>
            <a:r>
              <a:rPr lang="en-US" altLang="zh-CN" dirty="0"/>
              <a:t>UNIX</a:t>
            </a:r>
            <a:r>
              <a:rPr lang="zh-CN" altLang="en-US" dirty="0"/>
              <a:t>下的不同功能</a:t>
            </a:r>
            <a:endParaRPr lang="en-US" altLang="zh-CN" dirty="0"/>
          </a:p>
          <a:p>
            <a:pPr lvl="1"/>
            <a:r>
              <a:rPr lang="zh-CN" altLang="en-US" dirty="0"/>
              <a:t>几行就能完成</a:t>
            </a:r>
            <a:r>
              <a:rPr lang="en-US" altLang="zh-CN" dirty="0"/>
              <a:t>C</a:t>
            </a:r>
            <a:r>
              <a:rPr lang="zh-CN" altLang="en-US" dirty="0"/>
              <a:t>需要几百行的程序</a:t>
            </a:r>
            <a:endParaRPr lang="en-US" altLang="zh-CN" dirty="0"/>
          </a:p>
          <a:p>
            <a:pPr lvl="1"/>
            <a:r>
              <a:rPr lang="zh-CN" altLang="en-US" dirty="0"/>
              <a:t>本质：调用命令</a:t>
            </a:r>
            <a:endParaRPr lang="en-US" altLang="zh-CN" dirty="0"/>
          </a:p>
          <a:p>
            <a:pPr lvl="1"/>
            <a:r>
              <a:rPr lang="zh-CN" altLang="en-US" dirty="0"/>
              <a:t>不能全面调动计算机性能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en-US" altLang="zh-CN" dirty="0"/>
              <a:t>ABC</a:t>
            </a:r>
            <a:r>
              <a:rPr lang="zh-CN" altLang="en-US" dirty="0"/>
              <a:t>语言的继承</a:t>
            </a:r>
            <a:endParaRPr lang="en-US" altLang="zh-CN" dirty="0"/>
          </a:p>
          <a:p>
            <a:pPr lvl="1"/>
            <a:r>
              <a:rPr lang="zh-CN" altLang="en-US" dirty="0"/>
              <a:t>解决了</a:t>
            </a:r>
            <a:r>
              <a:rPr lang="en-US" altLang="zh-CN" dirty="0"/>
              <a:t>ABC</a:t>
            </a:r>
            <a:r>
              <a:rPr lang="zh-CN" altLang="en-US" dirty="0"/>
              <a:t>语言扩展性差的问题</a:t>
            </a:r>
            <a:endParaRPr lang="en-US" altLang="zh-CN" dirty="0"/>
          </a:p>
        </p:txBody>
      </p:sp>
      <p:pic>
        <p:nvPicPr>
          <p:cNvPr id="1026" name="Picture 2" descr="https://ss2.bdstatic.com/70cFvnSh_Q1YnxGkpoWK1HF6hhy/it/u=3200469551,3330621307&amp;fm=26&amp;gp=0.jpg">
            <a:extLst>
              <a:ext uri="{FF2B5EF4-FFF2-40B4-BE49-F238E27FC236}">
                <a16:creationId xmlns:a16="http://schemas.microsoft.com/office/drawing/2014/main" id="{AD4A3FB5-150C-43C0-9C97-4BA86809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007020"/>
            <a:ext cx="5943600" cy="19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70cFvXSh_Q1YnxGkpoWK1HF6hhy/it/u=2112929376,1189609957&amp;fm=26&amp;gp=0.jpg">
            <a:extLst>
              <a:ext uri="{FF2B5EF4-FFF2-40B4-BE49-F238E27FC236}">
                <a16:creationId xmlns:a16="http://schemas.microsoft.com/office/drawing/2014/main" id="{42938FFA-AF21-40AD-8B6E-9EA05117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99" y="1360251"/>
            <a:ext cx="1885858" cy="21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s1.bdstatic.com/70cFuXSh_Q1YnxGkpoWK1HF6hhy/it/u=1629396598,805621585&amp;fm=26&amp;gp=0.jpg">
            <a:extLst>
              <a:ext uri="{FF2B5EF4-FFF2-40B4-BE49-F238E27FC236}">
                <a16:creationId xmlns:a16="http://schemas.microsoft.com/office/drawing/2014/main" id="{7EB55E96-4C0F-4063-946C-7C70CDB51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45"/>
          <a:stretch/>
        </p:blipFill>
        <p:spPr bwMode="auto">
          <a:xfrm>
            <a:off x="9362016" y="1360251"/>
            <a:ext cx="2058459" cy="21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25223-7C91-4414-AC56-CB5FE4E6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Python</a:t>
            </a:r>
            <a:r>
              <a:rPr lang="zh-CN" altLang="en-US" dirty="0"/>
              <a:t>应用举例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2647C7-8F3D-4214-840F-0F95D1666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1973F-0629-4C4D-B2B3-BADE7BCA38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371698"/>
          </a:xfrm>
        </p:spPr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用于很多谷歌项目网络应用的后端，如</a:t>
            </a:r>
            <a:r>
              <a:rPr lang="en-US" altLang="zh-CN" dirty="0"/>
              <a:t>Google Groups</a:t>
            </a:r>
            <a:r>
              <a:rPr lang="zh-CN" altLang="en-US" dirty="0"/>
              <a:t>、</a:t>
            </a:r>
            <a:r>
              <a:rPr lang="en-US" altLang="zh-CN" dirty="0"/>
              <a:t>Gmail</a:t>
            </a:r>
            <a:r>
              <a:rPr lang="zh-CN" altLang="en-US" dirty="0"/>
              <a:t>、</a:t>
            </a:r>
            <a:r>
              <a:rPr lang="en-US" altLang="zh-CN" dirty="0"/>
              <a:t>Google Maps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Google APP Engine</a:t>
            </a:r>
            <a:r>
              <a:rPr lang="zh-CN" altLang="en-US" dirty="0"/>
              <a:t>支持使用</a:t>
            </a:r>
            <a:r>
              <a:rPr lang="en-US" altLang="zh-CN" dirty="0"/>
              <a:t>Python</a:t>
            </a:r>
            <a:r>
              <a:rPr lang="zh-CN" altLang="en-US" dirty="0"/>
              <a:t>作为开发语言</a:t>
            </a:r>
            <a:endParaRPr lang="en-US" altLang="zh-CN" dirty="0"/>
          </a:p>
          <a:p>
            <a:r>
              <a:rPr lang="en-US" altLang="zh-CN" dirty="0"/>
              <a:t>NASA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美国宇航局从</a:t>
            </a:r>
            <a:r>
              <a:rPr lang="en-US" altLang="zh-CN" dirty="0"/>
              <a:t>1994</a:t>
            </a:r>
            <a:r>
              <a:rPr lang="zh-CN" altLang="en-US" dirty="0"/>
              <a:t>年起把</a:t>
            </a:r>
            <a:r>
              <a:rPr lang="en-US" altLang="zh-CN" dirty="0"/>
              <a:t>Python</a:t>
            </a:r>
            <a:r>
              <a:rPr lang="zh-CN" altLang="en-US" dirty="0"/>
              <a:t>作为主要开发语言</a:t>
            </a:r>
            <a:endParaRPr lang="en-US" altLang="zh-CN" dirty="0"/>
          </a:p>
          <a:p>
            <a:r>
              <a:rPr lang="zh-CN" altLang="en-US" dirty="0"/>
              <a:t>豆瓣网</a:t>
            </a:r>
            <a:endParaRPr lang="en-US" altLang="zh-CN" dirty="0"/>
          </a:p>
          <a:p>
            <a:r>
              <a:rPr lang="en-US" altLang="zh-CN" dirty="0"/>
              <a:t>Torchlight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编写的大型</a:t>
            </a:r>
            <a:r>
              <a:rPr lang="en-US" altLang="zh-CN" dirty="0"/>
              <a:t>3D</a:t>
            </a:r>
            <a:r>
              <a:rPr lang="zh-CN" altLang="en-US" dirty="0"/>
              <a:t>游戏</a:t>
            </a:r>
            <a:endParaRPr lang="en-US" altLang="zh-CN" dirty="0"/>
          </a:p>
          <a:p>
            <a:r>
              <a:rPr lang="en-US" altLang="zh-CN" dirty="0"/>
              <a:t>Blender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开发的开源</a:t>
            </a:r>
            <a:r>
              <a:rPr lang="en-US" altLang="zh-CN" dirty="0"/>
              <a:t>3D</a:t>
            </a:r>
            <a:r>
              <a:rPr lang="zh-CN" altLang="en-US" dirty="0"/>
              <a:t>绘图软件</a:t>
            </a:r>
          </a:p>
        </p:txBody>
      </p:sp>
    </p:spTree>
    <p:extLst>
      <p:ext uri="{BB962C8B-B14F-4D97-AF65-F5344CB8AC3E}">
        <p14:creationId xmlns:p14="http://schemas.microsoft.com/office/powerpoint/2010/main" val="284564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1228</Words>
  <Application>Microsoft Office PowerPoint</Application>
  <PresentationFormat>宽屏</PresentationFormat>
  <Paragraphs>173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Times New Roman</vt:lpstr>
      <vt:lpstr>Office 主题​​</vt:lpstr>
      <vt:lpstr>化工应用数学</vt:lpstr>
      <vt:lpstr>人生苦短 我用Python</vt:lpstr>
      <vt:lpstr>第二章 Python编程基础 </vt:lpstr>
      <vt:lpstr>2.1 TIOBE编程语言排行榜</vt:lpstr>
      <vt:lpstr>2.1 TIOBE编程语言排行榜</vt:lpstr>
      <vt:lpstr>2.1 TIOBE编程语言排行榜</vt:lpstr>
      <vt:lpstr>2.2 Python作者</vt:lpstr>
      <vt:lpstr>2.2设计Python的动机</vt:lpstr>
      <vt:lpstr>2.3 Python应用举例</vt:lpstr>
      <vt:lpstr>2.4 Python特性</vt:lpstr>
      <vt:lpstr>Python编程基础</vt:lpstr>
      <vt:lpstr>2.5 Python环境搭建</vt:lpstr>
      <vt:lpstr>2.5 Python环境搭建</vt:lpstr>
      <vt:lpstr>2.5 Python环境搭建</vt:lpstr>
      <vt:lpstr>2.6 Python基础语法</vt:lpstr>
      <vt:lpstr>2.6 Python基础语法</vt:lpstr>
      <vt:lpstr>2.6 Python基础语法</vt:lpstr>
      <vt:lpstr>2.6 Python基础语法</vt:lpstr>
      <vt:lpstr>2.6 Python基础语法</vt:lpstr>
      <vt:lpstr>2.6 Python基础语法</vt:lpstr>
      <vt:lpstr>2.6 Python基础语法</vt:lpstr>
      <vt:lpstr>2.6 Python基础语法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161</cp:revision>
  <dcterms:created xsi:type="dcterms:W3CDTF">2019-07-31T09:59:25Z</dcterms:created>
  <dcterms:modified xsi:type="dcterms:W3CDTF">2019-08-28T10:45:19Z</dcterms:modified>
</cp:coreProperties>
</file>