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1" r:id="rId3"/>
    <p:sldId id="266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0EE7-10BD-471B-8055-FCB15A18145E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AABE-DEA4-44A7-B23C-7D3B2B268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8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65838" y="3171429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BCBDE95B-961D-44DD-81B0-31BCE06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38" y="1945947"/>
            <a:ext cx="7860325" cy="953933"/>
          </a:xfrm>
        </p:spPr>
        <p:txBody>
          <a:bodyPr anchor="b">
            <a:normAutofit/>
          </a:bodyPr>
          <a:lstStyle>
            <a:lvl1pPr algn="ctr">
              <a:defRPr sz="5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EB89C1DD-8977-4A6D-A539-6FFF542F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407" y="3429000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5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26E8CEF-F190-482F-A76B-544DA1845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10850564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A4912-06E1-4C7D-A317-F10D83D1AA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6" y="1098550"/>
            <a:ext cx="5361598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310F3DF8-D3ED-4A78-80EB-4FE00FC877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4412" y="1098062"/>
            <a:ext cx="5426075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B270A9-B03F-4FA7-BECD-C4FACFC5B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7DA9D5-AAFC-462B-806C-DB8E54228C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3" name="Freeform 9694"/>
          <p:cNvSpPr>
            <a:spLocks/>
          </p:cNvSpPr>
          <p:nvPr/>
        </p:nvSpPr>
        <p:spPr bwMode="auto">
          <a:xfrm>
            <a:off x="3849716" y="4765693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4" name="Freeform 9695"/>
          <p:cNvSpPr>
            <a:spLocks/>
          </p:cNvSpPr>
          <p:nvPr/>
        </p:nvSpPr>
        <p:spPr bwMode="auto">
          <a:xfrm>
            <a:off x="2917846" y="3721338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553925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2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3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5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6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8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9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0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1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2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3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4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5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6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7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8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9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0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副标题 2">
            <a:extLst>
              <a:ext uri="{FF2B5EF4-FFF2-40B4-BE49-F238E27FC236}">
                <a16:creationId xmlns:a16="http://schemas.microsoft.com/office/drawing/2014/main" id="{394882BA-5792-4EE7-B60E-A9F8023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752" y="4762295"/>
            <a:ext cx="535706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2" name="标题 1">
            <a:extLst>
              <a:ext uri="{FF2B5EF4-FFF2-40B4-BE49-F238E27FC236}">
                <a16:creationId xmlns:a16="http://schemas.microsoft.com/office/drawing/2014/main" id="{B9B2BE3C-B7AB-49A5-AB98-0F689274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752" y="3628815"/>
            <a:ext cx="5357061" cy="125793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5">
            <a:extLst>
              <a:ext uri="{FF2B5EF4-FFF2-40B4-BE49-F238E27FC236}">
                <a16:creationId xmlns:a16="http://schemas.microsoft.com/office/drawing/2014/main" id="{8504C523-AF50-44DA-81C6-45304EDB7D10}"/>
              </a:ext>
            </a:extLst>
          </p:cNvPr>
          <p:cNvSpPr/>
          <p:nvPr userDrawn="1"/>
        </p:nvSpPr>
        <p:spPr>
          <a:xfrm>
            <a:off x="-600" y="0"/>
            <a:ext cx="12192600" cy="1044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标题占位符 1">
            <a:extLst>
              <a:ext uri="{FF2B5EF4-FFF2-40B4-BE49-F238E27FC236}">
                <a16:creationId xmlns:a16="http://schemas.microsoft.com/office/drawing/2014/main" id="{ADA6EBF8-0352-46A0-B603-74A32214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09903"/>
            <a:ext cx="10850563" cy="81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113C16C8-6CBC-44E6-8023-982FC053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2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84368581-CB75-455E-9C92-7873242BD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F6A17A43-B3C2-45E4-B6A2-98B8082B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9AEE1-45B3-47E5-9D64-A8323A11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DEFA5F-5E9B-46DC-8B0E-BCC50F4C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9DCB2-A8EA-4B73-88B2-8AFE657CB4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/>
              <a:t>y=f(x)</a:t>
            </a:r>
            <a:r>
              <a:rPr lang="zh-CN" altLang="en-US" dirty="0"/>
              <a:t>是定义在</a:t>
            </a:r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[0,10]</a:t>
            </a:r>
            <a:r>
              <a:rPr lang="zh-CN" altLang="en-US" dirty="0"/>
              <a:t>上的函数，已知</a:t>
            </a:r>
            <a:r>
              <a:rPr lang="en-US" altLang="zh-CN" dirty="0"/>
              <a:t>f(0)=1.0</a:t>
            </a:r>
            <a:r>
              <a:rPr lang="zh-CN" altLang="en-US" dirty="0"/>
              <a:t>，并且通过测量得到了</a:t>
            </a:r>
            <a:r>
              <a:rPr lang="en-US" altLang="zh-CN" dirty="0"/>
              <a:t>f’(x)</a:t>
            </a:r>
            <a:r>
              <a:rPr lang="zh-CN" altLang="en-US" dirty="0"/>
              <a:t>的数值如下表，请使用</a:t>
            </a:r>
            <a:r>
              <a:rPr lang="en-US" altLang="zh-CN" dirty="0"/>
              <a:t>python</a:t>
            </a:r>
            <a:r>
              <a:rPr lang="zh-CN" altLang="en-US" dirty="0"/>
              <a:t>求出表格中的空白的</a:t>
            </a:r>
            <a:r>
              <a:rPr lang="en-US" altLang="zh-CN" dirty="0"/>
              <a:t>y</a:t>
            </a:r>
            <a:r>
              <a:rPr lang="zh-CN" altLang="en-US" dirty="0"/>
              <a:t>值，并画出</a:t>
            </a:r>
            <a:r>
              <a:rPr lang="en-US" altLang="zh-CN" dirty="0"/>
              <a:t>y=f(x)</a:t>
            </a:r>
            <a:r>
              <a:rPr lang="zh-CN" altLang="en-US" dirty="0"/>
              <a:t>图像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题目、上表（填上空白</a:t>
            </a:r>
            <a:r>
              <a:rPr lang="en-US" altLang="zh-CN" dirty="0"/>
              <a:t>y</a:t>
            </a:r>
            <a:r>
              <a:rPr lang="zh-CN" altLang="en-US" dirty="0"/>
              <a:t>值）和图像截图保存在一个</a:t>
            </a:r>
            <a:r>
              <a:rPr lang="en-US" altLang="zh-CN" dirty="0"/>
              <a:t>word</a:t>
            </a:r>
            <a:r>
              <a:rPr lang="zh-CN" altLang="en-US" dirty="0"/>
              <a:t>文件中</a:t>
            </a:r>
            <a:endParaRPr lang="en-US" altLang="zh-CN" dirty="0"/>
          </a:p>
          <a:p>
            <a:pPr lvl="1"/>
            <a:r>
              <a:rPr lang="zh-CN" altLang="en-US" dirty="0"/>
              <a:t>源代码保存为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上述两个文件命名方式：学号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作业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发送至</a:t>
            </a:r>
            <a:r>
              <a:rPr lang="en-US" altLang="zh-CN" dirty="0"/>
              <a:t>sanliwuxun@foxmail.com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4D9E88-1B1F-488C-8F24-32CC2ADCD98B}"/>
              </a:ext>
            </a:extLst>
          </p:cNvPr>
          <p:cNvGraphicFramePr>
            <a:graphicFrameLocks noGrp="1"/>
          </p:cNvGraphicFramePr>
          <p:nvPr/>
        </p:nvGraphicFramePr>
        <p:xfrm>
          <a:off x="1854267" y="2622184"/>
          <a:ext cx="8481876" cy="147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03">
                  <a:extLst>
                    <a:ext uri="{9D8B030D-6E8A-4147-A177-3AD203B41FA5}">
                      <a16:colId xmlns:a16="http://schemas.microsoft.com/office/drawing/2014/main" val="1406057814"/>
                    </a:ext>
                  </a:extLst>
                </a:gridCol>
                <a:gridCol w="615643">
                  <a:extLst>
                    <a:ext uri="{9D8B030D-6E8A-4147-A177-3AD203B41FA5}">
                      <a16:colId xmlns:a16="http://schemas.microsoft.com/office/drawing/2014/main" val="772630091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4018563389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1574864999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1765896292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3668642730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1295841957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438753566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1509678179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251710268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805383809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4114604738"/>
                    </a:ext>
                  </a:extLst>
                </a:gridCol>
              </a:tblGrid>
              <a:tr h="490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827900"/>
                  </a:ext>
                </a:extLst>
              </a:tr>
              <a:tr h="490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f’(x)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47300"/>
                  </a:ext>
                </a:extLst>
              </a:tr>
              <a:tr h="490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y=f(x)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15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9AEE1-45B3-47E5-9D64-A8323A11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DEFA5F-5E9B-46DC-8B0E-BCC50F4C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9DCB2-A8EA-4B73-88B2-8AFE657CB4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python</a:t>
            </a:r>
            <a:r>
              <a:rPr lang="zh-CN" altLang="en-US" dirty="0"/>
              <a:t>构建双线性插值函数：</a:t>
            </a:r>
            <a:endParaRPr lang="en-US" altLang="zh-CN" dirty="0"/>
          </a:p>
          <a:p>
            <a:pPr lvl="1"/>
            <a:r>
              <a:rPr lang="zh-CN" altLang="en-US" dirty="0"/>
              <a:t>已知</a:t>
            </a:r>
            <a:r>
              <a:rPr lang="en-US" altLang="zh-CN" dirty="0"/>
              <a:t>Q11</a:t>
            </a:r>
            <a:r>
              <a:rPr lang="zh-CN" altLang="en-US" dirty="0"/>
              <a:t>、</a:t>
            </a:r>
            <a:r>
              <a:rPr lang="en-US" altLang="zh-CN" dirty="0"/>
              <a:t>Q21</a:t>
            </a:r>
            <a:r>
              <a:rPr lang="zh-CN" altLang="en-US" dirty="0"/>
              <a:t>、</a:t>
            </a:r>
            <a:r>
              <a:rPr lang="en-US" altLang="zh-CN" dirty="0"/>
              <a:t>Q12</a:t>
            </a:r>
            <a:r>
              <a:rPr lang="zh-CN" altLang="en-US" dirty="0"/>
              <a:t>、</a:t>
            </a:r>
            <a:r>
              <a:rPr lang="en-US" altLang="zh-CN" dirty="0"/>
              <a:t>Q22</a:t>
            </a:r>
          </a:p>
          <a:p>
            <a:pPr lvl="1"/>
            <a:r>
              <a:rPr lang="zh-CN" altLang="en-US" dirty="0"/>
              <a:t>求点</a:t>
            </a:r>
            <a:r>
              <a:rPr lang="en-US" altLang="zh-CN" dirty="0"/>
              <a:t>P</a:t>
            </a:r>
            <a:r>
              <a:rPr lang="zh-CN" altLang="en-US" dirty="0"/>
              <a:t>的值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源代码保存为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上述两个文件命名方式：学号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作业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发送至</a:t>
            </a:r>
            <a:r>
              <a:rPr lang="en-US" altLang="zh-CN" dirty="0"/>
              <a:t>sanliwuxun@foxmail.com</a:t>
            </a:r>
            <a:endParaRPr lang="zh-CN" altLang="en-US" dirty="0"/>
          </a:p>
        </p:txBody>
      </p:sp>
      <p:pic>
        <p:nvPicPr>
          <p:cNvPr id="6" name="图片 5" descr="è¿éåå¾çæè¿°">
            <a:extLst>
              <a:ext uri="{FF2B5EF4-FFF2-40B4-BE49-F238E27FC236}">
                <a16:creationId xmlns:a16="http://schemas.microsoft.com/office/drawing/2014/main" id="{DCCDD0EA-9A9B-4B4D-95DD-C2970E9F6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2882" r="14461"/>
          <a:stretch/>
        </p:blipFill>
        <p:spPr bwMode="auto">
          <a:xfrm>
            <a:off x="7841973" y="1098550"/>
            <a:ext cx="3221762" cy="309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011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6B139E-2CCD-48E8-8B90-9BD52B01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9B324-8455-4EFD-A681-2DD0D5FB85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/>
              <a:t>：下表是测量得到的某一小球在不同时刻的速度，使用</a:t>
            </a:r>
            <a:r>
              <a:rPr lang="en-US" altLang="zh-CN" dirty="0"/>
              <a:t>python</a:t>
            </a:r>
            <a:r>
              <a:rPr lang="zh-CN" altLang="en-US" dirty="0"/>
              <a:t>编程完成：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使用插值算法计算</a:t>
            </a:r>
            <a:r>
              <a:rPr lang="en-US" altLang="zh-CN" dirty="0"/>
              <a:t>t=3.5/4.5/5.5</a:t>
            </a:r>
            <a:r>
              <a:rPr lang="zh-CN" altLang="en-US" dirty="0"/>
              <a:t>时刻的速度值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计算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时刻小球的加速度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计算全过程中小球的运动路程</a:t>
            </a:r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若</a:t>
            </a:r>
            <a:r>
              <a:rPr lang="en-US" altLang="zh-CN" dirty="0"/>
              <a:t>u-t</a:t>
            </a:r>
            <a:r>
              <a:rPr lang="zh-CN" altLang="en-US" dirty="0"/>
              <a:t>满足</a:t>
            </a:r>
            <a:r>
              <a:rPr lang="en-US" altLang="zh-CN" dirty="0"/>
              <a:t>: u=at</a:t>
            </a:r>
            <a:r>
              <a:rPr lang="en-US" altLang="zh-CN" baseline="30000" dirty="0"/>
              <a:t>2</a:t>
            </a:r>
            <a:r>
              <a:rPr lang="en-US" altLang="zh-CN" dirty="0"/>
              <a:t>+bt+c</a:t>
            </a:r>
            <a:r>
              <a:rPr lang="zh-CN" altLang="en-US" dirty="0"/>
              <a:t>，根据已知数据拟合相关参数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提交方式：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py</a:t>
            </a:r>
            <a:r>
              <a:rPr lang="zh-CN" altLang="en-US" sz="2000" dirty="0"/>
              <a:t>和</a:t>
            </a:r>
            <a:r>
              <a:rPr lang="en-US" altLang="zh-CN" sz="2000" dirty="0"/>
              <a:t>.doc</a:t>
            </a:r>
            <a:r>
              <a:rPr lang="zh-CN" altLang="en-US" sz="2000" dirty="0"/>
              <a:t>文件以</a:t>
            </a:r>
            <a:r>
              <a:rPr lang="zh-CN" altLang="en-US" sz="2000" dirty="0">
                <a:solidFill>
                  <a:srgbClr val="FF0000"/>
                </a:solidFill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姓名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/>
              <a:t>命名发送至</a:t>
            </a:r>
            <a:r>
              <a:rPr lang="en-US" altLang="zh-CN" sz="2000" dirty="0">
                <a:solidFill>
                  <a:srgbClr val="FF0000"/>
                </a:solidFill>
              </a:rPr>
              <a:t>sanliwuxun@foxmail.com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CD5AE53-F189-41AB-ABD2-422B86275DD1}"/>
              </a:ext>
            </a:extLst>
          </p:cNvPr>
          <p:cNvGraphicFramePr>
            <a:graphicFrameLocks noGrp="1"/>
          </p:cNvGraphicFramePr>
          <p:nvPr/>
        </p:nvGraphicFramePr>
        <p:xfrm>
          <a:off x="1809683" y="3727694"/>
          <a:ext cx="8571048" cy="138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54">
                  <a:extLst>
                    <a:ext uri="{9D8B030D-6E8A-4147-A177-3AD203B41FA5}">
                      <a16:colId xmlns:a16="http://schemas.microsoft.com/office/drawing/2014/main" val="4049346374"/>
                    </a:ext>
                  </a:extLst>
                </a:gridCol>
                <a:gridCol w="714254">
                  <a:extLst>
                    <a:ext uri="{9D8B030D-6E8A-4147-A177-3AD203B41FA5}">
                      <a16:colId xmlns:a16="http://schemas.microsoft.com/office/drawing/2014/main" val="3131973343"/>
                    </a:ext>
                  </a:extLst>
                </a:gridCol>
                <a:gridCol w="714254">
                  <a:extLst>
                    <a:ext uri="{9D8B030D-6E8A-4147-A177-3AD203B41FA5}">
                      <a16:colId xmlns:a16="http://schemas.microsoft.com/office/drawing/2014/main" val="2399524779"/>
                    </a:ext>
                  </a:extLst>
                </a:gridCol>
                <a:gridCol w="714254">
                  <a:extLst>
                    <a:ext uri="{9D8B030D-6E8A-4147-A177-3AD203B41FA5}">
                      <a16:colId xmlns:a16="http://schemas.microsoft.com/office/drawing/2014/main" val="1465024206"/>
                    </a:ext>
                  </a:extLst>
                </a:gridCol>
                <a:gridCol w="714254">
                  <a:extLst>
                    <a:ext uri="{9D8B030D-6E8A-4147-A177-3AD203B41FA5}">
                      <a16:colId xmlns:a16="http://schemas.microsoft.com/office/drawing/2014/main" val="943096394"/>
                    </a:ext>
                  </a:extLst>
                </a:gridCol>
                <a:gridCol w="714254">
                  <a:extLst>
                    <a:ext uri="{9D8B030D-6E8A-4147-A177-3AD203B41FA5}">
                      <a16:colId xmlns:a16="http://schemas.microsoft.com/office/drawing/2014/main" val="3174696831"/>
                    </a:ext>
                  </a:extLst>
                </a:gridCol>
                <a:gridCol w="714254">
                  <a:extLst>
                    <a:ext uri="{9D8B030D-6E8A-4147-A177-3AD203B41FA5}">
                      <a16:colId xmlns:a16="http://schemas.microsoft.com/office/drawing/2014/main" val="891945932"/>
                    </a:ext>
                  </a:extLst>
                </a:gridCol>
                <a:gridCol w="714254">
                  <a:extLst>
                    <a:ext uri="{9D8B030D-6E8A-4147-A177-3AD203B41FA5}">
                      <a16:colId xmlns:a16="http://schemas.microsoft.com/office/drawing/2014/main" val="3549803953"/>
                    </a:ext>
                  </a:extLst>
                </a:gridCol>
                <a:gridCol w="714254">
                  <a:extLst>
                    <a:ext uri="{9D8B030D-6E8A-4147-A177-3AD203B41FA5}">
                      <a16:colId xmlns:a16="http://schemas.microsoft.com/office/drawing/2014/main" val="4026703157"/>
                    </a:ext>
                  </a:extLst>
                </a:gridCol>
                <a:gridCol w="714254">
                  <a:extLst>
                    <a:ext uri="{9D8B030D-6E8A-4147-A177-3AD203B41FA5}">
                      <a16:colId xmlns:a16="http://schemas.microsoft.com/office/drawing/2014/main" val="2589405828"/>
                    </a:ext>
                  </a:extLst>
                </a:gridCol>
                <a:gridCol w="714254">
                  <a:extLst>
                    <a:ext uri="{9D8B030D-6E8A-4147-A177-3AD203B41FA5}">
                      <a16:colId xmlns:a16="http://schemas.microsoft.com/office/drawing/2014/main" val="3266599615"/>
                    </a:ext>
                  </a:extLst>
                </a:gridCol>
                <a:gridCol w="714254">
                  <a:extLst>
                    <a:ext uri="{9D8B030D-6E8A-4147-A177-3AD203B41FA5}">
                      <a16:colId xmlns:a16="http://schemas.microsoft.com/office/drawing/2014/main" val="1032212944"/>
                    </a:ext>
                  </a:extLst>
                </a:gridCol>
              </a:tblGrid>
              <a:tr h="67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004924"/>
                  </a:ext>
                </a:extLst>
              </a:tr>
              <a:tr h="714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17.9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-16.5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-28.9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-37.1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-40.9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-38.2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-31.4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-21.5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02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89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6B139E-2CCD-48E8-8B90-9BD52B01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9B324-8455-4EFD-A681-2DD0D5FB85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zh-CN" altLang="en-US" dirty="0"/>
              <a:t>：使用</a:t>
            </a:r>
            <a:r>
              <a:rPr lang="en-US" altLang="zh-CN" dirty="0"/>
              <a:t>python</a:t>
            </a:r>
            <a:r>
              <a:rPr lang="zh-CN" altLang="en-US" dirty="0"/>
              <a:t>编程利用高斯消去法求解例</a:t>
            </a:r>
            <a:r>
              <a:rPr lang="en-US" altLang="zh-CN" dirty="0"/>
              <a:t>3-1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提交方式：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py</a:t>
            </a:r>
            <a:r>
              <a:rPr lang="zh-CN" altLang="en-US" sz="2000" dirty="0"/>
              <a:t>和</a:t>
            </a:r>
            <a:r>
              <a:rPr lang="en-US" altLang="zh-CN" sz="2000" dirty="0"/>
              <a:t>.doc</a:t>
            </a:r>
            <a:r>
              <a:rPr lang="zh-CN" altLang="en-US" sz="2000" dirty="0"/>
              <a:t>文件以</a:t>
            </a:r>
            <a:r>
              <a:rPr lang="zh-CN" altLang="en-US" sz="2000" dirty="0">
                <a:solidFill>
                  <a:srgbClr val="FF0000"/>
                </a:solidFill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姓名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/>
              <a:t>命名发送至</a:t>
            </a:r>
            <a:r>
              <a:rPr lang="en-US" altLang="zh-CN" sz="2000" dirty="0">
                <a:solidFill>
                  <a:srgbClr val="FF0000"/>
                </a:solidFill>
              </a:rPr>
              <a:t>sanliwuxun@foxmail.com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FBAD5F-3CC9-41FD-A781-6B9108E5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44" y="1909021"/>
            <a:ext cx="93059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1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n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386</Words>
  <Application>Microsoft Office PowerPoint</Application>
  <PresentationFormat>宽屏</PresentationFormat>
  <Paragraphs>89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等线</vt:lpstr>
      <vt:lpstr>Arial</vt:lpstr>
      <vt:lpstr>Office 主题​​</vt:lpstr>
      <vt:lpstr>作业1：</vt:lpstr>
      <vt:lpstr>作业2：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Feifei</dc:creator>
  <cp:lastModifiedBy>Song Feifei</cp:lastModifiedBy>
  <cp:revision>65</cp:revision>
  <dcterms:created xsi:type="dcterms:W3CDTF">2019-07-31T09:59:25Z</dcterms:created>
  <dcterms:modified xsi:type="dcterms:W3CDTF">2019-11-27T08:14:12Z</dcterms:modified>
</cp:coreProperties>
</file>