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0EE7-10BD-471B-8055-FCB15A18145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AABE-DEA4-44A7-B23C-7D3B2B268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171429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38" y="1945947"/>
            <a:ext cx="7860325" cy="953933"/>
          </a:xfrm>
        </p:spPr>
        <p:txBody>
          <a:bodyPr anchor="b">
            <a:normAutofit/>
          </a:bodyPr>
          <a:lstStyle>
            <a:lvl1pPr algn="ctr"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07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6E8CEF-F190-482F-A76B-544DA1845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4912-06E1-4C7D-A317-F10D83D1A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6" y="1098550"/>
            <a:ext cx="5361598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310F3DF8-D3ED-4A78-80EB-4FE00FC87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4412" y="1098062"/>
            <a:ext cx="5426075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270A9-B03F-4FA7-BECD-C4FACFC5B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DA9D5-AAFC-462B-806C-DB8E54228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5213368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4169013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1001600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5209970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4076490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5">
            <a:extLst>
              <a:ext uri="{FF2B5EF4-FFF2-40B4-BE49-F238E27FC236}">
                <a16:creationId xmlns:a16="http://schemas.microsoft.com/office/drawing/2014/main" id="{8504C523-AF50-44DA-81C6-45304EDB7D10}"/>
              </a:ext>
            </a:extLst>
          </p:cNvPr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ADA6EBF8-0352-46A0-B603-74A3221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9903"/>
            <a:ext cx="10850563" cy="81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13C16C8-6CBC-44E6-8023-982FC053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2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84368581-CB75-455E-9C92-7873242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F6A17A43-B3C2-45E4-B6A2-98B8082B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2B6163-6A91-43DB-B6A7-D18F3B26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44" y="3429000"/>
            <a:ext cx="4814833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AFE99-3D2E-4494-B35B-4A9F66FF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6" y="189000"/>
            <a:ext cx="7545792" cy="32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B51EEEC-ACDC-45A6-8EC6-4FDB90E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化工应用数学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B9E1D-F208-4E88-813F-D304FA90F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宋飞飞</a:t>
            </a:r>
            <a:endParaRPr lang="en-US" altLang="zh-CN" dirty="0"/>
          </a:p>
          <a:p>
            <a:r>
              <a:rPr lang="zh-CN" altLang="en-US" dirty="0"/>
              <a:t>天津理工大学 化学化工学院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CB6D6-6E4C-497E-AB12-B93433917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" y="3429000"/>
            <a:ext cx="369849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1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F429-3ED3-4A3D-AA95-C8722E4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方程</a:t>
            </a:r>
            <a:r>
              <a:rPr lang="en-US" altLang="zh-CN" dirty="0"/>
              <a:t>(</a:t>
            </a:r>
            <a:r>
              <a:rPr lang="zh-CN" altLang="en-US" dirty="0"/>
              <a:t>组</a:t>
            </a:r>
            <a:r>
              <a:rPr lang="en-US" altLang="zh-CN" dirty="0"/>
              <a:t>)</a:t>
            </a:r>
            <a:r>
              <a:rPr lang="zh-CN" altLang="en-US" dirty="0"/>
              <a:t>数值求解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E640AF-E162-4881-A11A-3E366F863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7E396-FBFF-4E13-B29F-7967B26877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trike="sngStrike" dirty="0"/>
              <a:t>4.1 </a:t>
            </a:r>
            <a:r>
              <a:rPr lang="zh-CN" altLang="en-US" strike="sngStrike" dirty="0"/>
              <a:t>课程回顾及后续内容</a:t>
            </a:r>
            <a:endParaRPr lang="en-US" altLang="zh-CN" strike="sngStrike" dirty="0"/>
          </a:p>
          <a:p>
            <a:r>
              <a:rPr lang="en-US" altLang="zh-CN" strike="sngStrike" dirty="0"/>
              <a:t>4.2 </a:t>
            </a:r>
            <a:r>
              <a:rPr lang="zh-CN" altLang="en-US" strike="sngStrike" dirty="0"/>
              <a:t>傅里叶</a:t>
            </a:r>
            <a:r>
              <a:rPr lang="en-US" altLang="zh-CN" strike="sngStrike" dirty="0"/>
              <a:t>/</a:t>
            </a:r>
            <a:r>
              <a:rPr lang="zh-CN" altLang="en-US" strike="sngStrike" dirty="0"/>
              <a:t>拉普拉斯变换</a:t>
            </a:r>
            <a:r>
              <a:rPr lang="en-US" altLang="zh-CN" strike="sngStrike" dirty="0"/>
              <a:t>(</a:t>
            </a:r>
            <a:r>
              <a:rPr lang="zh-CN" altLang="en-US" strike="sngStrike" dirty="0"/>
              <a:t>简介</a:t>
            </a:r>
            <a:r>
              <a:rPr lang="en-US" altLang="zh-CN" strike="sngStrike" dirty="0"/>
              <a:t>)</a:t>
            </a:r>
          </a:p>
          <a:p>
            <a:r>
              <a:rPr lang="en-US" altLang="zh-CN" strike="sngStrike" dirty="0"/>
              <a:t>4.3 </a:t>
            </a:r>
            <a:r>
              <a:rPr lang="zh-CN" altLang="en-US" strike="sngStrike" dirty="0"/>
              <a:t>场论</a:t>
            </a:r>
            <a:r>
              <a:rPr lang="en-US" altLang="zh-CN" strike="sngStrike" dirty="0"/>
              <a:t>(</a:t>
            </a:r>
            <a:r>
              <a:rPr lang="zh-CN" altLang="en-US" strike="sngStrike" dirty="0"/>
              <a:t>简介</a:t>
            </a:r>
            <a:r>
              <a:rPr lang="en-US" altLang="zh-CN" strike="sngStrike" dirty="0"/>
              <a:t>)</a:t>
            </a:r>
          </a:p>
          <a:p>
            <a:r>
              <a:rPr lang="en-US" altLang="zh-CN" strike="sngStrike" dirty="0"/>
              <a:t>4.4 </a:t>
            </a:r>
            <a:r>
              <a:rPr lang="zh-CN" altLang="en-US" strike="sngStrike" dirty="0"/>
              <a:t>数学建模</a:t>
            </a:r>
            <a:endParaRPr lang="en-US" altLang="zh-CN" strike="sngStrike" dirty="0"/>
          </a:p>
          <a:p>
            <a:r>
              <a:rPr lang="en-US" altLang="zh-CN" strike="sngStrike" dirty="0"/>
              <a:t>4.5 </a:t>
            </a:r>
            <a:r>
              <a:rPr lang="zh-CN" altLang="en-US" strike="sngStrike" dirty="0"/>
              <a:t>线性方程组数值解法</a:t>
            </a:r>
            <a:endParaRPr lang="en-US" altLang="zh-CN" strike="sngStrike" dirty="0"/>
          </a:p>
          <a:p>
            <a:r>
              <a:rPr lang="en-US" altLang="zh-CN" dirty="0"/>
              <a:t>4.6 </a:t>
            </a:r>
            <a:r>
              <a:rPr lang="zh-CN" altLang="en-US" dirty="0"/>
              <a:t>非线性方程求解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95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ABB5-2C5B-408A-BDA0-2927F15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非线性方程求解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AD9E50-CE86-4B4E-949F-9D6E512B8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01711-B0D8-4AC2-9904-698DA66456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现实问题往往是非线性的：</a:t>
            </a:r>
            <a:endParaRPr lang="en-US" altLang="zh-CN" dirty="0"/>
          </a:p>
          <a:p>
            <a:pPr lvl="1"/>
            <a:r>
              <a:rPr lang="zh-CN" altLang="en-US" dirty="0"/>
              <a:t>气体状态方程：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饱和蒸气压：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蝴蝶效应</a:t>
            </a:r>
            <a:endParaRPr lang="en-US" altLang="zh-CN" dirty="0"/>
          </a:p>
          <a:p>
            <a:pPr lvl="1"/>
            <a:r>
              <a:rPr lang="zh-CN" altLang="en-US" dirty="0"/>
              <a:t>双摆轨迹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2702DD-FFBA-4552-94A0-FB5F40DB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41" y="2074023"/>
            <a:ext cx="3109688" cy="936000"/>
          </a:xfrm>
          <a:prstGeom prst="rect">
            <a:avLst/>
          </a:prstGeom>
        </p:spPr>
      </p:pic>
      <p:pic>
        <p:nvPicPr>
          <p:cNvPr id="1026" name="Picture 2" descr="https://gss3.bdstatic.com/-Po3dSag_xI4khGkpoWK1HF6hhy/baike/c0%3Dbaike60%2C5%2C5%2C60%2C20/sign=9a88a0a3a9014c080d3620f76b12696d/e4dde71190ef76c6d443d6219d16fdfaaf516722.jpg">
            <a:extLst>
              <a:ext uri="{FF2B5EF4-FFF2-40B4-BE49-F238E27FC236}">
                <a16:creationId xmlns:a16="http://schemas.microsoft.com/office/drawing/2014/main" id="{45B6DBA2-D51A-4093-AD2B-70307F2DC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748" y="3658121"/>
            <a:ext cx="3025674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4.zhimg.com/80/v2-79e675c71ea8965add4159349c14937b_hd.jpg">
            <a:extLst>
              <a:ext uri="{FF2B5EF4-FFF2-40B4-BE49-F238E27FC236}">
                <a16:creationId xmlns:a16="http://schemas.microsoft.com/office/drawing/2014/main" id="{6215F8FE-BBD8-4D48-B021-FD23B9ED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23" y="1346006"/>
            <a:ext cx="3865622" cy="22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1.zhimg.com/80/v2-32122fc354bc44b13684091edf1f68d1_hd.jpg">
            <a:extLst>
              <a:ext uri="{FF2B5EF4-FFF2-40B4-BE49-F238E27FC236}">
                <a16:creationId xmlns:a16="http://schemas.microsoft.com/office/drawing/2014/main" id="{96CED11F-A3D4-4537-9EF7-F4D87F5CA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7" b="13691"/>
          <a:stretch/>
        </p:blipFill>
        <p:spPr bwMode="auto">
          <a:xfrm>
            <a:off x="7027224" y="3647800"/>
            <a:ext cx="386562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ic3.zhimg.com/80/v2-a8b96ac88dd8b41360ca7c51fa5b29a0_hd.jpg">
            <a:extLst>
              <a:ext uri="{FF2B5EF4-FFF2-40B4-BE49-F238E27FC236}">
                <a16:creationId xmlns:a16="http://schemas.microsoft.com/office/drawing/2014/main" id="{556B4BDF-1BEA-45A5-96D2-1345E385E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12749"/>
          <a:stretch/>
        </p:blipFill>
        <p:spPr bwMode="auto">
          <a:xfrm>
            <a:off x="7027224" y="3647800"/>
            <a:ext cx="386562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ic4.zhimg.com/80/v2-b47ecc9ac774cea5d983aa61cdbb4b88_hd.jpg">
            <a:extLst>
              <a:ext uri="{FF2B5EF4-FFF2-40B4-BE49-F238E27FC236}">
                <a16:creationId xmlns:a16="http://schemas.microsoft.com/office/drawing/2014/main" id="{26FC7182-5EAD-4B1D-BD40-B679EEBCB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12749"/>
          <a:stretch/>
        </p:blipFill>
        <p:spPr bwMode="auto">
          <a:xfrm>
            <a:off x="7027224" y="3647799"/>
            <a:ext cx="3816000" cy="28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2DC1D-E360-42FB-A620-8D6ADE5D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非线性方程求解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02EC1F-7755-4CBB-9E84-12686DAD44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BDF33-140B-4D98-89B4-EE2549C360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一元二次方程：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600" dirty="0"/>
          </a:p>
          <a:p>
            <a:r>
              <a:rPr lang="zh-CN" altLang="en-US" dirty="0"/>
              <a:t>一元三次方程：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一元四次方程：。。。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156A61-209F-474F-8176-AFBE90CE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73" y="3753757"/>
            <a:ext cx="2514600" cy="428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BE385D-0490-4F94-96BB-A24A53D6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09" y="3011474"/>
            <a:ext cx="3381375" cy="1924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32DFD9-3EE1-49A7-923B-B6C565E8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09" y="5106486"/>
            <a:ext cx="2343150" cy="752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3103B3-8A11-4567-BC87-03110D1E7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883" y="5106486"/>
            <a:ext cx="2324100" cy="75247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743C6B-E298-48B4-AA21-A123ABB4B375}"/>
              </a:ext>
            </a:extLst>
          </p:cNvPr>
          <p:cNvGrpSpPr/>
          <p:nvPr/>
        </p:nvGrpSpPr>
        <p:grpSpPr>
          <a:xfrm>
            <a:off x="3331215" y="1752084"/>
            <a:ext cx="5529569" cy="752475"/>
            <a:chOff x="3525185" y="1883737"/>
            <a:chExt cx="5529569" cy="7524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D2BF721-8C3C-4F34-804B-CBD4CF23B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25185" y="2045663"/>
              <a:ext cx="2100258" cy="4286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35EE1A-67B1-440C-B434-5D49E704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4479" y="1883737"/>
              <a:ext cx="2200275" cy="752475"/>
            </a:xfrm>
            <a:prstGeom prst="rect">
              <a:avLst/>
            </a:prstGeom>
          </p:spPr>
        </p:pic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A5CF62BC-D205-4CEF-A03B-36989BCB6D04}"/>
                </a:ext>
              </a:extLst>
            </p:cNvPr>
            <p:cNvSpPr/>
            <p:nvPr/>
          </p:nvSpPr>
          <p:spPr>
            <a:xfrm>
              <a:off x="6025528" y="2108092"/>
              <a:ext cx="428865" cy="30376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7E7966F-AA19-4DE1-A594-86417E3E7EB1}"/>
              </a:ext>
            </a:extLst>
          </p:cNvPr>
          <p:cNvSpPr/>
          <p:nvPr/>
        </p:nvSpPr>
        <p:spPr>
          <a:xfrm>
            <a:off x="5816806" y="3820922"/>
            <a:ext cx="428865" cy="3037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1BB40D-A242-42E3-A0D6-704206D61B27}"/>
              </a:ext>
            </a:extLst>
          </p:cNvPr>
          <p:cNvSpPr txBox="1"/>
          <p:nvPr/>
        </p:nvSpPr>
        <p:spPr>
          <a:xfrm>
            <a:off x="3341324" y="6117852"/>
            <a:ext cx="5519460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FF0000"/>
                </a:solidFill>
              </a:rPr>
              <a:t>更高次方程以及超越方程怎么求解？</a:t>
            </a:r>
          </a:p>
        </p:txBody>
      </p:sp>
    </p:spTree>
    <p:extLst>
      <p:ext uri="{BB962C8B-B14F-4D97-AF65-F5344CB8AC3E}">
        <p14:creationId xmlns:p14="http://schemas.microsoft.com/office/powerpoint/2010/main" val="20677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E2E8-54FF-4974-8F98-F7CADCFD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非线性方程求解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4CEAE6-9512-4E6E-A5A3-3505D23D0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146CF-A660-49DC-8006-BAE034587A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迭代法：</a:t>
            </a:r>
            <a:endParaRPr lang="en-US" altLang="zh-CN" dirty="0"/>
          </a:p>
          <a:p>
            <a:pPr lvl="1"/>
            <a:r>
              <a:rPr lang="zh-CN" altLang="en-US" dirty="0"/>
              <a:t>根据方程</a:t>
            </a:r>
            <a:r>
              <a:rPr lang="en-US" altLang="zh-CN" dirty="0"/>
              <a:t>f(x)</a:t>
            </a:r>
            <a:r>
              <a:rPr lang="zh-CN" altLang="en-US" dirty="0"/>
              <a:t>或者物理数学知识</a:t>
            </a:r>
            <a:endParaRPr lang="en-US" altLang="zh-CN" dirty="0"/>
          </a:p>
          <a:p>
            <a:pPr lvl="1"/>
            <a:r>
              <a:rPr lang="zh-CN" altLang="en-US" dirty="0"/>
              <a:t>构建迭代关系：</a:t>
            </a:r>
            <a:r>
              <a:rPr lang="en-US" altLang="zh-CN" dirty="0"/>
              <a:t>x=g(x)</a:t>
            </a:r>
          </a:p>
          <a:p>
            <a:pPr lvl="1"/>
            <a:r>
              <a:rPr lang="zh-CN" altLang="en-US" dirty="0"/>
              <a:t>选择合适初值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A17F9-56D2-4B1A-9AC8-223C4E71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47" y="1647458"/>
            <a:ext cx="5044494" cy="283522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4183FB83-4484-416B-B1A0-C24A78C58775}"/>
              </a:ext>
            </a:extLst>
          </p:cNvPr>
          <p:cNvSpPr/>
          <p:nvPr/>
        </p:nvSpPr>
        <p:spPr>
          <a:xfrm>
            <a:off x="1666681" y="3310123"/>
            <a:ext cx="543596" cy="3677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D0A8A8-24BB-49F3-8482-65DF4C3FA4F6}"/>
              </a:ext>
            </a:extLst>
          </p:cNvPr>
          <p:cNvSpPr/>
          <p:nvPr/>
        </p:nvSpPr>
        <p:spPr>
          <a:xfrm>
            <a:off x="2342651" y="3232387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=g(x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endParaRPr lang="zh-CN" altLang="en-US" sz="2800" baseline="-250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DC68130-2DC1-48CB-9D35-577A79676804}"/>
              </a:ext>
            </a:extLst>
          </p:cNvPr>
          <p:cNvSpPr/>
          <p:nvPr/>
        </p:nvSpPr>
        <p:spPr>
          <a:xfrm>
            <a:off x="3895764" y="3310123"/>
            <a:ext cx="543596" cy="3677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824D43-3E4D-4909-ABC3-6B2D6FB1CA2E}"/>
              </a:ext>
            </a:extLst>
          </p:cNvPr>
          <p:cNvSpPr/>
          <p:nvPr/>
        </p:nvSpPr>
        <p:spPr>
          <a:xfrm>
            <a:off x="4451651" y="3232387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=g(x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</a:t>
            </a:r>
            <a:endParaRPr lang="zh-CN" altLang="en-US" sz="2800" baseline="-250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44A9B54-EF65-45A2-A8B0-F456EEAB68C4}"/>
              </a:ext>
            </a:extLst>
          </p:cNvPr>
          <p:cNvSpPr/>
          <p:nvPr/>
        </p:nvSpPr>
        <p:spPr>
          <a:xfrm rot="5400000">
            <a:off x="4867131" y="3975639"/>
            <a:ext cx="543596" cy="3677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26524A-FD5D-4D6A-9AD9-9B0DC6C3664B}"/>
              </a:ext>
            </a:extLst>
          </p:cNvPr>
          <p:cNvSpPr/>
          <p:nvPr/>
        </p:nvSpPr>
        <p:spPr>
          <a:xfrm>
            <a:off x="4399784" y="4506059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x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=g(x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  <a:endParaRPr lang="zh-CN" altLang="en-US" sz="2800" baseline="-250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919801A-ECEE-4115-96F7-3919CB437482}"/>
              </a:ext>
            </a:extLst>
          </p:cNvPr>
          <p:cNvSpPr/>
          <p:nvPr/>
        </p:nvSpPr>
        <p:spPr>
          <a:xfrm flipH="1">
            <a:off x="3809126" y="4589610"/>
            <a:ext cx="543596" cy="3677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46D8AE-1745-45EB-9496-612FB46F636E}"/>
              </a:ext>
            </a:extLst>
          </p:cNvPr>
          <p:cNvSpPr/>
          <p:nvPr/>
        </p:nvSpPr>
        <p:spPr>
          <a:xfrm>
            <a:off x="2822741" y="438974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baseline="-250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CC28221-70C2-4034-BB7F-3E1159FBE068}"/>
              </a:ext>
            </a:extLst>
          </p:cNvPr>
          <p:cNvSpPr/>
          <p:nvPr/>
        </p:nvSpPr>
        <p:spPr>
          <a:xfrm flipH="1">
            <a:off x="2175214" y="4589610"/>
            <a:ext cx="543596" cy="3677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0F2B0D-9102-4E5F-B5F2-AC2A3AC32704}"/>
              </a:ext>
            </a:extLst>
          </p:cNvPr>
          <p:cNvSpPr/>
          <p:nvPr/>
        </p:nvSpPr>
        <p:spPr>
          <a:xfrm>
            <a:off x="456679" y="4506059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=g(x</a:t>
            </a:r>
            <a:r>
              <a:rPr lang="en-US" altLang="zh-CN" sz="2800" baseline="-25000" dirty="0"/>
              <a:t>k-1</a:t>
            </a:r>
            <a:r>
              <a:rPr lang="en-US" altLang="zh-CN" sz="2800" dirty="0"/>
              <a:t>)</a:t>
            </a:r>
            <a:endParaRPr lang="zh-CN" altLang="en-US" sz="2800" baseline="-25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C49E02-8D64-4207-B79C-F6A536FFA5F8}"/>
              </a:ext>
            </a:extLst>
          </p:cNvPr>
          <p:cNvSpPr/>
          <p:nvPr/>
        </p:nvSpPr>
        <p:spPr>
          <a:xfrm>
            <a:off x="1056730" y="3232387"/>
            <a:ext cx="49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x</a:t>
            </a:r>
            <a:r>
              <a:rPr lang="en-US" altLang="zh-CN" sz="2800" baseline="-25000" dirty="0"/>
              <a:t>0</a:t>
            </a:r>
            <a:endParaRPr lang="zh-CN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0551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5CB3-3A62-4279-ABC8-8FE16ED9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非线性方程求解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089DC6-B379-4031-9C9F-E4CF3A73B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4FF532-1A01-4922-B4C6-82E5A63199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迭代法的直观解释：</a:t>
            </a:r>
            <a:endParaRPr lang="en-US" altLang="zh-CN" dirty="0"/>
          </a:p>
          <a:p>
            <a:pPr lvl="1"/>
            <a:r>
              <a:rPr lang="zh-CN" altLang="en-US" dirty="0"/>
              <a:t>直线</a:t>
            </a:r>
            <a:r>
              <a:rPr lang="en-US" altLang="zh-CN" dirty="0"/>
              <a:t>y=x</a:t>
            </a:r>
          </a:p>
          <a:p>
            <a:pPr lvl="1"/>
            <a:r>
              <a:rPr lang="zh-CN" altLang="en-US" dirty="0"/>
              <a:t>曲线</a:t>
            </a:r>
            <a:r>
              <a:rPr lang="en-US" altLang="zh-CN" dirty="0"/>
              <a:t>y=g(x)</a:t>
            </a:r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en-US" altLang="zh-CN" dirty="0"/>
              <a:t>x=g(x)</a:t>
            </a:r>
            <a:r>
              <a:rPr lang="zh-CN" altLang="en-US" dirty="0"/>
              <a:t>必须与</a:t>
            </a:r>
            <a:r>
              <a:rPr lang="en-US" altLang="zh-CN" dirty="0"/>
              <a:t>f(x)=0</a:t>
            </a:r>
            <a:r>
              <a:rPr lang="zh-CN" altLang="en-US" dirty="0"/>
              <a:t>等价</a:t>
            </a:r>
            <a:endParaRPr lang="en-US" altLang="zh-CN" dirty="0"/>
          </a:p>
          <a:p>
            <a:r>
              <a:rPr lang="zh-CN" altLang="en-US" dirty="0"/>
              <a:t>迭代法的收敛性：</a:t>
            </a:r>
            <a:endParaRPr lang="en-US" altLang="zh-CN" dirty="0"/>
          </a:p>
          <a:p>
            <a:pPr lvl="1"/>
            <a:r>
              <a:rPr lang="en-US" altLang="zh-CN" dirty="0"/>
              <a:t>|g’(x)|&lt;1</a:t>
            </a:r>
            <a:r>
              <a:rPr lang="zh-CN" altLang="en-US" dirty="0"/>
              <a:t>：收敛</a:t>
            </a:r>
            <a:endParaRPr lang="en-US" altLang="zh-CN" dirty="0"/>
          </a:p>
          <a:p>
            <a:pPr lvl="1"/>
            <a:r>
              <a:rPr lang="en-US" altLang="zh-CN" dirty="0"/>
              <a:t>|g’(x)|&gt;1</a:t>
            </a:r>
            <a:r>
              <a:rPr lang="zh-CN" altLang="en-US" dirty="0"/>
              <a:t>：发散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 descr="C:\Users\songfeifei\Documents\Tencent Files\294812509\FileRecv\MobileFile\1572585428995.jpg">
            <a:extLst>
              <a:ext uri="{FF2B5EF4-FFF2-40B4-BE49-F238E27FC236}">
                <a16:creationId xmlns:a16="http://schemas.microsoft.com/office/drawing/2014/main" id="{D7AD50CD-B049-4FFC-BF73-BBFCAB6C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2" t="25788" r="7370" b="33627"/>
          <a:stretch/>
        </p:blipFill>
        <p:spPr bwMode="auto">
          <a:xfrm>
            <a:off x="5883612" y="1098550"/>
            <a:ext cx="4943949" cy="453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8458843-D874-41E7-B135-7AFE7CD36160}"/>
              </a:ext>
            </a:extLst>
          </p:cNvPr>
          <p:cNvSpPr/>
          <p:nvPr/>
        </p:nvSpPr>
        <p:spPr>
          <a:xfrm>
            <a:off x="1842069" y="5759450"/>
            <a:ext cx="8985492" cy="80021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思考：</a:t>
            </a:r>
            <a:endParaRPr lang="en-US" altLang="zh-CN" sz="23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|g’(x)|&lt;1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在定义域范围内既有大于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也有小于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的话，是什么情况？</a:t>
            </a:r>
            <a:endParaRPr lang="zh-CN" alt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5CB3-3A62-4279-ABC8-8FE16ED9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非线性方程求解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089DC6-B379-4031-9C9F-E4CF3A73B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4FF532-1A01-4922-B4C6-82E5A63199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r>
              <a:rPr lang="zh-CN" altLang="en-US" dirty="0"/>
              <a:t>二分法：</a:t>
            </a:r>
            <a:endParaRPr lang="en-US" altLang="zh-CN" dirty="0"/>
          </a:p>
          <a:p>
            <a:pPr lvl="1"/>
            <a:r>
              <a:rPr lang="zh-CN" altLang="en-US" dirty="0"/>
              <a:t>特殊的迭代法</a:t>
            </a:r>
            <a:endParaRPr lang="en-US" altLang="zh-CN" dirty="0"/>
          </a:p>
          <a:p>
            <a:pPr lvl="1"/>
            <a:r>
              <a:rPr lang="zh-CN" altLang="en-US" dirty="0"/>
              <a:t>介值定理：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1400" dirty="0"/>
          </a:p>
          <a:p>
            <a:pPr lvl="1"/>
            <a:r>
              <a:rPr lang="zh-CN" altLang="en-US" dirty="0"/>
              <a:t>零点</a:t>
            </a:r>
            <a:r>
              <a:rPr lang="en-US" altLang="zh-CN" dirty="0"/>
              <a:t>(</a:t>
            </a:r>
            <a:r>
              <a:rPr lang="zh-CN" altLang="en-US" dirty="0"/>
              <a:t>根</a:t>
            </a:r>
            <a:r>
              <a:rPr lang="en-US" altLang="zh-CN" dirty="0"/>
              <a:t>)</a:t>
            </a:r>
            <a:r>
              <a:rPr lang="zh-CN" altLang="en-US" dirty="0"/>
              <a:t>存在定理：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3FC787A8-B425-496B-BEF1-7875F6539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8" b="43393"/>
          <a:stretch/>
        </p:blipFill>
        <p:spPr>
          <a:xfrm>
            <a:off x="6593256" y="1465664"/>
            <a:ext cx="4760544" cy="27582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417318-31F3-4550-BBBF-80E48E28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65" y="2532557"/>
            <a:ext cx="4320540" cy="71945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D3BCB7-651B-43FA-88A4-7755735C52A8}"/>
              </a:ext>
            </a:extLst>
          </p:cNvPr>
          <p:cNvGrpSpPr/>
          <p:nvPr/>
        </p:nvGrpSpPr>
        <p:grpSpPr>
          <a:xfrm>
            <a:off x="1544587" y="3988545"/>
            <a:ext cx="4780696" cy="898394"/>
            <a:chOff x="1570409" y="4435806"/>
            <a:chExt cx="4780696" cy="89839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E3EACFC-F21D-4A67-B7D6-58E14EB82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8438"/>
            <a:stretch/>
          </p:blipFill>
          <p:spPr>
            <a:xfrm>
              <a:off x="1570409" y="4435806"/>
              <a:ext cx="4780696" cy="432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4CD5F07-50C4-44F2-98CC-057BE0CCE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131" b="-6728"/>
            <a:stretch/>
          </p:blipFill>
          <p:spPr>
            <a:xfrm>
              <a:off x="1570409" y="4873132"/>
              <a:ext cx="4345643" cy="461068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FFB999E-2C54-4A19-BAAF-984EE1FFBB39}"/>
              </a:ext>
            </a:extLst>
          </p:cNvPr>
          <p:cNvSpPr/>
          <p:nvPr/>
        </p:nvSpPr>
        <p:spPr>
          <a:xfrm>
            <a:off x="6162261" y="4960450"/>
            <a:ext cx="4896678" cy="150810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思考：</a:t>
            </a:r>
            <a:endParaRPr lang="en-US" altLang="zh-CN" sz="23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二分法的迭代公式是什么？</a:t>
            </a:r>
            <a:endParaRPr lang="en-US" altLang="zh-CN" sz="23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二分法的精度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和收敛性如何</a:t>
            </a:r>
            <a:r>
              <a:rPr lang="zh-CN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3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若存在多个解，如何全部求出来？</a:t>
            </a:r>
            <a:endParaRPr lang="zh-CN" alt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5CB3-3A62-4279-ABC8-8FE16ED9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非线性方程求解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089DC6-B379-4031-9C9F-E4CF3A73B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4FF532-1A01-4922-B4C6-82E5A63199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49"/>
            <a:ext cx="10850564" cy="5649547"/>
          </a:xfrm>
        </p:spPr>
        <p:txBody>
          <a:bodyPr/>
          <a:lstStyle/>
          <a:p>
            <a:r>
              <a:rPr lang="zh-CN" altLang="en-US" dirty="0"/>
              <a:t>威格斯坦</a:t>
            </a:r>
            <a:r>
              <a:rPr lang="en-US" altLang="zh-CN" dirty="0"/>
              <a:t>(</a:t>
            </a:r>
            <a:r>
              <a:rPr lang="en-US" altLang="zh-CN" dirty="0" err="1"/>
              <a:t>Wegstein</a:t>
            </a:r>
            <a:r>
              <a:rPr lang="en-US" altLang="zh-CN" dirty="0"/>
              <a:t>)</a:t>
            </a:r>
            <a:r>
              <a:rPr lang="zh-CN" altLang="en-US" dirty="0"/>
              <a:t>法：</a:t>
            </a:r>
            <a:endParaRPr lang="en-US" altLang="zh-CN" dirty="0"/>
          </a:p>
          <a:p>
            <a:pPr lvl="1"/>
            <a:r>
              <a:rPr lang="zh-CN" altLang="en-US" dirty="0"/>
              <a:t>交点代替垂线</a:t>
            </a:r>
            <a:endParaRPr lang="en-US" altLang="zh-CN" dirty="0"/>
          </a:p>
          <a:p>
            <a:pPr lvl="1"/>
            <a:r>
              <a:rPr lang="zh-CN" altLang="en-US" dirty="0"/>
              <a:t>需要两个初值</a:t>
            </a:r>
            <a:endParaRPr lang="en-US" altLang="zh-CN" dirty="0"/>
          </a:p>
          <a:p>
            <a:r>
              <a:rPr lang="zh-CN" altLang="en-US" dirty="0"/>
              <a:t>迭代公式：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dirty="0"/>
              <a:t>斜率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C=1/(1-S)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q=1-C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0&lt;q&lt;1</a:t>
            </a:r>
            <a:r>
              <a:rPr lang="zh-CN" altLang="en-US" dirty="0"/>
              <a:t>：有阻尼的顺序迭代法、稳定收敛但速度较慢</a:t>
            </a:r>
            <a:endParaRPr lang="en-US" altLang="zh-CN" dirty="0"/>
          </a:p>
          <a:p>
            <a:pPr lvl="1"/>
            <a:r>
              <a:rPr lang="en-US" altLang="zh-CN" dirty="0"/>
              <a:t>q&lt;0</a:t>
            </a:r>
            <a:r>
              <a:rPr lang="zh-CN" altLang="en-US" dirty="0"/>
              <a:t>：收敛快但易导致不稳定</a:t>
            </a:r>
            <a:endParaRPr lang="en-US" altLang="zh-CN" dirty="0"/>
          </a:p>
          <a:p>
            <a:pPr lvl="1"/>
            <a:r>
              <a:rPr lang="zh-CN" altLang="en-US" dirty="0"/>
              <a:t>一般取</a:t>
            </a:r>
            <a:r>
              <a:rPr lang="en-US" altLang="zh-CN" dirty="0"/>
              <a:t>-5&lt;q&lt;0</a:t>
            </a:r>
            <a:r>
              <a:rPr lang="zh-CN" altLang="en-US" dirty="0"/>
              <a:t>、有界的威格斯坦法</a:t>
            </a:r>
            <a:endParaRPr lang="en-US" altLang="zh-CN" dirty="0"/>
          </a:p>
        </p:txBody>
      </p:sp>
      <p:pic>
        <p:nvPicPr>
          <p:cNvPr id="6" name="图片 5" descr="C:\Users\songfeifei\Documents\Tencent Files\294812509\FileRecv\MobileFile\1572587384402.jpg">
            <a:extLst>
              <a:ext uri="{FF2B5EF4-FFF2-40B4-BE49-F238E27FC236}">
                <a16:creationId xmlns:a16="http://schemas.microsoft.com/office/drawing/2014/main" id="{9660B083-9DDB-4DF0-862C-A2275B8916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7" t="32094" r="11995" b="39044"/>
          <a:stretch/>
        </p:blipFill>
        <p:spPr bwMode="auto">
          <a:xfrm>
            <a:off x="7132477" y="1444985"/>
            <a:ext cx="4221323" cy="345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4BB5B5-3BDE-4C31-B0D6-DA317C213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51"/>
          <a:stretch/>
        </p:blipFill>
        <p:spPr bwMode="auto">
          <a:xfrm rot="120000">
            <a:off x="2667413" y="2466535"/>
            <a:ext cx="4454485" cy="68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91D71F-C47C-4800-BCF3-975031745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727" y="3936916"/>
            <a:ext cx="3452948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1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5CB3-3A62-4279-ABC8-8FE16ED9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非线性方程求解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089DC6-B379-4031-9C9F-E4CF3A73B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4FF532-1A01-4922-B4C6-82E5A63199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  <a:r>
              <a:rPr lang="en-US" altLang="zh-CN" dirty="0"/>
              <a:t>(</a:t>
            </a:r>
            <a:r>
              <a:rPr lang="zh-CN" altLang="en-US" dirty="0"/>
              <a:t>基本思想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非线性方程线性化</a:t>
            </a:r>
            <a:endParaRPr lang="en-US" altLang="zh-CN" dirty="0"/>
          </a:p>
          <a:p>
            <a:pPr lvl="1"/>
            <a:r>
              <a:rPr lang="zh-CN" altLang="en-US" dirty="0"/>
              <a:t>线性方程解去逼近原方程的解</a:t>
            </a:r>
            <a:endParaRPr lang="en-US" altLang="zh-CN" dirty="0"/>
          </a:p>
          <a:p>
            <a:r>
              <a:rPr lang="zh-CN" altLang="en-US" dirty="0"/>
              <a:t>迭代公式：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收敛速度快</a:t>
            </a:r>
            <a:endParaRPr lang="en-US" altLang="zh-CN" dirty="0"/>
          </a:p>
          <a:p>
            <a:pPr lvl="1"/>
            <a:r>
              <a:rPr lang="zh-CN" altLang="en-US" dirty="0"/>
              <a:t>根附近二阶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某些情况下初值需要比较合适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1DDFE0-B379-4666-AC92-32B6328A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77" y="1521000"/>
            <a:ext cx="4379595" cy="3816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E16740-C6F9-480E-AF23-48C752D0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16" y="3025019"/>
            <a:ext cx="1696581" cy="576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62BC7C1-4E89-4FC7-AA1D-C1509386B93E}"/>
              </a:ext>
            </a:extLst>
          </p:cNvPr>
          <p:cNvGrpSpPr/>
          <p:nvPr/>
        </p:nvGrpSpPr>
        <p:grpSpPr>
          <a:xfrm>
            <a:off x="6351645" y="5897388"/>
            <a:ext cx="4184531" cy="576000"/>
            <a:chOff x="6558324" y="5832474"/>
            <a:chExt cx="4184531" cy="576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B9E34CC-7F5C-41C9-AB40-8CB2D9231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6819" y="5832474"/>
              <a:ext cx="1906036" cy="576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9A27C3D-74B0-45A4-B207-25A95F7CB096}"/>
                </a:ext>
              </a:extLst>
            </p:cNvPr>
            <p:cNvSpPr txBox="1"/>
            <p:nvPr/>
          </p:nvSpPr>
          <p:spPr>
            <a:xfrm>
              <a:off x="6558324" y="5916031"/>
              <a:ext cx="21653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dirty="0">
                  <a:solidFill>
                    <a:srgbClr val="FF0000"/>
                  </a:solidFill>
                </a:rPr>
                <a:t>梯度下降方法：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7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412</Words>
  <Application>Microsoft Office PowerPoint</Application>
  <PresentationFormat>宽屏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Times New Roman</vt:lpstr>
      <vt:lpstr>Office 主题​​</vt:lpstr>
      <vt:lpstr>化工应用数学</vt:lpstr>
      <vt:lpstr>第四章 方程(组)数值求解</vt:lpstr>
      <vt:lpstr>4.6 非线性方程求解</vt:lpstr>
      <vt:lpstr>4.6 非线性方程求解</vt:lpstr>
      <vt:lpstr>4.6 非线性方程求解</vt:lpstr>
      <vt:lpstr>4.6 非线性方程求解</vt:lpstr>
      <vt:lpstr>4.6 非线性方程求解</vt:lpstr>
      <vt:lpstr>4.6 非线性方程求解</vt:lpstr>
      <vt:lpstr>4.6 非线性方程求解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Feifei</dc:creator>
  <cp:lastModifiedBy>Song Feifei</cp:lastModifiedBy>
  <cp:revision>824</cp:revision>
  <dcterms:created xsi:type="dcterms:W3CDTF">2019-07-31T09:59:25Z</dcterms:created>
  <dcterms:modified xsi:type="dcterms:W3CDTF">2019-11-02T01:54:03Z</dcterms:modified>
</cp:coreProperties>
</file>