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0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4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89F3-B94E-415B-8E3F-B7D5C5503422}" type="datetimeFigureOut">
              <a:rPr lang="en-US" smtClean="0"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D643D-D0E8-4682-AC50-97A0E5CC2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89097"/>
            <a:ext cx="9144000" cy="2387600"/>
          </a:xfrm>
        </p:spPr>
        <p:txBody>
          <a:bodyPr/>
          <a:lstStyle/>
          <a:p>
            <a:r>
              <a:rPr lang="en-US" dirty="0" smtClean="0"/>
              <a:t>CMPUT 206: Image Compression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Nilanjan</a:t>
            </a:r>
            <a:r>
              <a:rPr lang="en-US" dirty="0" smtClean="0"/>
              <a:t> Ray</a:t>
            </a:r>
          </a:p>
          <a:p>
            <a:r>
              <a:rPr lang="en-US" dirty="0" smtClean="0"/>
              <a:t>Computing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6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DPCM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a difference image D with one of the following formulas: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Note that we can get back I from D exactly; so, no loss of information</a:t>
                </a:r>
              </a:p>
              <a:p>
                <a:r>
                  <a:rPr lang="en-US" dirty="0" smtClean="0"/>
                  <a:t>This histogram of D will appear more compact than that of I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953" t="7901" r="18046" b="11866"/>
          <a:stretch/>
        </p:blipFill>
        <p:spPr>
          <a:xfrm>
            <a:off x="796212" y="4767860"/>
            <a:ext cx="1539551" cy="1544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270" t="8935" r="19418" b="4212"/>
          <a:stretch/>
        </p:blipFill>
        <p:spPr>
          <a:xfrm>
            <a:off x="3144416" y="4572000"/>
            <a:ext cx="2299191" cy="201541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9265" y="5383763"/>
            <a:ext cx="457200" cy="15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21429" t="7434" r="18222" b="11166"/>
          <a:stretch/>
        </p:blipFill>
        <p:spPr>
          <a:xfrm>
            <a:off x="6504186" y="4636768"/>
            <a:ext cx="1725414" cy="1745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7260" t="3236" r="6676" b="4402"/>
          <a:stretch/>
        </p:blipFill>
        <p:spPr>
          <a:xfrm>
            <a:off x="9212070" y="4572000"/>
            <a:ext cx="2469219" cy="198742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8492235" y="5328107"/>
            <a:ext cx="457200" cy="156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20877" y="6382188"/>
            <a:ext cx="87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6077" y="6451395"/>
            <a:ext cx="19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Difference Image </a:t>
            </a:r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9169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5" y="154829"/>
            <a:ext cx="10515600" cy="1325563"/>
          </a:xfrm>
        </p:spPr>
        <p:txBody>
          <a:bodyPr/>
          <a:lstStyle/>
          <a:p>
            <a:r>
              <a:rPr lang="en-US" dirty="0" smtClean="0"/>
              <a:t>Lossless coding: Huffman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392"/>
            <a:ext cx="10515600" cy="4351338"/>
          </a:xfrm>
        </p:spPr>
        <p:txBody>
          <a:bodyPr/>
          <a:lstStyle/>
          <a:p>
            <a:r>
              <a:rPr lang="en-US" dirty="0" smtClean="0"/>
              <a:t>Once the entropy is reduced by say DPCM, apply Huffman coding to the difference image 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10" t="36930" r="35810" b="9130"/>
          <a:stretch/>
        </p:blipFill>
        <p:spPr>
          <a:xfrm>
            <a:off x="5137721" y="2181617"/>
            <a:ext cx="5639135" cy="4480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5690" t="15367" r="37249" b="61814"/>
          <a:stretch/>
        </p:blipFill>
        <p:spPr>
          <a:xfrm>
            <a:off x="185056" y="3284375"/>
            <a:ext cx="5152054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2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coding: another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756" t="12511" r="37526" b="66020"/>
          <a:stretch/>
        </p:blipFill>
        <p:spPr>
          <a:xfrm>
            <a:off x="307910" y="2453951"/>
            <a:ext cx="4793517" cy="1800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817" t="34231" r="37346" b="15995"/>
          <a:stretch/>
        </p:blipFill>
        <p:spPr>
          <a:xfrm>
            <a:off x="5523721" y="1819470"/>
            <a:ext cx="5374434" cy="49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code: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Decoding takes place by traversing the tree once a </a:t>
            </a:r>
            <a:r>
              <a:rPr lang="en-US" dirty="0" err="1" smtClean="0"/>
              <a:t>bitstream</a:t>
            </a:r>
            <a:r>
              <a:rPr lang="en-US" dirty="0" smtClean="0"/>
              <a:t> is received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84" t="25961" r="22856" b="12779"/>
          <a:stretch/>
        </p:blipFill>
        <p:spPr>
          <a:xfrm>
            <a:off x="2276669" y="2687217"/>
            <a:ext cx="6195527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1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look </a:t>
            </a:r>
            <a:r>
              <a:rPr lang="en-US" dirty="0" smtClean="0"/>
              <a:t>at the following basic concepts in signal compression:</a:t>
            </a:r>
          </a:p>
          <a:p>
            <a:pPr lvl="1"/>
            <a:r>
              <a:rPr lang="en-US" dirty="0" smtClean="0"/>
              <a:t>Compression measures</a:t>
            </a:r>
          </a:p>
          <a:p>
            <a:pPr lvl="1"/>
            <a:r>
              <a:rPr lang="en-US" dirty="0" smtClean="0"/>
              <a:t>Entropy</a:t>
            </a:r>
          </a:p>
          <a:p>
            <a:pPr lvl="1"/>
            <a:r>
              <a:rPr lang="en-US" dirty="0" smtClean="0"/>
              <a:t>DPCM (Differential pulse code modulation)</a:t>
            </a:r>
          </a:p>
          <a:p>
            <a:pPr lvl="1"/>
            <a:r>
              <a:rPr lang="en-US" dirty="0" smtClean="0"/>
              <a:t>Lossless coding example - Huffman coding</a:t>
            </a:r>
          </a:p>
          <a:p>
            <a:r>
              <a:rPr lang="en-US" dirty="0" smtClean="0"/>
              <a:t>In the second half, we will talk about coding </a:t>
            </a:r>
            <a:r>
              <a:rPr lang="en-US" dirty="0" smtClean="0"/>
              <a:t>images</a:t>
            </a:r>
            <a:endParaRPr lang="en-US" dirty="0" smtClean="0"/>
          </a:p>
          <a:p>
            <a:pPr lvl="1"/>
            <a:r>
              <a:rPr lang="en-US" dirty="0" smtClean="0"/>
              <a:t>JPEG image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0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of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Bits per pixel (BPP) is the average number of bits required to store a pixel in an image</a:t>
            </a:r>
          </a:p>
          <a:p>
            <a:r>
              <a:rPr lang="en-US" sz="2400" dirty="0" smtClean="0"/>
              <a:t>In an uncompressed image, BPP 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(K) = B, where K is the number of gray levels; ex. K = 256, BPP =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(256) = 8 (this is the reason a 256 </a:t>
            </a:r>
            <a:r>
              <a:rPr lang="en-US" sz="2400" dirty="0" err="1" smtClean="0"/>
              <a:t>graylevel</a:t>
            </a:r>
            <a:r>
              <a:rPr lang="en-US" sz="2400" dirty="0" smtClean="0"/>
              <a:t> image is also called a 8-bit image)</a:t>
            </a:r>
          </a:p>
          <a:p>
            <a:r>
              <a:rPr lang="en-US" sz="2400" dirty="0" smtClean="0"/>
              <a:t>Compression ratio is defined as B / BPP</a:t>
            </a:r>
          </a:p>
          <a:p>
            <a:pPr lvl="1"/>
            <a:r>
              <a:rPr lang="en-US" sz="2000" dirty="0" smtClean="0"/>
              <a:t>Example: after compressing a 8-bit, 200-by-300 image with JPEG, the total image size has become 150,000. So the BPP is 150000/ (200*300) = 2.5; Thus, CR = 8 / 2.5 = 3.2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70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compression an image or a signal does not lose any information, meaning the image or the signal can be obtained (aka reconstructed) exactly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winzip</a:t>
            </a:r>
            <a:r>
              <a:rPr lang="en-US" dirty="0" smtClean="0"/>
              <a:t> of files</a:t>
            </a:r>
          </a:p>
          <a:p>
            <a:r>
              <a:rPr lang="en-US" dirty="0" smtClean="0"/>
              <a:t>Lossless coding usually does not achieve a high compression ratio, because it does not throw away any information; for images and signals, </a:t>
            </a:r>
            <a:r>
              <a:rPr lang="en-US" dirty="0" err="1" smtClean="0"/>
              <a:t>lossy</a:t>
            </a:r>
            <a:r>
              <a:rPr lang="en-US" dirty="0" smtClean="0"/>
              <a:t> and lossless compressions are used in conjunction, such as JPEG 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0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an image or a signal compressed?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Compression is an attempt to reduce the redundancy or correlation between the pixels</a:t>
            </a:r>
          </a:p>
          <a:p>
            <a:r>
              <a:rPr lang="en-US" dirty="0" smtClean="0"/>
              <a:t>Most images are highly redundant; neighboring pixels have very high correlation</a:t>
            </a:r>
          </a:p>
          <a:p>
            <a:pPr lvl="1"/>
            <a:r>
              <a:rPr lang="en-US" dirty="0" smtClean="0"/>
              <a:t>Homogeneous areas in an image have very similar pixel values</a:t>
            </a:r>
          </a:p>
          <a:p>
            <a:pPr lvl="1"/>
            <a:r>
              <a:rPr lang="en-US" dirty="0" smtClean="0"/>
              <a:t>Across edges, similar difference of pixel values exist</a:t>
            </a:r>
          </a:p>
          <a:p>
            <a:pPr lvl="1"/>
            <a:r>
              <a:rPr lang="en-US" dirty="0" smtClean="0"/>
              <a:t>In textured areas, similar patterns repeat (periodicity, symmetry,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2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behind lossless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word lengths to use for coding pixel values</a:t>
            </a:r>
          </a:p>
          <a:p>
            <a:r>
              <a:rPr lang="en-US" dirty="0" smtClean="0"/>
              <a:t>Assign short word lengths to pixel values that occur frequently</a:t>
            </a:r>
          </a:p>
          <a:p>
            <a:r>
              <a:rPr lang="en-US" dirty="0" smtClean="0"/>
              <a:t>Assign longer word lengths to pixel values that occur not so frequently</a:t>
            </a:r>
          </a:p>
          <a:p>
            <a:r>
              <a:rPr lang="en-US" dirty="0" smtClean="0"/>
              <a:t>With this strategy, on an average BPP is reduced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8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us denote the normalized histogram of an image by p(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 1,…,K.</a:t>
                </a:r>
              </a:p>
              <a:p>
                <a:r>
                  <a:rPr lang="en-US" dirty="0" smtClean="0"/>
                  <a:t>Entropy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Entropy measures how well-behaved an image is for compression</a:t>
                </a:r>
              </a:p>
              <a:p>
                <a:pPr lvl="1"/>
                <a:r>
                  <a:rPr lang="en-US" dirty="0" smtClean="0"/>
                  <a:t>A large value of entropy implies the image cannot be compressed well</a:t>
                </a:r>
              </a:p>
              <a:p>
                <a:pPr lvl="1"/>
                <a:r>
                  <a:rPr lang="en-US" dirty="0" smtClean="0"/>
                  <a:t>A small value implies just the opposite</a:t>
                </a:r>
              </a:p>
              <a:p>
                <a:r>
                  <a:rPr lang="en-US" dirty="0" smtClean="0"/>
                  <a:t>Entropy </a:t>
                </a:r>
                <a:r>
                  <a:rPr lang="en-US" dirty="0" smtClean="0"/>
                  <a:t>is maximum, when the histogram is flat, i.e., p(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= 1/K.</a:t>
                </a:r>
              </a:p>
              <a:p>
                <a:pPr lvl="1"/>
                <a:r>
                  <a:rPr lang="en-US" dirty="0" smtClean="0"/>
                  <a:t>Here,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den>
                            </m:f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Entropy is minimum, when p(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= 1 for a particular pixel value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0 for others</a:t>
                </a:r>
              </a:p>
              <a:p>
                <a:pPr lvl="1"/>
                <a:r>
                  <a:rPr lang="en-US" dirty="0" smtClean="0"/>
                  <a:t>E = 0 </a:t>
                </a:r>
                <a:r>
                  <a:rPr lang="en-US" dirty="0" smtClean="0"/>
                  <a:t>in this case</a:t>
                </a:r>
              </a:p>
              <a:p>
                <a:r>
                  <a:rPr lang="en-US" dirty="0" smtClean="0"/>
                  <a:t>In fact, for a B-bit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Entropy increases as the histogram becomes more spread out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5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2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entropy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is an important theorem in information theory: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𝐵𝑃𝑃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interpretation is that with a lossless coding the best BPP you can achieve is the entropy for the image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10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DPCM for entropy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that entropy is the best that can be achieved as BPP by a lossless compression</a:t>
            </a:r>
          </a:p>
          <a:p>
            <a:r>
              <a:rPr lang="en-US" dirty="0" smtClean="0"/>
              <a:t>So, why not try to reduce the entropy by some means</a:t>
            </a:r>
          </a:p>
          <a:p>
            <a:r>
              <a:rPr lang="en-US" dirty="0" smtClean="0"/>
              <a:t>DPCM (Differential pulse code modulation) is a way to achieve lower entropy</a:t>
            </a:r>
          </a:p>
          <a:p>
            <a:r>
              <a:rPr lang="en-US" dirty="0" smtClean="0"/>
              <a:t>DPCM tries to reduce the spread of a histogram in a lossless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14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548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CMPUT 206: Image Compression Basics</vt:lpstr>
      <vt:lpstr>Agenda</vt:lpstr>
      <vt:lpstr>Measure of compression</vt:lpstr>
      <vt:lpstr>Lossless coding</vt:lpstr>
      <vt:lpstr>How is an image or a signal compressed?</vt:lpstr>
      <vt:lpstr>Idea behind lossless coding</vt:lpstr>
      <vt:lpstr>Entropy</vt:lpstr>
      <vt:lpstr>Significance of entropy</vt:lpstr>
      <vt:lpstr>DPCM for entropy reduction</vt:lpstr>
      <vt:lpstr>Simple DPCM</vt:lpstr>
      <vt:lpstr>Lossless coding: Huffman code</vt:lpstr>
      <vt:lpstr>Huffman coding: another example</vt:lpstr>
      <vt:lpstr>Huffman code: decoding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CMPUT 206: Image Compression Basics</dc:title>
  <dc:creator>Windows User</dc:creator>
  <cp:lastModifiedBy>Windows User</cp:lastModifiedBy>
  <cp:revision>22</cp:revision>
  <dcterms:created xsi:type="dcterms:W3CDTF">2015-03-19T15:41:17Z</dcterms:created>
  <dcterms:modified xsi:type="dcterms:W3CDTF">2015-03-19T19:48:41Z</dcterms:modified>
</cp:coreProperties>
</file>