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72" r:id="rId3"/>
    <p:sldId id="356" r:id="rId4"/>
    <p:sldId id="357" r:id="rId5"/>
    <p:sldId id="358" r:id="rId6"/>
    <p:sldId id="363" r:id="rId7"/>
    <p:sldId id="359" r:id="rId8"/>
    <p:sldId id="360" r:id="rId9"/>
    <p:sldId id="361" r:id="rId10"/>
    <p:sldId id="362" r:id="rId11"/>
    <p:sldId id="375" r:id="rId12"/>
    <p:sldId id="376" r:id="rId13"/>
    <p:sldId id="364" r:id="rId14"/>
    <p:sldId id="365" r:id="rId15"/>
    <p:sldId id="366" r:id="rId16"/>
    <p:sldId id="373" r:id="rId17"/>
    <p:sldId id="374" r:id="rId18"/>
    <p:sldId id="3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1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4152-CC42-4DDF-A8F8-F9AE0A2CE74E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1161-EFF2-4230-9F2D-D9F6574C92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47B-28DE-4391-A940-D1D07DBEB00F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9027-DC98-4CAE-AA7E-085D6470D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10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47B-28DE-4391-A940-D1D07DBEB00F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9027-DC98-4CAE-AA7E-085D6470D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47B-28DE-4391-A940-D1D07DBEB00F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9027-DC98-4CAE-AA7E-085D6470D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30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47B-28DE-4391-A940-D1D07DBEB00F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9027-DC98-4CAE-AA7E-085D6470D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22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47B-28DE-4391-A940-D1D07DBEB00F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9027-DC98-4CAE-AA7E-085D6470D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95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47B-28DE-4391-A940-D1D07DBEB00F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9027-DC98-4CAE-AA7E-085D6470D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26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47B-28DE-4391-A940-D1D07DBEB00F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9027-DC98-4CAE-AA7E-085D6470D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13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47B-28DE-4391-A940-D1D07DBEB00F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9027-DC98-4CAE-AA7E-085D6470D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22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47B-28DE-4391-A940-D1D07DBEB00F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9027-DC98-4CAE-AA7E-085D6470D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29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47B-28DE-4391-A940-D1D07DBEB00F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9027-DC98-4CAE-AA7E-085D6470D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09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47B-28DE-4391-A940-D1D07DBEB00F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9027-DC98-4CAE-AA7E-085D6470D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89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647B-28DE-4391-A940-D1D07DBEB00F}" type="datetimeFigureOut">
              <a:rPr lang="en-CA" smtClean="0"/>
              <a:t>2020-03-01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89027-DC98-4CAE-AA7E-085D6470D9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6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CMPUT 206:</a:t>
            </a:r>
            <a:br>
              <a:rPr lang="en-CA" dirty="0"/>
            </a:br>
            <a:r>
              <a:rPr lang="en-CA" dirty="0"/>
              <a:t>Wavelets and Multi-resolution Processing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936104"/>
          </a:xfrm>
        </p:spPr>
        <p:txBody>
          <a:bodyPr/>
          <a:lstStyle/>
          <a:p>
            <a:r>
              <a:rPr lang="en-CA" dirty="0"/>
              <a:t>Nilanjan 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6093296"/>
            <a:ext cx="819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Materials prepared from books by: (1) J.S. Walker, (2) Y.Y. Tang, (3) Gonzales &amp; Woods </a:t>
            </a:r>
          </a:p>
        </p:txBody>
      </p:sp>
    </p:spTree>
    <p:extLst>
      <p:ext uri="{BB962C8B-B14F-4D97-AF65-F5344CB8AC3E}">
        <p14:creationId xmlns:p14="http://schemas.microsoft.com/office/powerpoint/2010/main" val="280401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Inverse </a:t>
            </a:r>
            <a:r>
              <a:rPr lang="en-US" dirty="0" err="1"/>
              <a:t>Haar</a:t>
            </a:r>
            <a:r>
              <a:rPr lang="en-US" dirty="0"/>
              <a:t> Transform and Reconstruction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19872" y="5111949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50% storage, we can preserve 99.97% of signal energy for this signal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15C2615-645E-42EB-A0AA-4E3CB8B83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909763"/>
            <a:ext cx="84010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696061-D99D-4471-94D0-B70B1D3B13FF}"/>
              </a:ext>
            </a:extLst>
          </p:cNvPr>
          <p:cNvSpPr txBox="1"/>
          <p:nvPr/>
        </p:nvSpPr>
        <p:spPr>
          <a:xfrm>
            <a:off x="6228184" y="5111949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25% storage, we can preserve 99.97% of signal energy for this signal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CBA93-1085-4757-8FDC-A61BEB6C8C4D}"/>
              </a:ext>
            </a:extLst>
          </p:cNvPr>
          <p:cNvSpPr txBox="1"/>
          <p:nvPr/>
        </p:nvSpPr>
        <p:spPr>
          <a:xfrm>
            <a:off x="1043608" y="137672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Can we zero out detailed coefficients and still reconstruct the signal well?</a:t>
            </a:r>
          </a:p>
        </p:txBody>
      </p:sp>
    </p:spTree>
    <p:extLst>
      <p:ext uri="{BB962C8B-B14F-4D97-AF65-F5344CB8AC3E}">
        <p14:creationId xmlns:p14="http://schemas.microsoft.com/office/powerpoint/2010/main" val="82354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what is a wavelet?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26407"/>
            <a:ext cx="5192563" cy="200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3768" y="4643844"/>
            <a:ext cx="8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wave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4849" y="4643844"/>
            <a:ext cx="110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wavelet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091" y="5300087"/>
            <a:ext cx="623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Wavelets, informally: (1)  It is oscillatory in nature (wave)</a:t>
            </a:r>
          </a:p>
          <a:p>
            <a:r>
              <a:rPr lang="en-US" dirty="0"/>
              <a:t>		    (2) It has a short time span (short duration)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600" y="1741458"/>
            <a:ext cx="708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looked at </a:t>
            </a:r>
            <a:r>
              <a:rPr lang="en-US" dirty="0" err="1"/>
              <a:t>Haar</a:t>
            </a:r>
            <a:r>
              <a:rPr lang="en-US" dirty="0"/>
              <a:t> transform, let’s know try to characterize wavelets</a:t>
            </a:r>
          </a:p>
        </p:txBody>
      </p:sp>
    </p:spTree>
    <p:extLst>
      <p:ext uri="{BB962C8B-B14F-4D97-AF65-F5344CB8AC3E}">
        <p14:creationId xmlns:p14="http://schemas.microsoft.com/office/powerpoint/2010/main" val="73916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Wavelets, or not?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5040560" cy="3823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0571" y="5733256"/>
            <a:ext cx="483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and (b) are wavelets (c) and (d) are not. Why? </a:t>
            </a:r>
          </a:p>
        </p:txBody>
      </p:sp>
    </p:spTree>
    <p:extLst>
      <p:ext uri="{BB962C8B-B14F-4D97-AF65-F5344CB8AC3E}">
        <p14:creationId xmlns:p14="http://schemas.microsoft.com/office/powerpoint/2010/main" val="104187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Wavelets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0808"/>
            <a:ext cx="2592288" cy="173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013176"/>
            <a:ext cx="2952328" cy="133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30998"/>
            <a:ext cx="1296144" cy="412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76" y="3960081"/>
            <a:ext cx="1944216" cy="55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7218" y="2381583"/>
            <a:ext cx="155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Haar</a:t>
            </a:r>
            <a:r>
              <a:rPr lang="en-US" dirty="0"/>
              <a:t> wavelets: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7218" y="4052768"/>
            <a:ext cx="311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Wavelet transform coefficients: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289" y="5157192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28384" y="4030998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68898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</a:t>
            </a:r>
            <a:r>
              <a:rPr lang="en-US" dirty="0" err="1"/>
              <a:t>Scalings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04864"/>
            <a:ext cx="3778101" cy="250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88" y="5229199"/>
            <a:ext cx="169227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3284984"/>
            <a:ext cx="146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Haar</a:t>
            </a:r>
            <a:r>
              <a:rPr lang="en-US" dirty="0"/>
              <a:t> </a:t>
            </a:r>
            <a:r>
              <a:rPr lang="en-US" dirty="0" err="1"/>
              <a:t>scalings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4040" y="5308851"/>
            <a:ext cx="250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Haar</a:t>
            </a:r>
            <a:r>
              <a:rPr lang="en-US" dirty="0"/>
              <a:t> scaling coefficients:</a:t>
            </a:r>
          </a:p>
        </p:txBody>
      </p:sp>
    </p:spTree>
    <p:extLst>
      <p:ext uri="{BB962C8B-B14F-4D97-AF65-F5344CB8AC3E}">
        <p14:creationId xmlns:p14="http://schemas.microsoft.com/office/powerpoint/2010/main" val="45934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 </a:t>
            </a:r>
            <a:r>
              <a:rPr lang="en-US" dirty="0" err="1"/>
              <a:t>Haar</a:t>
            </a:r>
            <a:r>
              <a:rPr lang="en-US" dirty="0"/>
              <a:t> Wavelets and </a:t>
            </a:r>
            <a:r>
              <a:rPr lang="en-US" dirty="0" err="1"/>
              <a:t>Scalings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084780"/>
            <a:ext cx="3786495" cy="65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33" y="1844824"/>
            <a:ext cx="458906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54" y="1988840"/>
            <a:ext cx="415441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138127"/>
            <a:ext cx="3672408" cy="552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36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4096"/>
          </a:xfrm>
        </p:spPr>
        <p:txBody>
          <a:bodyPr/>
          <a:lstStyle/>
          <a:p>
            <a:r>
              <a:rPr lang="en-US" dirty="0"/>
              <a:t>Other Wavelets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3024336"/>
          </a:xfrm>
        </p:spPr>
        <p:txBody>
          <a:bodyPr>
            <a:normAutofit/>
          </a:bodyPr>
          <a:lstStyle/>
          <a:p>
            <a:r>
              <a:rPr lang="en-US" sz="2800" dirty="0"/>
              <a:t>There are various other wavelets. Some examples:</a:t>
            </a:r>
          </a:p>
          <a:p>
            <a:pPr lvl="1"/>
            <a:r>
              <a:rPr lang="en-US" sz="2400" dirty="0" err="1"/>
              <a:t>Daubechies</a:t>
            </a:r>
            <a:r>
              <a:rPr lang="en-US" sz="2400" dirty="0"/>
              <a:t>, </a:t>
            </a:r>
            <a:r>
              <a:rPr lang="en-US" sz="2400" dirty="0" err="1"/>
              <a:t>Coiflet</a:t>
            </a:r>
            <a:r>
              <a:rPr lang="en-US" sz="2400" dirty="0"/>
              <a:t>, </a:t>
            </a:r>
            <a:r>
              <a:rPr lang="en-US" sz="2400" dirty="0" err="1"/>
              <a:t>Morlet</a:t>
            </a:r>
            <a:r>
              <a:rPr lang="en-US" sz="2400" dirty="0"/>
              <a:t>, </a:t>
            </a:r>
            <a:r>
              <a:rPr lang="en-US" sz="2400" dirty="0" err="1"/>
              <a:t>Mallat</a:t>
            </a:r>
            <a:r>
              <a:rPr lang="en-US" sz="2400" dirty="0"/>
              <a:t>,…</a:t>
            </a:r>
          </a:p>
          <a:p>
            <a:r>
              <a:rPr lang="en-US" sz="2400" dirty="0"/>
              <a:t>Use </a:t>
            </a:r>
            <a:r>
              <a:rPr lang="en-CA" sz="2400" b="1" dirty="0" err="1"/>
              <a:t>PyWavelets</a:t>
            </a:r>
            <a:r>
              <a:rPr lang="en-CA" sz="2400" b="1" dirty="0"/>
              <a:t>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3" y="4620121"/>
            <a:ext cx="3775323" cy="204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869160"/>
            <a:ext cx="3500521" cy="179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40" y="4221088"/>
            <a:ext cx="4093397" cy="50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50642"/>
            <a:ext cx="4269234" cy="48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1887" y="5655680"/>
            <a:ext cx="1873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Daubechis</a:t>
            </a:r>
            <a:r>
              <a:rPr lang="en-US" sz="1400" dirty="0"/>
              <a:t> 4/4 Wavelet</a:t>
            </a:r>
          </a:p>
        </p:txBody>
      </p:sp>
    </p:spTree>
    <p:extLst>
      <p:ext uri="{BB962C8B-B14F-4D97-AF65-F5344CB8AC3E}">
        <p14:creationId xmlns:p14="http://schemas.microsoft.com/office/powerpoint/2010/main" val="282276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Wavelet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Numerical analysis: solving differential equations</a:t>
            </a:r>
          </a:p>
          <a:p>
            <a:r>
              <a:rPr lang="en-US" sz="2800" dirty="0"/>
              <a:t>Compression</a:t>
            </a:r>
          </a:p>
          <a:p>
            <a:r>
              <a:rPr lang="en-US" sz="2800" dirty="0"/>
              <a:t>De-noising</a:t>
            </a:r>
          </a:p>
          <a:p>
            <a:r>
              <a:rPr lang="en-US" sz="2800" dirty="0"/>
              <a:t>Fusion</a:t>
            </a:r>
          </a:p>
          <a:p>
            <a:r>
              <a:rPr lang="en-US" sz="2800" dirty="0"/>
              <a:t>Feature detection</a:t>
            </a:r>
          </a:p>
          <a:p>
            <a:r>
              <a:rPr lang="en-US" sz="2800" dirty="0"/>
              <a:t>Texture classification</a:t>
            </a:r>
          </a:p>
          <a:p>
            <a:r>
              <a:rPr lang="en-US" sz="2800" dirty="0"/>
              <a:t>Recognition: speaker from audio signal, object from image, motion from video, fingerprint from image,…</a:t>
            </a:r>
          </a:p>
        </p:txBody>
      </p:sp>
    </p:spTree>
    <p:extLst>
      <p:ext uri="{BB962C8B-B14F-4D97-AF65-F5344CB8AC3E}">
        <p14:creationId xmlns:p14="http://schemas.microsoft.com/office/powerpoint/2010/main" val="191450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6C42-490F-44F3-A4A5-128512A1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Online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DF42-9676-40B3-BBFB-EEF08631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http://rafat.github.io/wavelib/#/</a:t>
            </a:r>
          </a:p>
        </p:txBody>
      </p:sp>
    </p:spTree>
    <p:extLst>
      <p:ext uri="{BB962C8B-B14F-4D97-AF65-F5344CB8AC3E}">
        <p14:creationId xmlns:p14="http://schemas.microsoft.com/office/powerpoint/2010/main" val="383731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this lecture we will talk 1D signals; in the next lecture we will bring in 2D signals, i.e., images</a:t>
            </a:r>
          </a:p>
          <a:p>
            <a:r>
              <a:rPr lang="en-US" sz="2800" dirty="0"/>
              <a:t>To make everyone’s life simple, we begin with </a:t>
            </a:r>
            <a:r>
              <a:rPr lang="en-US" sz="2800" dirty="0" err="1"/>
              <a:t>Haar</a:t>
            </a:r>
            <a:r>
              <a:rPr lang="en-US" sz="2800" dirty="0"/>
              <a:t> wavelet </a:t>
            </a:r>
            <a:r>
              <a:rPr lang="en-US" sz="2800" dirty="0" err="1"/>
              <a:t>transfrom</a:t>
            </a:r>
            <a:r>
              <a:rPr lang="en-US" sz="2800" dirty="0"/>
              <a:t>; we will then understand wavelets! </a:t>
            </a:r>
          </a:p>
          <a:p>
            <a:r>
              <a:rPr lang="en-US" sz="2800" dirty="0"/>
              <a:t>We will talk about two applications of wavelets, eventually</a:t>
            </a:r>
          </a:p>
          <a:p>
            <a:pPr lvl="1"/>
            <a:r>
              <a:rPr lang="en-US" sz="2400" dirty="0"/>
              <a:t>Image compression</a:t>
            </a:r>
          </a:p>
          <a:p>
            <a:pPr lvl="1"/>
            <a:r>
              <a:rPr lang="en-US" sz="2400" dirty="0"/>
              <a:t>Image fusion</a:t>
            </a:r>
          </a:p>
        </p:txBody>
      </p:sp>
    </p:spTree>
    <p:extLst>
      <p:ext uri="{BB962C8B-B14F-4D97-AF65-F5344CB8AC3E}">
        <p14:creationId xmlns:p14="http://schemas.microsoft.com/office/powerpoint/2010/main" val="131855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Wavelet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f</a:t>
            </a:r>
            <a:r>
              <a:rPr lang="en-US" sz="2800" dirty="0"/>
              <a:t> is a 1D signal of length </a:t>
            </a:r>
            <a:r>
              <a:rPr lang="en-US" sz="2800" i="1" dirty="0"/>
              <a:t>N</a:t>
            </a:r>
            <a:r>
              <a:rPr lang="en-US" sz="2800" dirty="0"/>
              <a:t> = 2</a:t>
            </a:r>
            <a:r>
              <a:rPr lang="en-US" sz="2800" i="1" baseline="30000" dirty="0"/>
              <a:t>n</a:t>
            </a:r>
          </a:p>
          <a:p>
            <a:r>
              <a:rPr lang="en-US" sz="2800" dirty="0" err="1"/>
              <a:t>Haar</a:t>
            </a:r>
            <a:r>
              <a:rPr lang="en-US" sz="2800" dirty="0"/>
              <a:t> wavelet transforms </a:t>
            </a:r>
            <a:r>
              <a:rPr lang="en-US" sz="2800" i="1" dirty="0"/>
              <a:t>f</a:t>
            </a:r>
            <a:r>
              <a:rPr lang="en-US" sz="2800" dirty="0"/>
              <a:t> into two sub-signals of half lengths</a:t>
            </a:r>
          </a:p>
          <a:p>
            <a:pPr lvl="1"/>
            <a:r>
              <a:rPr lang="en-US" sz="2400" dirty="0"/>
              <a:t>First half is called </a:t>
            </a:r>
            <a:r>
              <a:rPr lang="en-US" sz="2400" dirty="0">
                <a:solidFill>
                  <a:srgbClr val="FF0000"/>
                </a:solidFill>
              </a:rPr>
              <a:t>trend: </a:t>
            </a:r>
            <a:r>
              <a:rPr lang="en-US" sz="2400" b="1" dirty="0"/>
              <a:t>a</a:t>
            </a:r>
            <a:r>
              <a:rPr lang="en-US" sz="2400" baseline="30000" dirty="0"/>
              <a:t>1</a:t>
            </a:r>
            <a:r>
              <a:rPr lang="en-US" sz="2400" dirty="0"/>
              <a:t> = (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N</a:t>
            </a:r>
            <a:r>
              <a:rPr lang="en-US" sz="2400" baseline="-25000" dirty="0"/>
              <a:t>/2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Second half is called </a:t>
            </a:r>
            <a:r>
              <a:rPr lang="en-US" sz="2400" dirty="0">
                <a:solidFill>
                  <a:srgbClr val="FF0000"/>
                </a:solidFill>
              </a:rPr>
              <a:t>difference : </a:t>
            </a:r>
            <a:r>
              <a:rPr lang="en-US" sz="2400" b="1" dirty="0"/>
              <a:t>d</a:t>
            </a:r>
            <a:r>
              <a:rPr lang="en-US" sz="2400" baseline="30000" dirty="0"/>
              <a:t>1</a:t>
            </a:r>
            <a:r>
              <a:rPr lang="en-US" sz="2400" dirty="0"/>
              <a:t> = (</a:t>
            </a:r>
            <a:r>
              <a:rPr lang="en-US" sz="2400" i="1" dirty="0"/>
              <a:t>d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N</a:t>
            </a:r>
            <a:r>
              <a:rPr lang="en-US" sz="2400" baseline="-25000" dirty="0"/>
              <a:t>/2</a:t>
            </a:r>
            <a:r>
              <a:rPr lang="en-US" sz="2400" dirty="0"/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60022"/>
              </p:ext>
            </p:extLst>
          </p:nvPr>
        </p:nvGraphicFramePr>
        <p:xfrm>
          <a:off x="2699792" y="4077072"/>
          <a:ext cx="308363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3" imgW="1358640" imgH="507960" progId="Equation.3">
                  <p:embed/>
                </p:oleObj>
              </mc:Choice>
              <mc:Fallback>
                <p:oleObj name="Equation" r:id="rId3" imgW="135864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4077072"/>
                        <a:ext cx="3083637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Transform: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16" y="1412776"/>
            <a:ext cx="8229600" cy="820688"/>
          </a:xfrm>
        </p:spPr>
        <p:txBody>
          <a:bodyPr>
            <a:normAutofit/>
          </a:bodyPr>
          <a:lstStyle/>
          <a:p>
            <a:r>
              <a:rPr lang="en-US" sz="2800" dirty="0"/>
              <a:t>Example: </a:t>
            </a:r>
            <a:r>
              <a:rPr lang="en-US" sz="2800" i="1" dirty="0"/>
              <a:t>f</a:t>
            </a:r>
            <a:r>
              <a:rPr lang="en-US" sz="2800" dirty="0"/>
              <a:t> = (4, 6, 10, 12, 8, 6, 5, 5)</a:t>
            </a:r>
          </a:p>
          <a:p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08831"/>
            <a:ext cx="3024336" cy="38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2856"/>
            <a:ext cx="5493765" cy="113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4" y="4309280"/>
            <a:ext cx="2492425" cy="295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88325"/>
            <a:ext cx="5364136" cy="1165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49" y="6180298"/>
            <a:ext cx="7598060" cy="54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1" y="5642672"/>
            <a:ext cx="1440159" cy="48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5755913"/>
            <a:ext cx="11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symbol:</a:t>
            </a:r>
          </a:p>
        </p:txBody>
      </p:sp>
    </p:spTree>
    <p:extLst>
      <p:ext uri="{BB962C8B-B14F-4D97-AF65-F5344CB8AC3E}">
        <p14:creationId xmlns:p14="http://schemas.microsoft.com/office/powerpoint/2010/main" val="2523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</a:t>
            </a:r>
            <a:r>
              <a:rPr lang="en-US" dirty="0" err="1"/>
              <a:t>Haar</a:t>
            </a:r>
            <a:r>
              <a:rPr lang="en-US" dirty="0"/>
              <a:t> Transform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690246" cy="227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01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</a:t>
            </a:r>
            <a:r>
              <a:rPr lang="en-US" dirty="0" err="1"/>
              <a:t>Haar</a:t>
            </a:r>
            <a:r>
              <a:rPr lang="en-US" dirty="0"/>
              <a:t>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2-level </a:t>
            </a:r>
            <a:r>
              <a:rPr lang="en-US" dirty="0" err="1"/>
              <a:t>Haar</a:t>
            </a:r>
            <a:r>
              <a:rPr lang="en-US" dirty="0"/>
              <a:t> transform: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3-level </a:t>
            </a:r>
            <a:r>
              <a:rPr lang="en-US" dirty="0" err="1"/>
              <a:t>Haar</a:t>
            </a:r>
            <a:r>
              <a:rPr lang="en-US" dirty="0"/>
              <a:t> transform: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996" y="2420888"/>
            <a:ext cx="6777955" cy="831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8146645" cy="80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01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21" y="169786"/>
            <a:ext cx="8229600" cy="1143000"/>
          </a:xfrm>
        </p:spPr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Transform: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616" y="4309318"/>
            <a:ext cx="386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signal and its </a:t>
            </a:r>
            <a:r>
              <a:rPr lang="en-US" dirty="0" err="1"/>
              <a:t>Haar</a:t>
            </a:r>
            <a:r>
              <a:rPr lang="en-US" dirty="0"/>
              <a:t> transform (level 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239" y="4309318"/>
            <a:ext cx="386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signal and its </a:t>
            </a:r>
            <a:r>
              <a:rPr lang="en-US" dirty="0" err="1"/>
              <a:t>Haar</a:t>
            </a:r>
            <a:r>
              <a:rPr lang="en-US" dirty="0"/>
              <a:t> transform (level 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1760" y="5939988"/>
            <a:ext cx="4627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is the signal getting transformed by </a:t>
            </a:r>
            <a:r>
              <a:rPr lang="en-US" dirty="0" err="1">
                <a:solidFill>
                  <a:srgbClr val="FF0000"/>
                </a:solidFill>
              </a:rPr>
              <a:t>Haar</a:t>
            </a:r>
            <a:r>
              <a:rPr lang="en-US" dirty="0">
                <a:solidFill>
                  <a:srgbClr val="FF0000"/>
                </a:solidFill>
              </a:rPr>
              <a:t> ?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8" y="1792657"/>
            <a:ext cx="3528392" cy="264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39" y="1729524"/>
            <a:ext cx="3612159" cy="27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81890" y="5124653"/>
            <a:ext cx="395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recursive transformation can go on!</a:t>
            </a:r>
          </a:p>
        </p:txBody>
      </p:sp>
    </p:spTree>
    <p:extLst>
      <p:ext uri="{BB962C8B-B14F-4D97-AF65-F5344CB8AC3E}">
        <p14:creationId xmlns:p14="http://schemas.microsoft.com/office/powerpoint/2010/main" val="117024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Conservation of Energy in </a:t>
            </a:r>
            <a:r>
              <a:rPr lang="en-US" dirty="0" err="1"/>
              <a:t>Haar</a:t>
            </a:r>
            <a:r>
              <a:rPr lang="en-US" dirty="0"/>
              <a:t>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Let us define energy in a signal as: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Haar</a:t>
            </a:r>
            <a:r>
              <a:rPr lang="en-US" sz="2800" dirty="0"/>
              <a:t> transform preserves signal energy: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Check this for the example: </a:t>
            </a:r>
            <a:r>
              <a:rPr lang="en-US" sz="2800" i="1" dirty="0"/>
              <a:t>f</a:t>
            </a:r>
            <a:r>
              <a:rPr lang="en-US" sz="2800" dirty="0"/>
              <a:t> = (4, 6, 10, 12, 8, 6, 5, 5)</a:t>
            </a:r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263475"/>
              </p:ext>
            </p:extLst>
          </p:nvPr>
        </p:nvGraphicFramePr>
        <p:xfrm>
          <a:off x="3419872" y="2708920"/>
          <a:ext cx="1412416" cy="48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3" imgW="736560" imgH="253800" progId="Equation.3">
                  <p:embed/>
                </p:oleObj>
              </mc:Choice>
              <mc:Fallback>
                <p:oleObj name="Equation" r:id="rId3" imgW="7365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2708920"/>
                        <a:ext cx="1412416" cy="48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094616"/>
              </p:ext>
            </p:extLst>
          </p:nvPr>
        </p:nvGraphicFramePr>
        <p:xfrm>
          <a:off x="2123728" y="4221088"/>
          <a:ext cx="41656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5" imgW="2171520" imgH="279360" progId="Equation.3">
                  <p:embed/>
                </p:oleObj>
              </mc:Choice>
              <mc:Fallback>
                <p:oleObj name="Equation" r:id="rId5" imgW="217152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221088"/>
                        <a:ext cx="41656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35696" y="6093296"/>
            <a:ext cx="535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Energy preservation explains the factor </a:t>
            </a:r>
            <a:r>
              <a:rPr lang="en-US" dirty="0" err="1">
                <a:solidFill>
                  <a:srgbClr val="FF0000"/>
                </a:solidFill>
              </a:rPr>
              <a:t>sqrt</a:t>
            </a:r>
            <a:r>
              <a:rPr lang="en-US" dirty="0">
                <a:solidFill>
                  <a:srgbClr val="FF0000"/>
                </a:solidFill>
              </a:rPr>
              <a:t> (2) in </a:t>
            </a:r>
            <a:r>
              <a:rPr lang="en-US" dirty="0" err="1">
                <a:solidFill>
                  <a:srgbClr val="FF0000"/>
                </a:solidFill>
              </a:rPr>
              <a:t>Haar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59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of Energy: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5589240"/>
            <a:ext cx="205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compaction!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411760" y="5665894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5589240"/>
            <a:ext cx="553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Rationale for signal compression using wavelet transform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2490738-0836-4B65-BA96-0E5EFCB8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0" y="1909762"/>
            <a:ext cx="83248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99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5856</TotalTime>
  <Words>541</Words>
  <Application>Microsoft Office PowerPoint</Application>
  <PresentationFormat>On-screen Show (4:3)</PresentationFormat>
  <Paragraphs>76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Equation</vt:lpstr>
      <vt:lpstr>CMPUT 206: Wavelets and Multi-resolution Processing </vt:lpstr>
      <vt:lpstr>Agenda</vt:lpstr>
      <vt:lpstr>Haar Wavelet Transform</vt:lpstr>
      <vt:lpstr>Haar Transform: Example</vt:lpstr>
      <vt:lpstr>Inverse Haar Transform</vt:lpstr>
      <vt:lpstr>Multi-level Haar Transform</vt:lpstr>
      <vt:lpstr>Haar Transform: Example</vt:lpstr>
      <vt:lpstr>Conservation of Energy in Haar Transform</vt:lpstr>
      <vt:lpstr>Conservation of Energy: Example</vt:lpstr>
      <vt:lpstr>Inverse Haar Transform and Reconstruction</vt:lpstr>
      <vt:lpstr>So, what is a wavelet?</vt:lpstr>
      <vt:lpstr>Wavelets, or not?</vt:lpstr>
      <vt:lpstr>Haar Wavelets</vt:lpstr>
      <vt:lpstr>Haar Scalings</vt:lpstr>
      <vt:lpstr>Level 2 Haar Wavelets and Scalings</vt:lpstr>
      <vt:lpstr>Other Wavelets</vt:lpstr>
      <vt:lpstr>Applications of Wavelet Transform</vt:lpstr>
      <vt:lpstr>Online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Wavelet and Multiresolution Processing</dc:title>
  <dc:creator>Sharmin Nilufar</dc:creator>
  <cp:lastModifiedBy>Nilanjan Ray</cp:lastModifiedBy>
  <cp:revision>104</cp:revision>
  <dcterms:created xsi:type="dcterms:W3CDTF">2011-07-25T05:22:47Z</dcterms:created>
  <dcterms:modified xsi:type="dcterms:W3CDTF">2020-03-02T05:51:18Z</dcterms:modified>
</cp:coreProperties>
</file>