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1" r:id="rId5"/>
    <p:sldId id="266" r:id="rId6"/>
    <p:sldId id="268" r:id="rId7"/>
    <p:sldId id="269" r:id="rId8"/>
    <p:sldId id="27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A743-3981-49EB-9142-EED92EA64F3D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D19E6-FF31-4EDE-82B7-FCCF1A4A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32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A743-3981-49EB-9142-EED92EA64F3D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D19E6-FF31-4EDE-82B7-FCCF1A4A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6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A743-3981-49EB-9142-EED92EA64F3D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D19E6-FF31-4EDE-82B7-FCCF1A4A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A743-3981-49EB-9142-EED92EA64F3D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D19E6-FF31-4EDE-82B7-FCCF1A4A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00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A743-3981-49EB-9142-EED92EA64F3D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D19E6-FF31-4EDE-82B7-FCCF1A4A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6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A743-3981-49EB-9142-EED92EA64F3D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D19E6-FF31-4EDE-82B7-FCCF1A4A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5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A743-3981-49EB-9142-EED92EA64F3D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D19E6-FF31-4EDE-82B7-FCCF1A4A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0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A743-3981-49EB-9142-EED92EA64F3D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D19E6-FF31-4EDE-82B7-FCCF1A4A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7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A743-3981-49EB-9142-EED92EA64F3D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D19E6-FF31-4EDE-82B7-FCCF1A4A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42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A743-3981-49EB-9142-EED92EA64F3D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D19E6-FF31-4EDE-82B7-FCCF1A4A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32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6A743-3981-49EB-9142-EED92EA64F3D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DD19E6-FF31-4EDE-82B7-FCCF1A4A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2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6A743-3981-49EB-9142-EED92EA64F3D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D19E6-FF31-4EDE-82B7-FCCF1A4A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08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>
            <a:normAutofit/>
          </a:bodyPr>
          <a:lstStyle/>
          <a:p>
            <a:r>
              <a:rPr lang="en-CA" dirty="0"/>
              <a:t>CMPUT 206:</a:t>
            </a:r>
            <a:br>
              <a:rPr lang="en-CA" dirty="0"/>
            </a:br>
            <a:r>
              <a:rPr lang="en-CA" dirty="0"/>
              <a:t>Image Processing With Wavelets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4221088"/>
            <a:ext cx="6400800" cy="936104"/>
          </a:xfrm>
        </p:spPr>
        <p:txBody>
          <a:bodyPr/>
          <a:lstStyle/>
          <a:p>
            <a:r>
              <a:rPr lang="en-CA" dirty="0"/>
              <a:t>Nilanjan Ray</a:t>
            </a:r>
          </a:p>
        </p:txBody>
      </p:sp>
    </p:spTree>
    <p:extLst>
      <p:ext uri="{BB962C8B-B14F-4D97-AF65-F5344CB8AC3E}">
        <p14:creationId xmlns:p14="http://schemas.microsoft.com/office/powerpoint/2010/main" val="189032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Wavelet transform in 2D</a:t>
            </a:r>
          </a:p>
          <a:p>
            <a:r>
              <a:rPr lang="en-US" dirty="0"/>
              <a:t>Explore some examples in </a:t>
            </a:r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/>
              <a:t>Image compression</a:t>
            </a:r>
          </a:p>
          <a:p>
            <a:pPr lvl="1"/>
            <a:r>
              <a:rPr lang="en-US" dirty="0"/>
              <a:t>Image de-noising</a:t>
            </a:r>
          </a:p>
          <a:p>
            <a:pPr lvl="1"/>
            <a:r>
              <a:rPr lang="en-US" dirty="0"/>
              <a:t>Image fusion</a:t>
            </a:r>
          </a:p>
        </p:txBody>
      </p:sp>
    </p:spTree>
    <p:extLst>
      <p:ext uri="{BB962C8B-B14F-4D97-AF65-F5344CB8AC3E}">
        <p14:creationId xmlns:p14="http://schemas.microsoft.com/office/powerpoint/2010/main" val="953839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Wavelet Transform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1D wavelet transform can be extended toward 2D signals (i.e., images) in the following way</a:t>
            </a:r>
          </a:p>
          <a:p>
            <a:r>
              <a:rPr lang="en-US" sz="2400" dirty="0"/>
              <a:t>Treat rows of the image as 1D signals and apply 1D wavelet transform to them</a:t>
            </a:r>
          </a:p>
          <a:p>
            <a:r>
              <a:rPr lang="en-US" sz="2400" dirty="0"/>
              <a:t>Then apply 1D wavelet transforms to the columns of the transformed image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Thus, we obtain 3 channels corresponding to vertical, horizontal, and diagonal, and one approximation image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We can iterate the above procedure on the low pass channel</a:t>
            </a: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6096000"/>
            <a:ext cx="726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if we reverse the order: column transform followed by row transform?</a:t>
            </a:r>
          </a:p>
        </p:txBody>
      </p:sp>
    </p:spTree>
    <p:extLst>
      <p:ext uri="{BB962C8B-B14F-4D97-AF65-F5344CB8AC3E}">
        <p14:creationId xmlns:p14="http://schemas.microsoft.com/office/powerpoint/2010/main" val="243019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7295"/>
            <a:ext cx="8229600" cy="1143000"/>
          </a:xfrm>
        </p:spPr>
        <p:txBody>
          <a:bodyPr/>
          <a:lstStyle/>
          <a:p>
            <a:r>
              <a:rPr lang="en-US" dirty="0"/>
              <a:t>Wavelet Transform on Images</a:t>
            </a:r>
            <a:endParaRPr lang="en-CA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6019799"/>
            <a:ext cx="25233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L: trend coefficients</a:t>
            </a:r>
          </a:p>
          <a:p>
            <a:r>
              <a:rPr lang="en-CA" dirty="0"/>
              <a:t>H: difference coefficients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70691" y="1453787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600" y="1453133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Level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17439" y="1448883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Original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70691" y="6111108"/>
            <a:ext cx="400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Pay attention to the naming convention</a:t>
            </a:r>
          </a:p>
        </p:txBody>
      </p:sp>
      <p:pic>
        <p:nvPicPr>
          <p:cNvPr id="2050" name="Picture 2" descr="http://www.mdpi.com/jsan/jsan-02-00424/article_deploy/html/images/jsan-02-00424-g003-102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06149"/>
            <a:ext cx="6248400" cy="4137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167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-3328"/>
            <a:ext cx="8229600" cy="1143000"/>
          </a:xfrm>
        </p:spPr>
        <p:txBody>
          <a:bodyPr/>
          <a:lstStyle/>
          <a:p>
            <a:r>
              <a:rPr lang="en-US" dirty="0"/>
              <a:t>Wavelet Transform on Images…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713765"/>
              </p:ext>
            </p:extLst>
          </p:nvPr>
        </p:nvGraphicFramePr>
        <p:xfrm>
          <a:off x="835321" y="4457874"/>
          <a:ext cx="2640013" cy="233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Equation" r:id="rId3" imgW="1307880" imgH="1155600" progId="Equation.3">
                  <p:embed/>
                </p:oleObj>
              </mc:Choice>
              <mc:Fallback>
                <p:oleObj name="Equation" r:id="rId3" imgW="1307880" imgH="1155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5321" y="4457874"/>
                        <a:ext cx="2640013" cy="2332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657600" y="1172105"/>
            <a:ext cx="1683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Level 1 wavelet transform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/>
          <a:srcRect l="12021" t="27056" r="7981" b="26914"/>
          <a:stretch/>
        </p:blipFill>
        <p:spPr>
          <a:xfrm>
            <a:off x="685800" y="1713131"/>
            <a:ext cx="8077200" cy="258065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634655" y="1066800"/>
            <a:ext cx="1683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Level 2 wavelet transform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1205299"/>
            <a:ext cx="168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 image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7B83B9-EC46-45B3-9495-274F2EE2EE20}"/>
              </a:ext>
            </a:extLst>
          </p:cNvPr>
          <p:cNvSpPr/>
          <p:nvPr/>
        </p:nvSpPr>
        <p:spPr>
          <a:xfrm>
            <a:off x="3657600" y="5855022"/>
            <a:ext cx="544006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/>
              <a:t>Use </a:t>
            </a:r>
            <a:r>
              <a:rPr lang="en-CA" dirty="0" err="1"/>
              <a:t>PyWavelets</a:t>
            </a:r>
            <a:r>
              <a:rPr lang="en-CA" dirty="0"/>
              <a:t> package:</a:t>
            </a:r>
          </a:p>
          <a:p>
            <a:r>
              <a:rPr lang="en-CA" dirty="0"/>
              <a:t>https://pywavelets.readthedocs.io/en/latest/index.html</a:t>
            </a:r>
          </a:p>
        </p:txBody>
      </p:sp>
    </p:spTree>
    <p:extLst>
      <p:ext uri="{BB962C8B-B14F-4D97-AF65-F5344CB8AC3E}">
        <p14:creationId xmlns:p14="http://schemas.microsoft.com/office/powerpoint/2010/main" val="739317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Wavelet-based Image Compression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We’d like to understand the basics</a:t>
            </a:r>
          </a:p>
          <a:p>
            <a:r>
              <a:rPr lang="en-US" sz="2800" dirty="0"/>
              <a:t>There are many zeros/near zero numbers in the difference coefficients</a:t>
            </a:r>
          </a:p>
          <a:p>
            <a:r>
              <a:rPr lang="en-US" sz="2800" dirty="0"/>
              <a:t>Make these small difference coefficients zeros</a:t>
            </a:r>
          </a:p>
          <a:p>
            <a:pPr lvl="1"/>
            <a:r>
              <a:rPr lang="en-US" sz="2400" dirty="0"/>
              <a:t>Instead of storing real numbers, should quantize them to save space</a:t>
            </a:r>
          </a:p>
          <a:p>
            <a:pPr lvl="1"/>
            <a:r>
              <a:rPr lang="en-US" sz="2400" dirty="0"/>
              <a:t>Need to store the quantized coefficients efficiently</a:t>
            </a:r>
          </a:p>
          <a:p>
            <a:r>
              <a:rPr lang="en-US" sz="2800" dirty="0"/>
              <a:t>JPEG2000 is based on these principles</a:t>
            </a:r>
          </a:p>
          <a:p>
            <a:r>
              <a:rPr lang="en-US" sz="2800" dirty="0"/>
              <a:t>For now, we will measure compression by % of zeros</a:t>
            </a:r>
          </a:p>
          <a:p>
            <a:r>
              <a:rPr lang="en-US" sz="2800" dirty="0"/>
              <a:t>Let’s try </a:t>
            </a:r>
            <a:r>
              <a:rPr lang="en-US" sz="2800" dirty="0" err="1"/>
              <a:t>WaveAnalyzer</a:t>
            </a:r>
            <a:r>
              <a:rPr lang="en-US" sz="2800" dirty="0"/>
              <a:t> in </a:t>
            </a:r>
            <a:r>
              <a:rPr lang="en-US" sz="2800" dirty="0" err="1"/>
              <a:t>Matlab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5711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/>
              <a:t>Wavelet-based Image De-noising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Perform wavelet transform</a:t>
            </a:r>
          </a:p>
          <a:p>
            <a:r>
              <a:rPr lang="en-US" sz="2400" dirty="0"/>
              <a:t>Decide a threshold value </a:t>
            </a:r>
            <a:r>
              <a:rPr lang="en-US" sz="2400" i="1" dirty="0"/>
              <a:t>t</a:t>
            </a:r>
            <a:r>
              <a:rPr lang="en-US" sz="2400" dirty="0"/>
              <a:t> = </a:t>
            </a:r>
            <a:r>
              <a:rPr lang="en-US" sz="2400" i="1" dirty="0"/>
              <a:t>s</a:t>
            </a:r>
            <a:r>
              <a:rPr lang="en-US" sz="2400" dirty="0"/>
              <a:t>*</a:t>
            </a:r>
            <a:r>
              <a:rPr lang="en-US" sz="2400" dirty="0" err="1"/>
              <a:t>sqrt</a:t>
            </a:r>
            <a:r>
              <a:rPr lang="en-US" sz="2400" dirty="0"/>
              <a:t>(</a:t>
            </a:r>
            <a:r>
              <a:rPr lang="en-US" sz="2400" dirty="0" err="1"/>
              <a:t>ln</a:t>
            </a:r>
            <a:r>
              <a:rPr lang="en-US" sz="2400" dirty="0"/>
              <a:t>(</a:t>
            </a:r>
            <a:r>
              <a:rPr lang="en-US" sz="2400" i="1" dirty="0"/>
              <a:t>M</a:t>
            </a:r>
            <a:r>
              <a:rPr lang="en-US" sz="2400" dirty="0"/>
              <a:t>*</a:t>
            </a:r>
            <a:r>
              <a:rPr lang="en-US" sz="2400" i="1" dirty="0"/>
              <a:t>N</a:t>
            </a:r>
            <a:r>
              <a:rPr lang="en-US" sz="2400" dirty="0"/>
              <a:t>)), where </a:t>
            </a:r>
            <a:r>
              <a:rPr lang="en-US" sz="2400" i="1" dirty="0"/>
              <a:t>M</a:t>
            </a:r>
            <a:r>
              <a:rPr lang="en-US" sz="2400" dirty="0"/>
              <a:t> and </a:t>
            </a:r>
            <a:r>
              <a:rPr lang="en-US" sz="2400" i="1" dirty="0"/>
              <a:t>N</a:t>
            </a:r>
            <a:r>
              <a:rPr lang="en-US" sz="2400" dirty="0"/>
              <a:t> are respectively height and width of the image, </a:t>
            </a:r>
            <a:r>
              <a:rPr lang="en-US" sz="2400" i="1" dirty="0"/>
              <a:t>s</a:t>
            </a:r>
            <a:r>
              <a:rPr lang="en-US" sz="2400" dirty="0"/>
              <a:t> is noise standard deviation</a:t>
            </a:r>
          </a:p>
          <a:p>
            <a:r>
              <a:rPr lang="en-US" sz="2400" dirty="0"/>
              <a:t>There are two types of threshold: hard and soft applied on the difference coefficients</a:t>
            </a:r>
          </a:p>
          <a:p>
            <a:r>
              <a:rPr lang="en-US" sz="2400" dirty="0"/>
              <a:t>Hard threshold:</a:t>
            </a:r>
          </a:p>
          <a:p>
            <a:pPr lvl="1"/>
            <a:r>
              <a:rPr lang="en-US" sz="2000" dirty="0"/>
              <a:t>If abs(c)&lt;=t, c=0; end</a:t>
            </a:r>
          </a:p>
          <a:p>
            <a:r>
              <a:rPr lang="en-US" sz="2400" dirty="0"/>
              <a:t>Soft threshold (aka </a:t>
            </a:r>
            <a:r>
              <a:rPr lang="en-US" sz="2400" dirty="0">
                <a:solidFill>
                  <a:srgbClr val="FF0000"/>
                </a:solidFill>
              </a:rPr>
              <a:t>wavelet shrinkage</a:t>
            </a:r>
            <a:r>
              <a:rPr lang="en-US" sz="2400" dirty="0"/>
              <a:t>):</a:t>
            </a:r>
          </a:p>
          <a:p>
            <a:pPr lvl="1"/>
            <a:r>
              <a:rPr lang="en-US" sz="2000" dirty="0"/>
              <a:t>If abs(c)&lt;=t, c=0; else, c = sign(c)(abs(c)-t); end</a:t>
            </a:r>
          </a:p>
          <a:p>
            <a:r>
              <a:rPr lang="en-US" sz="2400" dirty="0"/>
              <a:t>Next take inverse wavelet transform of the modified coefficients to obtain de-noised image</a:t>
            </a:r>
          </a:p>
          <a:p>
            <a:r>
              <a:rPr lang="en-US" sz="2400" dirty="0"/>
              <a:t>Let’s try </a:t>
            </a:r>
            <a:r>
              <a:rPr lang="en-US" sz="2400" dirty="0" err="1"/>
              <a:t>WaveAnalyzer</a:t>
            </a:r>
            <a:r>
              <a:rPr lang="en-US" sz="2400" dirty="0"/>
              <a:t> in </a:t>
            </a:r>
            <a:r>
              <a:rPr lang="en-US" sz="2400" dirty="0" err="1"/>
              <a:t>Matlab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817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68362"/>
          </a:xfrm>
        </p:spPr>
        <p:txBody>
          <a:bodyPr/>
          <a:lstStyle/>
          <a:p>
            <a:r>
              <a:rPr lang="en-US" dirty="0"/>
              <a:t>Image Fusion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wavelet decompositions of images</a:t>
            </a:r>
          </a:p>
          <a:p>
            <a:r>
              <a:rPr lang="en-US" dirty="0"/>
              <a:t>Combine trend coefficients by taking their mean</a:t>
            </a:r>
          </a:p>
          <a:p>
            <a:r>
              <a:rPr lang="en-US" dirty="0"/>
              <a:t>Combine difference coefficients by picking the one with the maximum absolute value</a:t>
            </a:r>
          </a:p>
          <a:p>
            <a:r>
              <a:rPr lang="en-US" dirty="0"/>
              <a:t>Take inverse wavelet transform to obtain the fusion</a:t>
            </a:r>
          </a:p>
          <a:p>
            <a:r>
              <a:rPr lang="en-US" dirty="0" err="1"/>
              <a:t>WaveAnalyzer</a:t>
            </a:r>
            <a:r>
              <a:rPr lang="en-US" dirty="0"/>
              <a:t> demo in </a:t>
            </a:r>
            <a:r>
              <a:rPr lang="en-US" dirty="0" err="1"/>
              <a:t>Matlab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43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404</Words>
  <Application>Microsoft Office PowerPoint</Application>
  <PresentationFormat>On-screen Show (4:3)</PresentationFormat>
  <Paragraphs>53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Office Theme</vt:lpstr>
      <vt:lpstr>Equation</vt:lpstr>
      <vt:lpstr>CMPUT 206: Image Processing With Wavelets</vt:lpstr>
      <vt:lpstr>Agenda</vt:lpstr>
      <vt:lpstr>2D Wavelet Transform</vt:lpstr>
      <vt:lpstr>Wavelet Transform on Images</vt:lpstr>
      <vt:lpstr>Wavelet Transform on Images…</vt:lpstr>
      <vt:lpstr>Wavelet-based Image Compression</vt:lpstr>
      <vt:lpstr>Wavelet-based Image De-noising</vt:lpstr>
      <vt:lpstr>Image Fusion</vt:lpstr>
    </vt:vector>
  </TitlesOfParts>
  <Company>The University of Alberta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CMPUT 306: Wavelet and Multi-resolution Processing</dc:title>
  <dc:creator>Nilinjan Ray</dc:creator>
  <cp:lastModifiedBy>Nilanjan Ray</cp:lastModifiedBy>
  <cp:revision>42</cp:revision>
  <dcterms:created xsi:type="dcterms:W3CDTF">2011-10-26T03:16:59Z</dcterms:created>
  <dcterms:modified xsi:type="dcterms:W3CDTF">2020-03-04T14:17:39Z</dcterms:modified>
</cp:coreProperties>
</file>