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30"/>
  </p:notesMasterIdLst>
  <p:sldIdLst>
    <p:sldId id="256" r:id="rId2"/>
    <p:sldId id="257" r:id="rId3"/>
    <p:sldId id="258" r:id="rId4"/>
    <p:sldId id="259" r:id="rId5"/>
    <p:sldId id="277" r:id="rId6"/>
    <p:sldId id="284" r:id="rId7"/>
    <p:sldId id="261" r:id="rId8"/>
    <p:sldId id="262" r:id="rId9"/>
    <p:sldId id="263" r:id="rId10"/>
    <p:sldId id="264" r:id="rId11"/>
    <p:sldId id="265" r:id="rId12"/>
    <p:sldId id="266" r:id="rId13"/>
    <p:sldId id="267" r:id="rId14"/>
    <p:sldId id="278" r:id="rId15"/>
    <p:sldId id="279" r:id="rId16"/>
    <p:sldId id="268" r:id="rId17"/>
    <p:sldId id="280" r:id="rId18"/>
    <p:sldId id="281" r:id="rId19"/>
    <p:sldId id="269" r:id="rId20"/>
    <p:sldId id="270" r:id="rId21"/>
    <p:sldId id="282" r:id="rId22"/>
    <p:sldId id="283" r:id="rId23"/>
    <p:sldId id="276" r:id="rId24"/>
    <p:sldId id="271" r:id="rId25"/>
    <p:sldId id="272" r:id="rId26"/>
    <p:sldId id="273" r:id="rId27"/>
    <p:sldId id="274"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4624" autoAdjust="0"/>
  </p:normalViewPr>
  <p:slideViewPr>
    <p:cSldViewPr snapToGrid="0">
      <p:cViewPr varScale="1">
        <p:scale>
          <a:sx n="63" d="100"/>
          <a:sy n="63" d="100"/>
        </p:scale>
        <p:origin x="9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5B984-4527-4C22-B4CA-5FF38FFA8FBC}" type="datetimeFigureOut">
              <a:rPr lang="en-US" smtClean="0"/>
              <a:t>10/29/2014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A5952-3EB7-4E1F-8F71-A6D0AFFA7037}" type="slidenum">
              <a:rPr lang="en-US" smtClean="0"/>
              <a:t>‹#›</a:t>
            </a:fld>
            <a:endParaRPr lang="en-US"/>
          </a:p>
        </p:txBody>
      </p:sp>
    </p:spTree>
    <p:extLst>
      <p:ext uri="{BB962C8B-B14F-4D97-AF65-F5344CB8AC3E}">
        <p14:creationId xmlns:p14="http://schemas.microsoft.com/office/powerpoint/2010/main" val="300676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a:t>
            </a:r>
          </a:p>
          <a:p>
            <a:r>
              <a:rPr lang="en-US" dirty="0" smtClean="0"/>
              <a:t>Task mapping</a:t>
            </a:r>
            <a:r>
              <a:rPr lang="en-US" baseline="0" dirty="0" smtClean="0"/>
              <a:t> under jerry </a:t>
            </a:r>
            <a:r>
              <a:rPr lang="en-US" baseline="0" dirty="0" err="1" smtClean="0"/>
              <a:t>trahan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several challenges for many core system consisting communication paradigm, application characterization, communication infrastructure, analysis and solution evaluation.</a:t>
            </a:r>
            <a:endParaRPr lang="en-US" baseline="0" dirty="0" smtClean="0"/>
          </a:p>
          <a:p>
            <a:r>
              <a:rPr lang="en-US" baseline="0" dirty="0" smtClean="0"/>
              <a:t>In this work we address the problem mapping of application in large no of cores so that we reduce the communication energy consumption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61A5952-3EB7-4E1F-8F71-A6D0AFFA7037}" type="slidenum">
              <a:rPr lang="en-US" smtClean="0"/>
              <a:t>1</a:t>
            </a:fld>
            <a:endParaRPr lang="en-US"/>
          </a:p>
        </p:txBody>
      </p:sp>
    </p:spTree>
    <p:extLst>
      <p:ext uri="{BB962C8B-B14F-4D97-AF65-F5344CB8AC3E}">
        <p14:creationId xmlns:p14="http://schemas.microsoft.com/office/powerpoint/2010/main" val="3338457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 1st point</a:t>
            </a:r>
          </a:p>
          <a:p>
            <a:endParaRPr lang="en-US" dirty="0" smtClean="0"/>
          </a:p>
          <a:p>
            <a:r>
              <a:rPr lang="en-US" sz="1200" kern="1200" dirty="0" smtClean="0">
                <a:solidFill>
                  <a:schemeClr val="tx1"/>
                </a:solidFill>
                <a:effectLst/>
                <a:latin typeface="+mn-lt"/>
                <a:ea typeface="+mn-ea"/>
                <a:cs typeface="+mn-cs"/>
              </a:rPr>
              <a:t>Figure shows the sequence of task mapping for a randomly generated task graph</a:t>
            </a:r>
            <a:endParaRPr lang="en-US" dirty="0" smtClean="0"/>
          </a:p>
          <a:p>
            <a:r>
              <a:rPr lang="en-US" sz="1200" kern="1200" dirty="0" smtClean="0">
                <a:solidFill>
                  <a:schemeClr val="tx1"/>
                </a:solidFill>
                <a:effectLst/>
                <a:latin typeface="+mn-lt"/>
                <a:ea typeface="+mn-ea"/>
                <a:cs typeface="+mn-cs"/>
              </a:rPr>
              <a:t>Initially, the center of the allotted mesh is chosen for mapping the first task.</a:t>
            </a:r>
          </a:p>
          <a:p>
            <a:r>
              <a:rPr lang="en-US" sz="1200" kern="1200" dirty="0" smtClean="0">
                <a:solidFill>
                  <a:schemeClr val="tx1"/>
                </a:solidFill>
                <a:effectLst/>
                <a:latin typeface="+mn-lt"/>
                <a:ea typeface="+mn-ea"/>
                <a:cs typeface="+mn-cs"/>
              </a:rPr>
              <a:t>As for placing the next task onto the mesh of cores, we update the center (</a:t>
            </a:r>
            <a:r>
              <a:rPr lang="en-US" sz="1200" i="1" kern="1200" dirty="0" smtClean="0">
                <a:solidFill>
                  <a:schemeClr val="tx1"/>
                </a:solidFill>
                <a:effectLst/>
                <a:latin typeface="+mn-lt"/>
                <a:ea typeface="+mn-ea"/>
                <a:cs typeface="+mn-cs"/>
              </a:rPr>
              <a:t>p</a:t>
            </a:r>
            <a:r>
              <a:rPr lang="en-US" sz="1200" i="1" kern="1200" baseline="-250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q</a:t>
            </a:r>
            <a:r>
              <a:rPr lang="en-US" sz="1200" i="1" kern="1200" baseline="-250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by recalculating the arithmetic mean of the locations of the mapped cores, then select a free core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 q</a:t>
            </a:r>
            <a:r>
              <a:rPr lang="en-US" sz="1200" kern="1200" dirty="0" smtClean="0">
                <a:solidFill>
                  <a:schemeClr val="tx1"/>
                </a:solidFill>
                <a:effectLst/>
                <a:latin typeface="+mn-lt"/>
                <a:ea typeface="+mn-ea"/>
                <a:cs typeface="+mn-cs"/>
              </a:rPr>
              <a:t>) with minimum Euclidean distance to the updated center.</a:t>
            </a:r>
          </a:p>
          <a:p>
            <a:r>
              <a:rPr lang="en-US" sz="1200" kern="1200" dirty="0" smtClean="0">
                <a:solidFill>
                  <a:schemeClr val="tx1"/>
                </a:solidFill>
                <a:effectLst/>
                <a:latin typeface="+mn-lt"/>
                <a:ea typeface="+mn-ea"/>
                <a:cs typeface="+mn-cs"/>
              </a:rPr>
              <a:t>This causes the center of the arithmetic mean of the mapped core to be pulled to the fourth quadrant, hence filling up the fourth quadrant and then growing upwards. </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10</a:t>
            </a:fld>
            <a:endParaRPr lang="en-US"/>
          </a:p>
        </p:txBody>
      </p:sp>
    </p:spTree>
    <p:extLst>
      <p:ext uri="{BB962C8B-B14F-4D97-AF65-F5344CB8AC3E}">
        <p14:creationId xmlns:p14="http://schemas.microsoft.com/office/powerpoint/2010/main" val="2717252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point</a:t>
            </a:r>
          </a:p>
          <a:p>
            <a:r>
              <a:rPr lang="en-US" sz="1200" kern="1200" dirty="0" smtClean="0">
                <a:solidFill>
                  <a:schemeClr val="tx1"/>
                </a:solidFill>
                <a:effectLst/>
                <a:latin typeface="+mn-lt"/>
                <a:ea typeface="+mn-ea"/>
                <a:cs typeface="+mn-cs"/>
              </a:rPr>
              <a:t>Initially, we set the location of the first mapped core as the fixed center (</a:t>
            </a:r>
            <a:r>
              <a:rPr lang="en-US" sz="1200" i="1" kern="1200" dirty="0" smtClean="0">
                <a:solidFill>
                  <a:schemeClr val="tx1"/>
                </a:solidFill>
                <a:effectLst/>
                <a:latin typeface="+mn-lt"/>
                <a:ea typeface="+mn-ea"/>
                <a:cs typeface="+mn-cs"/>
              </a:rPr>
              <a:t>p</a:t>
            </a:r>
            <a:r>
              <a:rPr lang="en-US" sz="1200" i="1" kern="1200" baseline="-250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q</a:t>
            </a:r>
            <a:r>
              <a:rPr lang="en-US" sz="1200" i="1" kern="1200" baseline="-250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and then start mapping other tasks.</a:t>
            </a:r>
          </a:p>
          <a:p>
            <a:r>
              <a:rPr lang="en-US" sz="1200" kern="1200" dirty="0" smtClean="0">
                <a:solidFill>
                  <a:schemeClr val="tx1"/>
                </a:solidFill>
                <a:effectLst/>
                <a:latin typeface="+mn-lt"/>
                <a:ea typeface="+mn-ea"/>
                <a:cs typeface="+mn-cs"/>
              </a:rPr>
              <a:t>Unlike the Euclidean Minimum algorithm, the fixed center maps tasks around the center of mesh of cores.</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11</a:t>
            </a:fld>
            <a:endParaRPr lang="en-US"/>
          </a:p>
        </p:txBody>
      </p:sp>
    </p:spTree>
    <p:extLst>
      <p:ext uri="{BB962C8B-B14F-4D97-AF65-F5344CB8AC3E}">
        <p14:creationId xmlns:p14="http://schemas.microsoft.com/office/powerpoint/2010/main" val="4238187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a:t>
            </a:r>
            <a:r>
              <a:rPr lang="en-US" sz="1200" kern="1200" baseline="0" dirty="0" smtClean="0">
                <a:solidFill>
                  <a:schemeClr val="tx1"/>
                </a:solidFill>
                <a:effectLst/>
                <a:latin typeface="+mn-lt"/>
                <a:ea typeface="+mn-ea"/>
                <a:cs typeface="+mn-cs"/>
              </a:rPr>
              <a:t> 1</a:t>
            </a:r>
            <a:r>
              <a:rPr lang="en-US" sz="1200" kern="1200" baseline="30000" dirty="0" smtClean="0">
                <a:solidFill>
                  <a:schemeClr val="tx1"/>
                </a:solidFill>
                <a:effectLst/>
                <a:latin typeface="+mn-lt"/>
                <a:ea typeface="+mn-ea"/>
                <a:cs typeface="+mn-cs"/>
              </a:rPr>
              <a:t>st</a:t>
            </a:r>
            <a:r>
              <a:rPr lang="en-US" sz="1200" kern="1200" baseline="0" dirty="0" smtClean="0">
                <a:solidFill>
                  <a:schemeClr val="tx1"/>
                </a:solidFill>
                <a:effectLst/>
                <a:latin typeface="+mn-lt"/>
                <a:ea typeface="+mn-ea"/>
                <a:cs typeface="+mn-cs"/>
              </a:rPr>
              <a:t> point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frontier list consists of free cores that are adjacent to mapped cores.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implementation is similar to Euclidean Minimum, but instead of considering distance to average </a:t>
            </a:r>
            <a:r>
              <a:rPr lang="en-US" sz="1200" kern="1200" dirty="0" smtClean="0">
                <a:solidFill>
                  <a:schemeClr val="tx1"/>
                </a:solidFill>
                <a:effectLst/>
                <a:latin typeface="+mn-lt"/>
                <a:ea typeface="+mn-ea"/>
                <a:cs typeface="+mn-cs"/>
              </a:rPr>
              <a:t>center, </a:t>
            </a:r>
            <a:r>
              <a:rPr lang="en-US" sz="1200" kern="1200" dirty="0" smtClean="0">
                <a:solidFill>
                  <a:schemeClr val="tx1"/>
                </a:solidFill>
                <a:effectLst/>
                <a:latin typeface="+mn-lt"/>
                <a:ea typeface="+mn-ea"/>
                <a:cs typeface="+mn-cs"/>
              </a:rPr>
              <a:t>the NF algorithm uses the frontier list to count neighbors. Based on the count of neighbors, it places the task onto a free core.</a:t>
            </a:r>
          </a:p>
          <a:p>
            <a:r>
              <a:rPr lang="en-US" sz="1200" kern="1200" dirty="0" smtClean="0">
                <a:solidFill>
                  <a:schemeClr val="tx1"/>
                </a:solidFill>
                <a:effectLst/>
                <a:latin typeface="+mn-lt"/>
                <a:ea typeface="+mn-ea"/>
                <a:cs typeface="+mn-cs"/>
              </a:rPr>
              <a:t>Say about figure considers only </a:t>
            </a:r>
            <a:r>
              <a:rPr lang="en-US" sz="1200" kern="1200" dirty="0" err="1" smtClean="0">
                <a:solidFill>
                  <a:schemeClr val="tx1"/>
                </a:solidFill>
                <a:effectLst/>
                <a:latin typeface="+mn-lt"/>
                <a:ea typeface="+mn-ea"/>
                <a:cs typeface="+mn-cs"/>
              </a:rPr>
              <a:t>nsew</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12</a:t>
            </a:fld>
            <a:endParaRPr lang="en-US"/>
          </a:p>
        </p:txBody>
      </p:sp>
    </p:spTree>
    <p:extLst>
      <p:ext uri="{BB962C8B-B14F-4D97-AF65-F5344CB8AC3E}">
        <p14:creationId xmlns:p14="http://schemas.microsoft.com/office/powerpoint/2010/main" val="3216886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slides</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13</a:t>
            </a:fld>
            <a:endParaRPr lang="en-US"/>
          </a:p>
        </p:txBody>
      </p:sp>
    </p:spTree>
    <p:extLst>
      <p:ext uri="{BB962C8B-B14F-4D97-AF65-F5344CB8AC3E}">
        <p14:creationId xmlns:p14="http://schemas.microsoft.com/office/powerpoint/2010/main" val="19059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LCF algorithm consists of three steps. </a:t>
            </a:r>
          </a:p>
          <a:p>
            <a:r>
              <a:rPr lang="en-US" sz="1200" kern="1200" dirty="0" smtClean="0">
                <a:solidFill>
                  <a:schemeClr val="tx1"/>
                </a:solidFill>
                <a:effectLst/>
                <a:latin typeface="+mn-lt"/>
                <a:ea typeface="+mn-ea"/>
                <a:cs typeface="+mn-cs"/>
              </a:rPr>
              <a:t>The first step is to create a set of cores of different types, based on number of links to neighbors in the NoC architecture. </a:t>
            </a:r>
          </a:p>
          <a:p>
            <a:r>
              <a:rPr lang="en-US" sz="1200" kern="1200" dirty="0" smtClean="0">
                <a:solidFill>
                  <a:schemeClr val="tx1"/>
                </a:solidFill>
                <a:effectLst/>
                <a:latin typeface="+mn-lt"/>
                <a:ea typeface="+mn-ea"/>
                <a:cs typeface="+mn-cs"/>
              </a:rPr>
              <a:t>The second step assigns each task to a core type, based on whether it has at most two, three, or at least four edges to other tasks in the application graph.</a:t>
            </a:r>
          </a:p>
          <a:p>
            <a:r>
              <a:rPr lang="en-US" sz="1200" kern="1200" dirty="0" smtClean="0">
                <a:solidFill>
                  <a:schemeClr val="tx1"/>
                </a:solidFill>
                <a:effectLst/>
                <a:latin typeface="+mn-lt"/>
                <a:ea typeface="+mn-ea"/>
                <a:cs typeface="+mn-cs"/>
              </a:rPr>
              <a:t>. If the number of edges for a task is ≤ 2, and the number of available cores with two links is greater than zero, then this task is assigned to list </a:t>
            </a:r>
            <a:r>
              <a:rPr lang="en-US" sz="1200" i="1" kern="1200" dirty="0" smtClean="0">
                <a:solidFill>
                  <a:schemeClr val="tx1"/>
                </a:solidFill>
                <a:effectLst/>
                <a:latin typeface="+mn-lt"/>
                <a:ea typeface="+mn-ea"/>
                <a:cs typeface="+mn-cs"/>
              </a:rPr>
              <a:t>A2</a:t>
            </a:r>
            <a:r>
              <a:rPr lang="en-US" sz="1200" kern="1200" dirty="0" smtClean="0">
                <a:solidFill>
                  <a:schemeClr val="tx1"/>
                </a:solidFill>
                <a:effectLst/>
                <a:latin typeface="+mn-lt"/>
                <a:ea typeface="+mn-ea"/>
                <a:cs typeface="+mn-cs"/>
              </a:rPr>
              <a:t> for this core type </a:t>
            </a:r>
            <a:r>
              <a:rPr lang="en-US" sz="1200" i="1" kern="1200" dirty="0" smtClean="0">
                <a:solidFill>
                  <a:schemeClr val="tx1"/>
                </a:solidFill>
                <a:effectLst/>
                <a:latin typeface="+mn-lt"/>
                <a:ea typeface="+mn-ea"/>
                <a:cs typeface="+mn-cs"/>
              </a:rPr>
              <a:t>C2 </a:t>
            </a:r>
            <a:r>
              <a:rPr lang="en-US" sz="1200" kern="1200" dirty="0" smtClean="0">
                <a:solidFill>
                  <a:schemeClr val="tx1"/>
                </a:solidFill>
                <a:effectLst/>
                <a:latin typeface="+mn-lt"/>
                <a:ea typeface="+mn-ea"/>
                <a:cs typeface="+mn-cs"/>
              </a:rPr>
              <a:t>and number of cores with two links is decremented</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However, if no cores with two links are available, then the task is pushed to waiting list </a:t>
            </a:r>
            <a:r>
              <a:rPr lang="en-US" sz="1200" i="1" kern="1200" dirty="0" smtClean="0">
                <a:solidFill>
                  <a:schemeClr val="tx1"/>
                </a:solidFill>
                <a:effectLst/>
                <a:latin typeface="+mn-lt"/>
                <a:ea typeface="+mn-ea"/>
                <a:cs typeface="+mn-cs"/>
              </a:rPr>
              <a:t>W2. </a:t>
            </a:r>
          </a:p>
          <a:p>
            <a:r>
              <a:rPr lang="en-US" sz="1200" kern="1200" dirty="0" smtClean="0">
                <a:solidFill>
                  <a:schemeClr val="tx1"/>
                </a:solidFill>
                <a:effectLst/>
                <a:latin typeface="+mn-lt"/>
                <a:ea typeface="+mn-ea"/>
                <a:cs typeface="+mn-cs"/>
              </a:rPr>
              <a:t>The last step is the mapping of tasks to cores, considering the type of each core. </a:t>
            </a:r>
          </a:p>
          <a:p>
            <a:r>
              <a:rPr lang="en-US" sz="1200" kern="1200" dirty="0" smtClean="0">
                <a:solidFill>
                  <a:schemeClr val="tx1"/>
                </a:solidFill>
                <a:effectLst/>
                <a:latin typeface="+mn-lt"/>
                <a:ea typeface="+mn-ea"/>
                <a:cs typeface="+mn-cs"/>
              </a:rPr>
              <a:t>First, tasks in </a:t>
            </a:r>
            <a:r>
              <a:rPr lang="en-US" sz="1200" i="1" kern="1200" dirty="0" smtClean="0">
                <a:solidFill>
                  <a:schemeClr val="tx1"/>
                </a:solidFill>
                <a:effectLst/>
                <a:latin typeface="+mn-lt"/>
                <a:ea typeface="+mn-ea"/>
                <a:cs typeface="+mn-cs"/>
              </a:rPr>
              <a:t>A4</a:t>
            </a:r>
            <a:r>
              <a:rPr lang="en-US" sz="1200" kern="1200" dirty="0" smtClean="0">
                <a:solidFill>
                  <a:schemeClr val="tx1"/>
                </a:solidFill>
                <a:effectLst/>
                <a:latin typeface="+mn-lt"/>
                <a:ea typeface="+mn-ea"/>
                <a:cs typeface="+mn-cs"/>
              </a:rPr>
              <a:t> are mapped to cores with 4 links and so on…</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14</a:t>
            </a:fld>
            <a:endParaRPr lang="en-US"/>
          </a:p>
        </p:txBody>
      </p:sp>
    </p:spTree>
    <p:extLst>
      <p:ext uri="{BB962C8B-B14F-4D97-AF65-F5344CB8AC3E}">
        <p14:creationId xmlns:p14="http://schemas.microsoft.com/office/powerpoint/2010/main" val="1246016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Figure 3.4 shows the sequence of task placement resulting from LCF, which differs significantly from previous algorithms. </a:t>
            </a:r>
          </a:p>
          <a:p>
            <a:r>
              <a:rPr lang="en-US" sz="1200" kern="1200" dirty="0" smtClean="0">
                <a:solidFill>
                  <a:schemeClr val="tx1"/>
                </a:solidFill>
                <a:effectLst/>
                <a:latin typeface="+mn-lt"/>
                <a:ea typeface="+mn-ea"/>
                <a:cs typeface="+mn-cs"/>
              </a:rPr>
              <a:t>An LCF mapping depends on the specific CWG graph of an application.</a:t>
            </a:r>
          </a:p>
          <a:p>
            <a:r>
              <a:rPr lang="en-US" sz="1200" kern="1200" dirty="0" smtClean="0">
                <a:solidFill>
                  <a:schemeClr val="tx1"/>
                </a:solidFill>
                <a:effectLst/>
                <a:latin typeface="+mn-lt"/>
                <a:ea typeface="+mn-ea"/>
                <a:cs typeface="+mn-cs"/>
              </a:rPr>
              <a:t>In the preceding examples, 1 through 25 were the tasks in order of decreasing communication volume. </a:t>
            </a:r>
          </a:p>
          <a:p>
            <a:r>
              <a:rPr lang="en-US" sz="1200" kern="1200" dirty="0" smtClean="0">
                <a:solidFill>
                  <a:schemeClr val="tx1"/>
                </a:solidFill>
                <a:effectLst/>
                <a:latin typeface="+mn-lt"/>
                <a:ea typeface="+mn-ea"/>
                <a:cs typeface="+mn-cs"/>
              </a:rPr>
              <a:t>however, they are tasks in the order in which they were placed </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15</a:t>
            </a:fld>
            <a:endParaRPr lang="en-US"/>
          </a:p>
        </p:txBody>
      </p:sp>
    </p:spTree>
    <p:extLst>
      <p:ext uri="{BB962C8B-B14F-4D97-AF65-F5344CB8AC3E}">
        <p14:creationId xmlns:p14="http://schemas.microsoft.com/office/powerpoint/2010/main" val="655653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point</a:t>
            </a:r>
          </a:p>
          <a:p>
            <a:r>
              <a:rPr lang="en-US" dirty="0" smtClean="0"/>
              <a:t>whenever you place a task we need to</a:t>
            </a:r>
            <a:r>
              <a:rPr lang="en-US" baseline="0" dirty="0" smtClean="0"/>
              <a:t> update the list based on already placed tasks.</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16</a:t>
            </a:fld>
            <a:endParaRPr lang="en-US"/>
          </a:p>
        </p:txBody>
      </p:sp>
    </p:spTree>
    <p:extLst>
      <p:ext uri="{BB962C8B-B14F-4D97-AF65-F5344CB8AC3E}">
        <p14:creationId xmlns:p14="http://schemas.microsoft.com/office/powerpoint/2010/main" val="2408711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17</a:t>
            </a:fld>
            <a:endParaRPr lang="en-US"/>
          </a:p>
        </p:txBody>
      </p:sp>
    </p:spTree>
    <p:extLst>
      <p:ext uri="{BB962C8B-B14F-4D97-AF65-F5344CB8AC3E}">
        <p14:creationId xmlns:p14="http://schemas.microsoft.com/office/powerpoint/2010/main" val="3189677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mention</a:t>
            </a:r>
          </a:p>
          <a:p>
            <a:r>
              <a:rPr lang="en-US" sz="1200" kern="1200" dirty="0" smtClean="0">
                <a:solidFill>
                  <a:schemeClr val="tx1"/>
                </a:solidFill>
                <a:effectLst/>
                <a:latin typeface="+mn-lt"/>
                <a:ea typeface="+mn-ea"/>
                <a:cs typeface="+mn-cs"/>
              </a:rPr>
              <a:t>*the numbering of task from 1 to 25 shows the order which a task is placed on to mesh of cores, but this order is not by overall communication volume. </a:t>
            </a:r>
          </a:p>
          <a:p>
            <a:r>
              <a:rPr lang="en-US" sz="1200" kern="1200" dirty="0" smtClean="0">
                <a:solidFill>
                  <a:schemeClr val="tx1"/>
                </a:solidFill>
                <a:effectLst/>
                <a:latin typeface="+mn-lt"/>
                <a:ea typeface="+mn-ea"/>
                <a:cs typeface="+mn-cs"/>
              </a:rPr>
              <a:t>This is because the PCF algorithm places the task with large amount of communication with already placed tasks and does not consider communication with unplaced tasks.</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18</a:t>
            </a:fld>
            <a:endParaRPr lang="en-US"/>
          </a:p>
        </p:txBody>
      </p:sp>
    </p:spTree>
    <p:extLst>
      <p:ext uri="{BB962C8B-B14F-4D97-AF65-F5344CB8AC3E}">
        <p14:creationId xmlns:p14="http://schemas.microsoft.com/office/powerpoint/2010/main" val="270288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last 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Normalized Cost </a:t>
            </a:r>
            <a:r>
              <a:rPr lang="en-US" sz="1200" kern="1200" dirty="0" smtClean="0">
                <a:solidFill>
                  <a:schemeClr val="tx1"/>
                </a:solidFill>
                <a:effectLst/>
                <a:latin typeface="+mn-lt"/>
                <a:ea typeface="+mn-ea"/>
                <a:cs typeface="+mn-cs"/>
              </a:rPr>
              <a:t>- ratio of communication energy cost obtained by other algorithms to communication energy cost obtained by PCF.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mapping algorithms are run in MATLAB environment with 64bit- Intel core I5-2400 3.10 GHz processor and 8 GB Memory.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19</a:t>
            </a:fld>
            <a:endParaRPr lang="en-US"/>
          </a:p>
        </p:txBody>
      </p:sp>
    </p:spTree>
    <p:extLst>
      <p:ext uri="{BB962C8B-B14F-4D97-AF65-F5344CB8AC3E}">
        <p14:creationId xmlns:p14="http://schemas.microsoft.com/office/powerpoint/2010/main" val="363324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give brief overview on</a:t>
            </a:r>
            <a:r>
              <a:rPr lang="en-US" baseline="0" dirty="0" smtClean="0"/>
              <a:t> many core system and mapping problem</a:t>
            </a:r>
          </a:p>
          <a:p>
            <a:r>
              <a:rPr lang="en-US" baseline="0" dirty="0" smtClean="0"/>
              <a:t>System model consists of NoC, </a:t>
            </a:r>
            <a:r>
              <a:rPr lang="en-US" baseline="0" dirty="0" err="1" smtClean="0"/>
              <a:t>Appl</a:t>
            </a:r>
            <a:r>
              <a:rPr lang="en-US" baseline="0" dirty="0" smtClean="0"/>
              <a:t>, energy model.</a:t>
            </a:r>
          </a:p>
          <a:p>
            <a:r>
              <a:rPr lang="en-US" baseline="0" dirty="0" smtClean="0"/>
              <a:t>Mapping Algorithms- consists basics of scheduling. Particularly on mapping and various heuristics considered.</a:t>
            </a:r>
          </a:p>
          <a:p>
            <a:r>
              <a:rPr lang="en-US" baseline="0" dirty="0" smtClean="0"/>
              <a:t>Experimental results consists results obtained by applying these mapping algorithms to randomly generated applications, real application task graphs. Also we use scheduler with mapping.</a:t>
            </a:r>
          </a:p>
          <a:p>
            <a:r>
              <a:rPr lang="en-US" baseline="0" dirty="0" smtClean="0"/>
              <a:t>Conclusion and future works summarizes the all these and </a:t>
            </a:r>
            <a:r>
              <a:rPr lang="en-US" baseline="0" dirty="0" smtClean="0"/>
              <a:t>gives direction for further work </a:t>
            </a:r>
            <a:r>
              <a:rPr lang="en-US" baseline="0" dirty="0" smtClean="0"/>
              <a:t>to be done.</a:t>
            </a:r>
          </a:p>
          <a:p>
            <a:r>
              <a:rPr lang="en-US" baseline="0" dirty="0" smtClean="0"/>
              <a:t>References – only few references are shown </a:t>
            </a:r>
            <a:r>
              <a:rPr lang="en-US" baseline="0" dirty="0" smtClean="0"/>
              <a:t>from which </a:t>
            </a:r>
            <a:r>
              <a:rPr lang="en-US" baseline="0" dirty="0" smtClean="0"/>
              <a:t>our work is derived from.</a:t>
            </a:r>
          </a:p>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2</a:t>
            </a:fld>
            <a:endParaRPr lang="en-US"/>
          </a:p>
        </p:txBody>
      </p:sp>
    </p:spTree>
    <p:extLst>
      <p:ext uri="{BB962C8B-B14F-4D97-AF65-F5344CB8AC3E}">
        <p14:creationId xmlns:p14="http://schemas.microsoft.com/office/powerpoint/2010/main" val="151098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second point</a:t>
            </a: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edge ratio</a:t>
            </a:r>
            <a:r>
              <a:rPr lang="en-US" sz="1200" kern="1200" dirty="0" smtClean="0">
                <a:solidFill>
                  <a:schemeClr val="tx1"/>
                </a:solidFill>
                <a:effectLst/>
                <a:latin typeface="+mn-lt"/>
                <a:ea typeface="+mn-ea"/>
                <a:cs typeface="+mn-cs"/>
              </a:rPr>
              <a:t> is the ratio of total number of edges to total number of tasks in an application. </a:t>
            </a: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edge percentage</a:t>
            </a:r>
            <a:r>
              <a:rPr lang="en-US" sz="1200" kern="1200" dirty="0" smtClean="0">
                <a:solidFill>
                  <a:schemeClr val="tx1"/>
                </a:solidFill>
                <a:effectLst/>
                <a:latin typeface="+mn-lt"/>
                <a:ea typeface="+mn-ea"/>
                <a:cs typeface="+mn-cs"/>
              </a:rPr>
              <a:t> is the percentage of total number of edges possible for a given number of tasks.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use two measures to characterize the number of edges in a graph because of distortions in some cases. </a:t>
            </a:r>
          </a:p>
          <a:p>
            <a:r>
              <a:rPr lang="en-US" sz="1200" kern="1200" dirty="0" smtClean="0">
                <a:solidFill>
                  <a:schemeClr val="tx1"/>
                </a:solidFill>
                <a:effectLst/>
                <a:latin typeface="+mn-lt"/>
                <a:ea typeface="+mn-ea"/>
                <a:cs typeface="+mn-cs"/>
              </a:rPr>
              <a:t>For example, when </a:t>
            </a:r>
            <a:r>
              <a:rPr lang="en-US" sz="1200" i="1" kern="1200" dirty="0" smtClean="0">
                <a:solidFill>
                  <a:schemeClr val="tx1"/>
                </a:solidFill>
                <a:effectLst/>
                <a:latin typeface="+mn-lt"/>
                <a:ea typeface="+mn-ea"/>
                <a:cs typeface="+mn-cs"/>
              </a:rPr>
              <a:t>edge ratio</a:t>
            </a:r>
            <a:r>
              <a:rPr lang="en-US" sz="1200" kern="1200" dirty="0" smtClean="0">
                <a:solidFill>
                  <a:schemeClr val="tx1"/>
                </a:solidFill>
                <a:effectLst/>
                <a:latin typeface="+mn-lt"/>
                <a:ea typeface="+mn-ea"/>
                <a:cs typeface="+mn-cs"/>
              </a:rPr>
              <a:t> is large (in range 20), and an application has a </a:t>
            </a:r>
            <a:r>
              <a:rPr lang="en-US" sz="1200" i="1" kern="1200" dirty="0" smtClean="0">
                <a:solidFill>
                  <a:schemeClr val="tx1"/>
                </a:solidFill>
                <a:effectLst/>
                <a:latin typeface="+mn-lt"/>
                <a:ea typeface="+mn-ea"/>
                <a:cs typeface="+mn-cs"/>
              </a:rPr>
              <a:t>small</a:t>
            </a:r>
            <a:r>
              <a:rPr lang="en-US" sz="1200" kern="1200" dirty="0" smtClean="0">
                <a:solidFill>
                  <a:schemeClr val="tx1"/>
                </a:solidFill>
                <a:effectLst/>
                <a:latin typeface="+mn-lt"/>
                <a:ea typeface="+mn-ea"/>
                <a:cs typeface="+mn-cs"/>
              </a:rPr>
              <a:t> number of tasks, the task graph is fully connected.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last point</a:t>
            </a:r>
          </a:p>
          <a:p>
            <a:r>
              <a:rPr lang="en-US" sz="1200" kern="1200" dirty="0" smtClean="0">
                <a:solidFill>
                  <a:schemeClr val="tx1"/>
                </a:solidFill>
                <a:effectLst/>
                <a:latin typeface="+mn-lt"/>
                <a:ea typeface="+mn-ea"/>
                <a:cs typeface="+mn-cs"/>
              </a:rPr>
              <a:t>Real application task graphs edge</a:t>
            </a:r>
            <a:r>
              <a:rPr lang="en-US" sz="1200" kern="1200" baseline="0" dirty="0" smtClean="0">
                <a:solidFill>
                  <a:schemeClr val="tx1"/>
                </a:solidFill>
                <a:effectLst/>
                <a:latin typeface="+mn-lt"/>
                <a:ea typeface="+mn-ea"/>
                <a:cs typeface="+mn-cs"/>
              </a:rPr>
              <a:t> ratio</a:t>
            </a:r>
            <a:r>
              <a:rPr lang="en-US" sz="1200" kern="1200" dirty="0" smtClean="0">
                <a:solidFill>
                  <a:schemeClr val="tx1"/>
                </a:solidFill>
                <a:effectLst/>
                <a:latin typeface="+mn-lt"/>
                <a:ea typeface="+mn-ea"/>
                <a:cs typeface="+mn-cs"/>
              </a:rPr>
              <a:t> in range  [1</a:t>
            </a:r>
            <a:r>
              <a:rPr lang="en-US" sz="1200" kern="1200" baseline="0" dirty="0" smtClean="0">
                <a:solidFill>
                  <a:schemeClr val="tx1"/>
                </a:solidFill>
                <a:effectLst/>
                <a:latin typeface="+mn-lt"/>
                <a:ea typeface="+mn-ea"/>
                <a:cs typeface="+mn-cs"/>
              </a:rPr>
              <a:t> – 1.343</a:t>
            </a:r>
            <a:r>
              <a:rPr lang="en-US" sz="1200" kern="1200" dirty="0" smtClean="0">
                <a:solidFill>
                  <a:schemeClr val="tx1"/>
                </a:solidFill>
                <a:effectLst/>
                <a:latin typeface="+mn-lt"/>
                <a:ea typeface="+mn-ea"/>
                <a:cs typeface="+mn-cs"/>
              </a:rPr>
              <a:t>]  average  1.09 edge percentage in range [8.6% - 28.6%] 17.88%</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20</a:t>
            </a:fld>
            <a:endParaRPr lang="en-US"/>
          </a:p>
        </p:txBody>
      </p:sp>
    </p:spTree>
    <p:extLst>
      <p:ext uri="{BB962C8B-B14F-4D97-AF65-F5344CB8AC3E}">
        <p14:creationId xmlns:p14="http://schemas.microsoft.com/office/powerpoint/2010/main" val="2004654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randomly generated task graphs using ranges of various parameter values. And feed it to mapping manager without scheduler.</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edge ratios</a:t>
            </a:r>
            <a:r>
              <a:rPr lang="en-US" sz="1200" kern="1200" dirty="0" smtClean="0">
                <a:solidFill>
                  <a:schemeClr val="tx1"/>
                </a:solidFill>
                <a:effectLst/>
                <a:latin typeface="+mn-lt"/>
                <a:ea typeface="+mn-ea"/>
                <a:cs typeface="+mn-cs"/>
              </a:rPr>
              <a:t> considered here are 0.5, 2.</a:t>
            </a: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edge weight</a:t>
            </a:r>
            <a:r>
              <a:rPr lang="en-US" sz="1200" kern="1200" dirty="0" smtClean="0">
                <a:solidFill>
                  <a:schemeClr val="tx1"/>
                </a:solidFill>
                <a:effectLst/>
                <a:latin typeface="+mn-lt"/>
                <a:ea typeface="+mn-ea"/>
                <a:cs typeface="+mn-cs"/>
              </a:rPr>
              <a:t> is always 1</a:t>
            </a:r>
          </a:p>
          <a:p>
            <a:r>
              <a:rPr lang="en-US" sz="1200" i="1" kern="1200" dirty="0" smtClean="0">
                <a:solidFill>
                  <a:schemeClr val="tx1"/>
                </a:solidFill>
                <a:effectLst/>
                <a:latin typeface="+mn-lt"/>
                <a:ea typeface="+mn-ea"/>
                <a:cs typeface="+mn-cs"/>
              </a:rPr>
              <a:t>number of runs per setting </a:t>
            </a:r>
            <a:r>
              <a:rPr lang="en-US" sz="1200" kern="1200" dirty="0" smtClean="0">
                <a:solidFill>
                  <a:schemeClr val="tx1"/>
                </a:solidFill>
                <a:effectLst/>
                <a:latin typeface="+mn-lt"/>
                <a:ea typeface="+mn-ea"/>
                <a:cs typeface="+mn-cs"/>
              </a:rPr>
              <a:t>is 210. which means for a given set of parameters 210 different applications are generated and the reported results are the average of the results over these 210 runs.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Show the difference in  scale in graphs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results show that for normalized cost, the PCF algorithm gives greater energy savings at lower edge ratios in which the graph is less connected.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cost saving increases as the number of tasks in an application increases.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normalized time, the PCF algorithm takes longer time when compared with most other mapping algorithms.</a:t>
            </a:r>
          </a:p>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21</a:t>
            </a:fld>
            <a:endParaRPr lang="en-US"/>
          </a:p>
        </p:txBody>
      </p:sp>
    </p:spTree>
    <p:extLst>
      <p:ext uri="{BB962C8B-B14F-4D97-AF65-F5344CB8AC3E}">
        <p14:creationId xmlns:p14="http://schemas.microsoft.com/office/powerpoint/2010/main" val="2315791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edge percentages can be used to analyze small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edge percentage</a:t>
            </a:r>
            <a:r>
              <a:rPr lang="en-US" sz="1200" kern="1200" dirty="0" smtClean="0">
                <a:solidFill>
                  <a:schemeClr val="tx1"/>
                </a:solidFill>
                <a:effectLst/>
                <a:latin typeface="+mn-lt"/>
                <a:ea typeface="+mn-ea"/>
                <a:cs typeface="+mn-cs"/>
              </a:rPr>
              <a:t> considered here are 5%, 10%.</a:t>
            </a:r>
          </a:p>
          <a:p>
            <a:r>
              <a:rPr lang="en-US" sz="1200" kern="1200" dirty="0" smtClean="0">
                <a:solidFill>
                  <a:schemeClr val="tx1"/>
                </a:solidFill>
                <a:effectLst/>
                <a:latin typeface="+mn-lt"/>
                <a:ea typeface="+mn-ea"/>
                <a:cs typeface="+mn-cs"/>
              </a:rPr>
              <a:t>maximum </a:t>
            </a:r>
            <a:r>
              <a:rPr lang="en-US" sz="1200" i="1" kern="1200" dirty="0" smtClean="0">
                <a:solidFill>
                  <a:schemeClr val="tx1"/>
                </a:solidFill>
                <a:effectLst/>
                <a:latin typeface="+mn-lt"/>
                <a:ea typeface="+mn-ea"/>
                <a:cs typeface="+mn-cs"/>
              </a:rPr>
              <a:t>edge weight</a:t>
            </a:r>
            <a:r>
              <a:rPr lang="en-US" sz="1200" kern="1200" dirty="0" smtClean="0">
                <a:solidFill>
                  <a:schemeClr val="tx1"/>
                </a:solidFill>
                <a:effectLst/>
                <a:latin typeface="+mn-lt"/>
                <a:ea typeface="+mn-ea"/>
                <a:cs typeface="+mn-cs"/>
              </a:rPr>
              <a:t> of 1. </a:t>
            </a:r>
          </a:p>
          <a:p>
            <a:r>
              <a:rPr lang="en-US" dirty="0" smtClean="0"/>
              <a:t>Number of runs per setting is same</a:t>
            </a:r>
          </a:p>
          <a:p>
            <a:endParaRPr lang="en-US" dirty="0" smtClean="0"/>
          </a:p>
          <a:p>
            <a:r>
              <a:rPr lang="en-US" sz="1200" kern="1200" dirty="0" smtClean="0">
                <a:solidFill>
                  <a:schemeClr val="tx1"/>
                </a:solidFill>
                <a:effectLst/>
                <a:latin typeface="+mn-lt"/>
                <a:ea typeface="+mn-ea"/>
                <a:cs typeface="+mn-cs"/>
              </a:rPr>
              <a:t>The PCF algorithm gives greater energy saving for lower edge percentages and the energy saving decreases as the edge percentage and application size increases. </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22</a:t>
            </a:fld>
            <a:endParaRPr lang="en-US"/>
          </a:p>
        </p:txBody>
      </p:sp>
    </p:spTree>
    <p:extLst>
      <p:ext uri="{BB962C8B-B14F-4D97-AF65-F5344CB8AC3E}">
        <p14:creationId xmlns:p14="http://schemas.microsoft.com/office/powerpoint/2010/main" val="197868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applied the mapping algorithms to task graphs of the application in Figure. </a:t>
            </a:r>
          </a:p>
          <a:p>
            <a:r>
              <a:rPr lang="en-US" sz="1200" kern="1200" dirty="0" smtClean="0">
                <a:solidFill>
                  <a:schemeClr val="tx1"/>
                </a:solidFill>
                <a:effectLst/>
                <a:latin typeface="+mn-lt"/>
                <a:ea typeface="+mn-ea"/>
                <a:cs typeface="+mn-cs"/>
              </a:rPr>
              <a:t>Like a) DVOPD, b) VOPD, c) MPEG -4, d) PIP, e) MWD, f) 263enc mp3dec</a:t>
            </a:r>
          </a:p>
          <a:p>
            <a:r>
              <a:rPr lang="en-US" sz="1200" kern="1200" dirty="0" smtClean="0">
                <a:solidFill>
                  <a:schemeClr val="tx1"/>
                </a:solidFill>
                <a:effectLst/>
                <a:latin typeface="+mn-lt"/>
                <a:ea typeface="+mn-ea"/>
                <a:cs typeface="+mn-cs"/>
              </a:rPr>
              <a:t>To obtain timing accuracy, each mapping is run for more than 200 times and then the resulting execution times are averaged.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average, the communication cost with other mapping algorithms is 72% more than with PCF.</a:t>
            </a:r>
          </a:p>
          <a:p>
            <a:r>
              <a:rPr lang="en-US" sz="1200" kern="1200" dirty="0" smtClean="0">
                <a:solidFill>
                  <a:schemeClr val="tx1"/>
                </a:solidFill>
                <a:effectLst/>
                <a:latin typeface="+mn-lt"/>
                <a:ea typeface="+mn-ea"/>
                <a:cs typeface="+mn-cs"/>
              </a:rPr>
              <a:t>On average, the execution time for other algorithms is 30% faster than with PCF.</a:t>
            </a:r>
          </a:p>
          <a:p>
            <a:r>
              <a:rPr lang="en-US" sz="1200" kern="1200" dirty="0" smtClean="0">
                <a:solidFill>
                  <a:schemeClr val="tx1"/>
                </a:solidFill>
                <a:effectLst/>
                <a:latin typeface="+mn-lt"/>
                <a:ea typeface="+mn-ea"/>
                <a:cs typeface="+mn-cs"/>
              </a:rPr>
              <a:t>PCF yields energy savings as the run time for these applications is much longer than the mapping execution time,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Till now we are just talking about mapping.</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23</a:t>
            </a:fld>
            <a:endParaRPr lang="en-US"/>
          </a:p>
        </p:txBody>
      </p:sp>
    </p:spTree>
    <p:extLst>
      <p:ext uri="{BB962C8B-B14F-4D97-AF65-F5344CB8AC3E}">
        <p14:creationId xmlns:p14="http://schemas.microsoft.com/office/powerpoint/2010/main" val="363234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scheduling we</a:t>
            </a:r>
            <a:r>
              <a:rPr lang="en-US" sz="1200" kern="1200" baseline="0" dirty="0" smtClean="0">
                <a:solidFill>
                  <a:schemeClr val="tx1"/>
                </a:solidFill>
                <a:effectLst/>
                <a:latin typeface="+mn-lt"/>
                <a:ea typeface="+mn-ea"/>
                <a:cs typeface="+mn-cs"/>
              </a:rPr>
              <a:t> have 300 application that the scheduler finds the place for them to put in whatever space is available here we are looking at more active setting.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we vary no of tasks per application</a:t>
            </a:r>
            <a:r>
              <a:rPr lang="en-US" sz="1200" kern="1200" baseline="0" dirty="0" smtClean="0">
                <a:solidFill>
                  <a:schemeClr val="tx1"/>
                </a:solidFill>
                <a:effectLst/>
                <a:latin typeface="+mn-lt"/>
                <a:ea typeface="+mn-ea"/>
                <a:cs typeface="+mn-cs"/>
              </a:rPr>
              <a:t> randomly.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following experiments are run to test the mapping algorithms, behavior when attached with region selection. </a:t>
            </a:r>
          </a:p>
          <a:p>
            <a:r>
              <a:rPr lang="en-US" sz="1200" kern="1200" dirty="0" smtClean="0">
                <a:solidFill>
                  <a:schemeClr val="tx1"/>
                </a:solidFill>
                <a:effectLst/>
                <a:latin typeface="+mn-lt"/>
                <a:ea typeface="+mn-ea"/>
                <a:cs typeface="+mn-cs"/>
              </a:rPr>
              <a:t>Here we consider varying application size to simulate a real world online scenario. The scheduler tries to schedule applications as they arrive.</a:t>
            </a:r>
          </a:p>
          <a:p>
            <a:r>
              <a:rPr lang="en-US" sz="1200" kern="1200" dirty="0" smtClean="0">
                <a:solidFill>
                  <a:schemeClr val="tx1"/>
                </a:solidFill>
                <a:effectLst/>
                <a:latin typeface="+mn-lt"/>
                <a:ea typeface="+mn-ea"/>
                <a:cs typeface="+mn-cs"/>
              </a:rPr>
              <a:t>Some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NoC size = 32 × 32. Number of applications = 300. Number of runs per experiment =210.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Number of tasks per application = [10 - 100] (randomly selected).</a:t>
            </a:r>
          </a:p>
          <a:p>
            <a:r>
              <a:rPr lang="en-US" sz="1200" kern="1200" dirty="0" smtClean="0">
                <a:solidFill>
                  <a:schemeClr val="tx1"/>
                </a:solidFill>
                <a:effectLst/>
                <a:latin typeface="+mn-lt"/>
                <a:ea typeface="+mn-ea"/>
                <a:cs typeface="+mn-cs"/>
              </a:rPr>
              <a:t>The experiment is run on random generated task graph with edge ratios of 0.5, 2, and 20.</a:t>
            </a:r>
          </a:p>
          <a:p>
            <a:r>
              <a:rPr lang="en-US" sz="1200" kern="1200" dirty="0" smtClean="0">
                <a:solidFill>
                  <a:schemeClr val="tx1"/>
                </a:solidFill>
                <a:effectLst/>
                <a:latin typeface="+mn-lt"/>
                <a:ea typeface="+mn-ea"/>
                <a:cs typeface="+mn-cs"/>
              </a:rPr>
              <a:t>also max edge weight (EW) of 100.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results indicate that a scheduler running the PCF mapping algorithm yields better energy savings than with other mapping algorithms. The normalized time shows that the execution time for other algorithms is </a:t>
            </a:r>
            <a:r>
              <a:rPr lang="en-US" sz="1200" kern="1200" dirty="0" smtClean="0">
                <a:solidFill>
                  <a:schemeClr val="tx1"/>
                </a:solidFill>
                <a:effectLst/>
                <a:latin typeface="+mn-lt"/>
                <a:ea typeface="+mn-ea"/>
                <a:cs typeface="+mn-cs"/>
              </a:rPr>
              <a:t>up to </a:t>
            </a:r>
            <a:r>
              <a:rPr lang="en-US" sz="1200" kern="1200" dirty="0" smtClean="0">
                <a:solidFill>
                  <a:schemeClr val="tx1"/>
                </a:solidFill>
                <a:effectLst/>
                <a:latin typeface="+mn-lt"/>
                <a:ea typeface="+mn-ea"/>
                <a:cs typeface="+mn-cs"/>
              </a:rPr>
              <a:t>12% faster than with PCF</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did explore this situation because to show</a:t>
            </a:r>
            <a:r>
              <a:rPr lang="en-US" sz="1200" kern="1200" baseline="0" dirty="0" smtClean="0">
                <a:solidFill>
                  <a:schemeClr val="tx1"/>
                </a:solidFill>
                <a:effectLst/>
                <a:latin typeface="+mn-lt"/>
                <a:ea typeface="+mn-ea"/>
                <a:cs typeface="+mn-cs"/>
              </a:rPr>
              <a:t> that PCF performs better even in this setting.</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24</a:t>
            </a:fld>
            <a:endParaRPr lang="en-US"/>
          </a:p>
        </p:txBody>
      </p:sp>
    </p:spTree>
    <p:extLst>
      <p:ext uri="{BB962C8B-B14F-4D97-AF65-F5344CB8AC3E}">
        <p14:creationId xmlns:p14="http://schemas.microsoft.com/office/powerpoint/2010/main" val="3649456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summarizing.</a:t>
            </a:r>
          </a:p>
          <a:p>
            <a:r>
              <a:rPr lang="en-US" dirty="0" smtClean="0"/>
              <a:t>an</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25</a:t>
            </a:fld>
            <a:endParaRPr lang="en-US"/>
          </a:p>
        </p:txBody>
      </p:sp>
    </p:spTree>
    <p:extLst>
      <p:ext uri="{BB962C8B-B14F-4D97-AF65-F5344CB8AC3E}">
        <p14:creationId xmlns:p14="http://schemas.microsoft.com/office/powerpoint/2010/main" val="1088825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26</a:t>
            </a:fld>
            <a:endParaRPr lang="en-US"/>
          </a:p>
        </p:txBody>
      </p:sp>
    </p:spTree>
    <p:extLst>
      <p:ext uri="{BB962C8B-B14F-4D97-AF65-F5344CB8AC3E}">
        <p14:creationId xmlns:p14="http://schemas.microsoft.com/office/powerpoint/2010/main" val="113983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about high performance parallel computing.</a:t>
            </a:r>
          </a:p>
          <a:p>
            <a:r>
              <a:rPr lang="en-US" dirty="0" smtClean="0"/>
              <a:t>After 1</a:t>
            </a:r>
            <a:r>
              <a:rPr lang="en-US" baseline="30000" dirty="0" smtClean="0"/>
              <a:t>st</a:t>
            </a:r>
            <a:r>
              <a:rPr lang="en-US" dirty="0" smtClean="0"/>
              <a:t> point</a:t>
            </a:r>
          </a:p>
          <a:p>
            <a:r>
              <a:rPr lang="en-US" dirty="0" smtClean="0"/>
              <a:t>In early days mostly bit-level parallelism and instruction level parallelism.</a:t>
            </a:r>
            <a:r>
              <a:rPr lang="en-US" baseline="0" dirty="0" smtClean="0"/>
              <a:t> (like 16 , 32, 64 )</a:t>
            </a:r>
          </a:p>
          <a:p>
            <a:r>
              <a:rPr lang="en-US" baseline="0" dirty="0" smtClean="0"/>
              <a:t>Intel cofounder Gordon </a:t>
            </a:r>
            <a:r>
              <a:rPr lang="en-US" baseline="0" dirty="0" err="1" smtClean="0"/>
              <a:t>moore</a:t>
            </a:r>
            <a:r>
              <a:rPr lang="en-US" baseline="0" dirty="0" smtClean="0"/>
              <a:t> in 1965 predicted that </a:t>
            </a:r>
            <a:r>
              <a:rPr lang="en-US" sz="1200" kern="1200" dirty="0" smtClean="0">
                <a:solidFill>
                  <a:schemeClr val="tx1"/>
                </a:solidFill>
                <a:effectLst/>
                <a:latin typeface="+mn-lt"/>
                <a:ea typeface="+mn-ea"/>
                <a:cs typeface="+mn-cs"/>
              </a:rPr>
              <a:t>number of transistors in a dense integrated circuit doubles approximately every two years (18 months).</a:t>
            </a: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law held good as processor manufactures generation of processors.</a:t>
            </a:r>
          </a:p>
          <a:p>
            <a:r>
              <a:rPr lang="en-US" sz="1200" kern="1200" baseline="0" dirty="0" smtClean="0">
                <a:solidFill>
                  <a:schemeClr val="tx1"/>
                </a:solidFill>
                <a:effectLst/>
                <a:latin typeface="+mn-lt"/>
                <a:ea typeface="+mn-ea"/>
                <a:cs typeface="+mn-cs"/>
              </a:rPr>
              <a:t>High level programming and sophisticated compilers took advantages of this advancements.</a:t>
            </a:r>
          </a:p>
          <a:p>
            <a:r>
              <a:rPr lang="en-US" sz="1200" kern="1200" baseline="0" dirty="0" smtClean="0">
                <a:solidFill>
                  <a:schemeClr val="tx1"/>
                </a:solidFill>
                <a:effectLst/>
                <a:latin typeface="+mn-lt"/>
                <a:ea typeface="+mn-ea"/>
                <a:cs typeface="+mn-cs"/>
              </a:rPr>
              <a:t>But this led to higher power consumption and heat dissipation</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1A5952-3EB7-4E1F-8F71-A6D0AFFA7037}" type="slidenum">
              <a:rPr lang="en-US" smtClean="0"/>
              <a:t>3</a:t>
            </a:fld>
            <a:endParaRPr lang="en-US"/>
          </a:p>
        </p:txBody>
      </p:sp>
    </p:spTree>
    <p:extLst>
      <p:ext uri="{BB962C8B-B14F-4D97-AF65-F5344CB8AC3E}">
        <p14:creationId xmlns:p14="http://schemas.microsoft.com/office/powerpoint/2010/main" val="3361485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led to development</a:t>
            </a:r>
          </a:p>
          <a:p>
            <a:r>
              <a:rPr lang="en-US" dirty="0" smtClean="0"/>
              <a:t>Many core systems consisting of hundreds of cores on</a:t>
            </a:r>
            <a:r>
              <a:rPr lang="en-US" baseline="0" dirty="0" smtClean="0"/>
              <a:t> a single chip are on horizon.</a:t>
            </a:r>
          </a:p>
          <a:p>
            <a:r>
              <a:rPr lang="en-US" baseline="0" dirty="0" smtClean="0"/>
              <a:t>After 2</a:t>
            </a:r>
            <a:r>
              <a:rPr lang="en-US" baseline="30000" dirty="0" smtClean="0"/>
              <a:t>nd</a:t>
            </a:r>
            <a:r>
              <a:rPr lang="en-US" baseline="0" dirty="0" smtClean="0"/>
              <a:t> point</a:t>
            </a:r>
            <a:endParaRPr lang="en-US" dirty="0" smtClean="0"/>
          </a:p>
          <a:p>
            <a:r>
              <a:rPr lang="en-US" dirty="0" smtClean="0"/>
              <a:t>This</a:t>
            </a:r>
            <a:r>
              <a:rPr lang="en-US" baseline="0" dirty="0" smtClean="0"/>
              <a:t> advantage of massively parallel computational resource can be used for solving highly complex and computationally demanding applications such </a:t>
            </a:r>
            <a:r>
              <a:rPr lang="en-US" sz="1200" kern="1200" dirty="0" smtClean="0">
                <a:solidFill>
                  <a:schemeClr val="tx1"/>
                </a:solidFill>
                <a:effectLst/>
                <a:latin typeface="+mn-lt"/>
                <a:ea typeface="+mn-ea"/>
                <a:cs typeface="+mn-cs"/>
              </a:rPr>
              <a:t>as real-time audio/video encoding, image processing, facial recognition engines, on-demand data encryption, real time data processing.</a:t>
            </a:r>
          </a:p>
          <a:p>
            <a:r>
              <a:rPr lang="en-US" sz="1200" kern="1200" dirty="0" smtClean="0">
                <a:solidFill>
                  <a:schemeClr val="tx1"/>
                </a:solidFill>
                <a:effectLst/>
                <a:latin typeface="+mn-lt"/>
                <a:ea typeface="+mn-ea"/>
                <a:cs typeface="+mn-cs"/>
              </a:rPr>
              <a:t>Afte</a:t>
            </a:r>
            <a:r>
              <a:rPr lang="en-US" sz="1200" kern="1200" baseline="0" dirty="0" smtClean="0">
                <a:solidFill>
                  <a:schemeClr val="tx1"/>
                </a:solidFill>
                <a:effectLst/>
                <a:latin typeface="+mn-lt"/>
                <a:ea typeface="+mn-ea"/>
                <a:cs typeface="+mn-cs"/>
              </a:rPr>
              <a:t>r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point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NoCs have replaced bus-based interconnects that are predominantly found in single and multi-core chips because NoC can avoid congestion when multiple cores communicate with each other.</a:t>
            </a:r>
          </a:p>
          <a:p>
            <a:r>
              <a:rPr lang="en-US" dirty="0" smtClean="0"/>
              <a:t>After 4</a:t>
            </a:r>
            <a:r>
              <a:rPr lang="en-US" baseline="30000" dirty="0" smtClean="0"/>
              <a:t>th</a:t>
            </a:r>
            <a:r>
              <a:rPr lang="en-US" dirty="0" smtClean="0"/>
              <a:t> </a:t>
            </a:r>
            <a:r>
              <a:rPr lang="en-US" dirty="0" smtClean="0"/>
              <a:t>point</a:t>
            </a:r>
            <a:endParaRPr lang="en-US" baseline="0" dirty="0" smtClean="0"/>
          </a:p>
          <a:p>
            <a:r>
              <a:rPr lang="en-US" sz="1200" kern="1200" dirty="0" smtClean="0">
                <a:solidFill>
                  <a:schemeClr val="tx1"/>
                </a:solidFill>
                <a:effectLst/>
                <a:latin typeface="+mn-lt"/>
                <a:ea typeface="+mn-ea"/>
                <a:cs typeface="+mn-cs"/>
              </a:rPr>
              <a:t>Scheduling consists of region selection and mapping. </a:t>
            </a:r>
          </a:p>
          <a:p>
            <a:r>
              <a:rPr lang="en-US" sz="1200" kern="1200" dirty="0" smtClean="0">
                <a:solidFill>
                  <a:schemeClr val="tx1"/>
                </a:solidFill>
                <a:effectLst/>
                <a:latin typeface="+mn-lt"/>
                <a:ea typeface="+mn-ea"/>
                <a:cs typeface="+mn-cs"/>
              </a:rPr>
              <a:t>The region selection phase selects a region large enough to hold all tasks in an application. </a:t>
            </a:r>
          </a:p>
          <a:p>
            <a:r>
              <a:rPr lang="en-US" sz="1200" kern="1200" dirty="0" smtClean="0">
                <a:solidFill>
                  <a:schemeClr val="tx1"/>
                </a:solidFill>
                <a:effectLst/>
                <a:latin typeface="+mn-lt"/>
                <a:ea typeface="+mn-ea"/>
                <a:cs typeface="+mn-cs"/>
              </a:rPr>
              <a:t>The mapping phase places these tasks in cores in selected region. The problem of mapping tasks to cores so as to minimize communication energy.</a:t>
            </a:r>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4</a:t>
            </a:fld>
            <a:endParaRPr lang="en-US"/>
          </a:p>
        </p:txBody>
      </p:sp>
    </p:spTree>
    <p:extLst>
      <p:ext uri="{BB962C8B-B14F-4D97-AF65-F5344CB8AC3E}">
        <p14:creationId xmlns:p14="http://schemas.microsoft.com/office/powerpoint/2010/main" val="326251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1</a:t>
            </a:r>
            <a:r>
              <a:rPr lang="en-US" baseline="30000" dirty="0" smtClean="0"/>
              <a:t>st</a:t>
            </a:r>
            <a:r>
              <a:rPr lang="en-US" dirty="0" smtClean="0"/>
              <a:t> point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work focuses on a many-core system with a 2D mesh as interconnection among tiles.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Each tile consists of a homogeneous core (or processing element) and a router. </a:t>
            </a:r>
            <a:endParaRPr lang="en-US" dirty="0" smtClean="0"/>
          </a:p>
          <a:p>
            <a:r>
              <a:rPr lang="en-US" dirty="0" smtClean="0"/>
              <a:t>After 2</a:t>
            </a:r>
            <a:r>
              <a:rPr lang="en-US" baseline="30000" dirty="0" smtClean="0"/>
              <a:t>nd</a:t>
            </a:r>
            <a:r>
              <a:rPr lang="en-US" dirty="0" smtClean="0"/>
              <a:t> point</a:t>
            </a:r>
          </a:p>
          <a:p>
            <a:r>
              <a:rPr lang="en-US" sz="1200" kern="1200" dirty="0" smtClean="0">
                <a:solidFill>
                  <a:schemeClr val="tx1"/>
                </a:solidFill>
                <a:effectLst/>
                <a:latin typeface="+mn-lt"/>
                <a:ea typeface="+mn-ea"/>
                <a:cs typeface="+mn-cs"/>
              </a:rPr>
              <a:t>Only one task at a time can be run on a core.</a:t>
            </a:r>
          </a:p>
          <a:p>
            <a:r>
              <a:rPr lang="en-US" sz="1200" kern="1200" dirty="0" smtClean="0">
                <a:solidFill>
                  <a:schemeClr val="tx1"/>
                </a:solidFill>
                <a:effectLst/>
                <a:latin typeface="+mn-lt"/>
                <a:ea typeface="+mn-ea"/>
                <a:cs typeface="+mn-cs"/>
              </a:rPr>
              <a:t>A minimal transmission control protocol (TCP) routing stack is assumed for communication between routers for transmitting both control and data messages. This TCP protocol ensures the communication is reliable and error checked.</a:t>
            </a:r>
          </a:p>
          <a:p>
            <a:r>
              <a:rPr lang="en-US" sz="1200" kern="1200" dirty="0" smtClean="0">
                <a:solidFill>
                  <a:schemeClr val="tx1"/>
                </a:solidFill>
                <a:effectLst/>
                <a:latin typeface="+mn-lt"/>
                <a:ea typeface="+mn-ea"/>
                <a:cs typeface="+mn-cs"/>
              </a:rPr>
              <a:t>After last</a:t>
            </a:r>
          </a:p>
          <a:p>
            <a:r>
              <a:rPr lang="en-US" sz="1200" dirty="0" smtClean="0"/>
              <a:t>The cores operate at the same voltage and frequency.</a:t>
            </a:r>
          </a:p>
          <a:p>
            <a:r>
              <a:rPr lang="en-US" sz="1200" dirty="0" smtClean="0"/>
              <a:t>A specialized processor is included in the NoC architecture, and it is optimized to run the operating system. </a:t>
            </a:r>
          </a:p>
          <a:p>
            <a:r>
              <a:rPr lang="en-US" sz="1200" dirty="0" smtClean="0"/>
              <a:t>The operating system includes an application scheduler with a mapping manager (MM) as a part of the scheduler. </a:t>
            </a:r>
          </a:p>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5</a:t>
            </a:fld>
            <a:endParaRPr lang="en-US"/>
          </a:p>
        </p:txBody>
      </p:sp>
    </p:spTree>
    <p:extLst>
      <p:ext uri="{BB962C8B-B14F-4D97-AF65-F5344CB8AC3E}">
        <p14:creationId xmlns:p14="http://schemas.microsoft.com/office/powerpoint/2010/main" val="125017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6</a:t>
            </a:fld>
            <a:endParaRPr lang="en-US"/>
          </a:p>
        </p:txBody>
      </p:sp>
    </p:spTree>
    <p:extLst>
      <p:ext uri="{BB962C8B-B14F-4D97-AF65-F5344CB8AC3E}">
        <p14:creationId xmlns:p14="http://schemas.microsoft.com/office/powerpoint/2010/main" val="357051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consists set of tasks.</a:t>
            </a:r>
          </a:p>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7</a:t>
            </a:fld>
            <a:endParaRPr lang="en-US"/>
          </a:p>
        </p:txBody>
      </p:sp>
    </p:spTree>
    <p:extLst>
      <p:ext uri="{BB962C8B-B14F-4D97-AF65-F5344CB8AC3E}">
        <p14:creationId xmlns:p14="http://schemas.microsoft.com/office/powerpoint/2010/main" val="2686236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point</a:t>
            </a:r>
          </a:p>
          <a:p>
            <a:r>
              <a:rPr lang="en-US" sz="1200" kern="1200" dirty="0" smtClean="0">
                <a:solidFill>
                  <a:schemeClr val="tx1"/>
                </a:solidFill>
                <a:effectLst/>
                <a:latin typeface="+mn-lt"/>
                <a:ea typeface="+mn-ea"/>
                <a:cs typeface="+mn-cs"/>
              </a:rPr>
              <a:t>This work focuses only on dynamic energy, as mapping algorithms do not affect static energy. </a:t>
            </a:r>
          </a:p>
          <a:p>
            <a:r>
              <a:rPr lang="en-US" sz="1200" kern="1200" dirty="0" smtClean="0">
                <a:solidFill>
                  <a:schemeClr val="tx1"/>
                </a:solidFill>
                <a:effectLst/>
                <a:latin typeface="+mn-lt"/>
                <a:ea typeface="+mn-ea"/>
                <a:cs typeface="+mn-cs"/>
              </a:rPr>
              <a:t>After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point</a:t>
            </a:r>
          </a:p>
          <a:p>
            <a:r>
              <a:rPr lang="en-US" sz="1200" kern="1200" dirty="0" smtClean="0">
                <a:solidFill>
                  <a:schemeClr val="tx1"/>
                </a:solidFill>
                <a:effectLst/>
                <a:latin typeface="+mn-lt"/>
                <a:ea typeface="+mn-ea"/>
                <a:cs typeface="+mn-cs"/>
              </a:rPr>
              <a:t>After 3rd point</a:t>
            </a:r>
          </a:p>
          <a:p>
            <a:r>
              <a:rPr lang="en-US" sz="1200" kern="1200" dirty="0" smtClean="0">
                <a:solidFill>
                  <a:schemeClr val="tx1"/>
                </a:solidFill>
                <a:effectLst/>
                <a:latin typeface="+mn-lt"/>
                <a:ea typeface="+mn-ea"/>
                <a:cs typeface="+mn-cs"/>
              </a:rPr>
              <a:t>For a given application with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tasks, the communication energy is the summation of energy consumed by all pairs of communicating tasks</a:t>
            </a:r>
          </a:p>
          <a:p>
            <a:r>
              <a:rPr lang="en-US" sz="1200" kern="1200" dirty="0" smtClean="0">
                <a:solidFill>
                  <a:schemeClr val="tx1"/>
                </a:solidFill>
                <a:effectLst/>
                <a:latin typeface="+mn-lt"/>
                <a:ea typeface="+mn-ea"/>
                <a:cs typeface="+mn-cs"/>
              </a:rPr>
              <a:t>Last point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the total amount of communication energy consumption occurring in a many-core is the summation of dynamic energy consumed all applications.</a:t>
            </a:r>
          </a:p>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8</a:t>
            </a:fld>
            <a:endParaRPr lang="en-US"/>
          </a:p>
        </p:txBody>
      </p:sp>
    </p:spTree>
    <p:extLst>
      <p:ext uri="{BB962C8B-B14F-4D97-AF65-F5344CB8AC3E}">
        <p14:creationId xmlns:p14="http://schemas.microsoft.com/office/powerpoint/2010/main" val="2136555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1</a:t>
            </a:r>
            <a:r>
              <a:rPr lang="en-US" baseline="30000" dirty="0" smtClean="0"/>
              <a:t>st</a:t>
            </a:r>
            <a:r>
              <a:rPr lang="en-US" dirty="0" smtClean="0"/>
              <a:t> point</a:t>
            </a:r>
          </a:p>
          <a:p>
            <a:r>
              <a:rPr lang="en-US" sz="1200" kern="1200" dirty="0" smtClean="0">
                <a:solidFill>
                  <a:schemeClr val="tx1"/>
                </a:solidFill>
                <a:effectLst/>
                <a:latin typeface="+mn-lt"/>
                <a:ea typeface="+mn-ea"/>
                <a:cs typeface="+mn-cs"/>
              </a:rPr>
              <a:t>Here, the available time to map the tasks of an application is limited, hence the algorithms cannot evaluate all the mapping possibilities.</a:t>
            </a:r>
          </a:p>
          <a:p>
            <a:r>
              <a:rPr lang="en-US" sz="1200" kern="1200" dirty="0" smtClean="0">
                <a:solidFill>
                  <a:schemeClr val="tx1"/>
                </a:solidFill>
                <a:effectLst/>
                <a:latin typeface="+mn-lt"/>
                <a:ea typeface="+mn-ea"/>
                <a:cs typeface="+mn-cs"/>
              </a:rPr>
              <a:t>After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point</a:t>
            </a:r>
          </a:p>
          <a:p>
            <a:r>
              <a:rPr lang="en-US" sz="1200" kern="1200" dirty="0" smtClean="0">
                <a:solidFill>
                  <a:schemeClr val="tx1"/>
                </a:solidFill>
                <a:effectLst/>
                <a:latin typeface="+mn-lt"/>
                <a:ea typeface="+mn-ea"/>
                <a:cs typeface="+mn-cs"/>
              </a:rPr>
              <a:t>In this work, an arriving application includes information regarding total number of tasks and their communication weight</a:t>
            </a:r>
          </a:p>
          <a:p>
            <a:r>
              <a:rPr lang="en-US" sz="1200" kern="1200" dirty="0" smtClean="0">
                <a:solidFill>
                  <a:schemeClr val="tx1"/>
                </a:solidFill>
                <a:effectLst/>
                <a:latin typeface="+mn-lt"/>
                <a:ea typeface="+mn-ea"/>
                <a:cs typeface="+mn-cs"/>
              </a:rPr>
              <a:t>The scheduler (in general terms for region selection) looks into this information and selects a region large enough to hold all tasks in an applications.</a:t>
            </a:r>
          </a:p>
          <a:p>
            <a:r>
              <a:rPr lang="en-US" sz="1200" kern="1200" dirty="0" smtClean="0">
                <a:solidFill>
                  <a:schemeClr val="tx1"/>
                </a:solidFill>
                <a:effectLst/>
                <a:latin typeface="+mn-lt"/>
                <a:ea typeface="+mn-ea"/>
                <a:cs typeface="+mn-cs"/>
              </a:rPr>
              <a:t>After</a:t>
            </a:r>
            <a:r>
              <a:rPr lang="en-US" sz="1200" kern="1200" baseline="0" dirty="0" smtClean="0">
                <a:solidFill>
                  <a:schemeClr val="tx1"/>
                </a:solidFill>
                <a:effectLst/>
                <a:latin typeface="+mn-lt"/>
                <a:ea typeface="+mn-ea"/>
                <a:cs typeface="+mn-cs"/>
              </a:rPr>
              <a:t>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point</a:t>
            </a:r>
          </a:p>
          <a:p>
            <a:endParaRPr lang="en-US" dirty="0"/>
          </a:p>
        </p:txBody>
      </p:sp>
      <p:sp>
        <p:nvSpPr>
          <p:cNvPr id="4" name="Slide Number Placeholder 3"/>
          <p:cNvSpPr>
            <a:spLocks noGrp="1"/>
          </p:cNvSpPr>
          <p:nvPr>
            <p:ph type="sldNum" sz="quarter" idx="10"/>
          </p:nvPr>
        </p:nvSpPr>
        <p:spPr/>
        <p:txBody>
          <a:bodyPr/>
          <a:lstStyle/>
          <a:p>
            <a:fld id="{661A5952-3EB7-4E1F-8F71-A6D0AFFA7037}" type="slidenum">
              <a:rPr lang="en-US" smtClean="0"/>
              <a:t>9</a:t>
            </a:fld>
            <a:endParaRPr lang="en-US"/>
          </a:p>
        </p:txBody>
      </p:sp>
    </p:spTree>
    <p:extLst>
      <p:ext uri="{BB962C8B-B14F-4D97-AF65-F5344CB8AC3E}">
        <p14:creationId xmlns:p14="http://schemas.microsoft.com/office/powerpoint/2010/main" val="312602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E0C90B-C1CD-4AF0-8BB2-FA3FE7979656}"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238313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E0C90B-C1CD-4AF0-8BB2-FA3FE7979656}"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87363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E0C90B-C1CD-4AF0-8BB2-FA3FE7979656}"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CB4FAA-B9AD-4830-AF7E-7746F6ECCB0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9207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E0C90B-C1CD-4AF0-8BB2-FA3FE7979656}"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2469405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E0C90B-C1CD-4AF0-8BB2-FA3FE7979656}"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CB4FAA-B9AD-4830-AF7E-7746F6ECCB0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895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E0C90B-C1CD-4AF0-8BB2-FA3FE7979656}"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1481187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0C90B-C1CD-4AF0-8BB2-FA3FE7979656}"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2586149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0C90B-C1CD-4AF0-8BB2-FA3FE7979656}"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126384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0C90B-C1CD-4AF0-8BB2-FA3FE7979656}"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123099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E0C90B-C1CD-4AF0-8BB2-FA3FE7979656}"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380093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0C90B-C1CD-4AF0-8BB2-FA3FE7979656}"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29621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E0C90B-C1CD-4AF0-8BB2-FA3FE7979656}" type="datetimeFigureOut">
              <a:rPr lang="en-US" smtClean="0"/>
              <a:t>10/29/2014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50763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E0C90B-C1CD-4AF0-8BB2-FA3FE7979656}" type="datetimeFigureOut">
              <a:rPr lang="en-US" smtClean="0"/>
              <a:t>10/29/2014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83261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0C90B-C1CD-4AF0-8BB2-FA3FE7979656}" type="datetimeFigureOut">
              <a:rPr lang="en-US" smtClean="0"/>
              <a:t>10/29/2014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50083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0C90B-C1CD-4AF0-8BB2-FA3FE7979656}"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206161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0C90B-C1CD-4AF0-8BB2-FA3FE7979656}"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CB4FAA-B9AD-4830-AF7E-7746F6ECCB05}" type="slidenum">
              <a:rPr lang="en-US" smtClean="0"/>
              <a:t>‹#›</a:t>
            </a:fld>
            <a:endParaRPr lang="en-US"/>
          </a:p>
        </p:txBody>
      </p:sp>
    </p:spTree>
    <p:extLst>
      <p:ext uri="{BB962C8B-B14F-4D97-AF65-F5344CB8AC3E}">
        <p14:creationId xmlns:p14="http://schemas.microsoft.com/office/powerpoint/2010/main" val="41395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E0C90B-C1CD-4AF0-8BB2-FA3FE7979656}" type="datetimeFigureOut">
              <a:rPr lang="en-US" smtClean="0"/>
              <a:t>10/29/2014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CB4FAA-B9AD-4830-AF7E-7746F6ECCB05}" type="slidenum">
              <a:rPr lang="en-US" smtClean="0"/>
              <a:t>‹#›</a:t>
            </a:fld>
            <a:endParaRPr lang="en-US"/>
          </a:p>
        </p:txBody>
      </p:sp>
    </p:spTree>
    <p:extLst>
      <p:ext uri="{BB962C8B-B14F-4D97-AF65-F5344CB8AC3E}">
        <p14:creationId xmlns:p14="http://schemas.microsoft.com/office/powerpoint/2010/main" val="380646271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9481" y="1079588"/>
            <a:ext cx="10466363" cy="2262781"/>
          </a:xfrm>
        </p:spPr>
        <p:txBody>
          <a:bodyPr/>
          <a:lstStyle/>
          <a:p>
            <a:pPr algn="ctr"/>
            <a:r>
              <a:rPr lang="en-US" b="1" dirty="0" smtClean="0"/>
              <a:t>TASK MAPPING IN MANY-CORE SYSTEMS</a:t>
            </a:r>
            <a:endParaRPr lang="en-US" b="1" dirty="0"/>
          </a:p>
        </p:txBody>
      </p:sp>
      <p:sp>
        <p:nvSpPr>
          <p:cNvPr id="3" name="Subtitle 2"/>
          <p:cNvSpPr>
            <a:spLocks noGrp="1"/>
          </p:cNvSpPr>
          <p:nvPr>
            <p:ph type="subTitle" idx="1"/>
          </p:nvPr>
        </p:nvSpPr>
        <p:spPr>
          <a:xfrm>
            <a:off x="1139481" y="3661161"/>
            <a:ext cx="10466363" cy="2750490"/>
          </a:xfrm>
        </p:spPr>
        <p:txBody>
          <a:bodyPr>
            <a:normAutofit/>
          </a:bodyPr>
          <a:lstStyle/>
          <a:p>
            <a:pPr algn="ctr"/>
            <a:r>
              <a:rPr lang="en-US" sz="2400" dirty="0" smtClean="0"/>
              <a:t>Under guidance of</a:t>
            </a:r>
          </a:p>
          <a:p>
            <a:pPr algn="ctr"/>
            <a:r>
              <a:rPr lang="en-US" sz="2400" dirty="0" smtClean="0"/>
              <a:t>Dr. Jerry Trahan</a:t>
            </a:r>
          </a:p>
          <a:p>
            <a:pPr algn="ctr"/>
            <a:endParaRPr lang="en-US" sz="2400" dirty="0" smtClean="0"/>
          </a:p>
          <a:p>
            <a:pPr algn="ctr"/>
            <a:r>
              <a:rPr lang="en-US" sz="2400" dirty="0" smtClean="0"/>
              <a:t>BY</a:t>
            </a:r>
          </a:p>
          <a:p>
            <a:pPr algn="ctr"/>
            <a:r>
              <a:rPr lang="en-US" sz="2400" dirty="0" smtClean="0"/>
              <a:t>SANTHOSH RAMAIAH</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8680" y="5854005"/>
            <a:ext cx="3596640" cy="87643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167" y="0"/>
            <a:ext cx="3506153" cy="1372805"/>
          </a:xfrm>
          <a:prstGeom prst="rect">
            <a:avLst/>
          </a:prstGeom>
        </p:spPr>
      </p:pic>
    </p:spTree>
    <p:extLst>
      <p:ext uri="{BB962C8B-B14F-4D97-AF65-F5344CB8AC3E}">
        <p14:creationId xmlns:p14="http://schemas.microsoft.com/office/powerpoint/2010/main" val="393698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a:xfrm>
            <a:off x="2589212" y="1596788"/>
            <a:ext cx="8915400" cy="4314434"/>
          </a:xfrm>
        </p:spPr>
        <p:txBody>
          <a:bodyPr>
            <a:normAutofit/>
          </a:bodyPr>
          <a:lstStyle/>
          <a:p>
            <a:r>
              <a:rPr lang="en-US" sz="2400" dirty="0"/>
              <a:t>In the Euclidean Minimum (EM) mapping technique, a task is placed at the free core with minimum Euclidean Distance to the center of the allocated </a:t>
            </a:r>
            <a:r>
              <a:rPr lang="en-US" sz="2400" dirty="0" smtClean="0"/>
              <a:t>cores [1]. </a:t>
            </a:r>
          </a:p>
          <a:p>
            <a:pPr marL="0" indent="0">
              <a:buNone/>
            </a:pPr>
            <a:endParaRPr lang="en-US" sz="2400" dirty="0"/>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2589210" y="2877678"/>
            <a:ext cx="8915401" cy="3864316"/>
          </a:xfrm>
          <a:prstGeom prst="rect">
            <a:avLst/>
          </a:prstGeom>
        </p:spPr>
      </p:pic>
    </p:spTree>
    <p:extLst>
      <p:ext uri="{BB962C8B-B14F-4D97-AF65-F5344CB8AC3E}">
        <p14:creationId xmlns:p14="http://schemas.microsoft.com/office/powerpoint/2010/main" val="4225873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Center</a:t>
            </a:r>
            <a:endParaRPr lang="en-US" dirty="0"/>
          </a:p>
        </p:txBody>
      </p:sp>
      <p:sp>
        <p:nvSpPr>
          <p:cNvPr id="3" name="Content Placeholder 2"/>
          <p:cNvSpPr>
            <a:spLocks noGrp="1"/>
          </p:cNvSpPr>
          <p:nvPr>
            <p:ph idx="1"/>
          </p:nvPr>
        </p:nvSpPr>
        <p:spPr>
          <a:xfrm>
            <a:off x="2589212" y="1473958"/>
            <a:ext cx="8915400" cy="4437264"/>
          </a:xfrm>
        </p:spPr>
        <p:txBody>
          <a:bodyPr>
            <a:normAutofit/>
          </a:bodyPr>
          <a:lstStyle/>
          <a:p>
            <a:r>
              <a:rPr lang="en-US" sz="2400" dirty="0"/>
              <a:t>The Fixed Center (FC) technique places each task after the first at the free core with minimum Manhattan Distance to the first allocated </a:t>
            </a:r>
            <a:r>
              <a:rPr lang="en-US" sz="2400" dirty="0" smtClean="0"/>
              <a:t>core [1].</a:t>
            </a:r>
          </a:p>
          <a:p>
            <a:endParaRPr lang="en-US" sz="2400" dirty="0"/>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2589213" y="2699820"/>
            <a:ext cx="8915400" cy="4061249"/>
          </a:xfrm>
          <a:prstGeom prst="rect">
            <a:avLst/>
          </a:prstGeom>
        </p:spPr>
      </p:pic>
    </p:spTree>
    <p:extLst>
      <p:ext uri="{BB962C8B-B14F-4D97-AF65-F5344CB8AC3E}">
        <p14:creationId xmlns:p14="http://schemas.microsoft.com/office/powerpoint/2010/main" val="3925675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Neighbor-Aware Frontier</a:t>
            </a:r>
            <a:endParaRPr lang="en-US" dirty="0"/>
          </a:p>
        </p:txBody>
      </p:sp>
      <p:sp>
        <p:nvSpPr>
          <p:cNvPr id="3" name="Content Placeholder 2"/>
          <p:cNvSpPr>
            <a:spLocks noGrp="1"/>
          </p:cNvSpPr>
          <p:nvPr>
            <p:ph idx="1"/>
          </p:nvPr>
        </p:nvSpPr>
        <p:spPr>
          <a:xfrm>
            <a:off x="2589212" y="1610436"/>
            <a:ext cx="8915400" cy="4300786"/>
          </a:xfrm>
        </p:spPr>
        <p:txBody>
          <a:bodyPr>
            <a:normAutofit/>
          </a:bodyPr>
          <a:lstStyle/>
          <a:p>
            <a:r>
              <a:rPr lang="en-US" sz="2400" dirty="0"/>
              <a:t>Neighbor-Aware Frontier (NF) places a task at the free core on the frontier of allocated cores with minimum number of free </a:t>
            </a:r>
            <a:r>
              <a:rPr lang="en-US" sz="2400" dirty="0" smtClean="0"/>
              <a:t>neighbors [1].</a:t>
            </a:r>
          </a:p>
          <a:p>
            <a:endParaRPr lang="en-US" sz="2400" dirty="0"/>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2589212" y="2843212"/>
            <a:ext cx="8915400" cy="3898782"/>
          </a:xfrm>
          <a:prstGeom prst="rect">
            <a:avLst/>
          </a:prstGeom>
        </p:spPr>
      </p:pic>
    </p:spTree>
    <p:extLst>
      <p:ext uri="{BB962C8B-B14F-4D97-AF65-F5344CB8AC3E}">
        <p14:creationId xmlns:p14="http://schemas.microsoft.com/office/powerpoint/2010/main" val="105518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Largest Communication First</a:t>
            </a:r>
            <a:endParaRPr lang="en-US" dirty="0"/>
          </a:p>
        </p:txBody>
      </p:sp>
      <p:sp>
        <p:nvSpPr>
          <p:cNvPr id="3" name="Content Placeholder 2"/>
          <p:cNvSpPr>
            <a:spLocks noGrp="1"/>
          </p:cNvSpPr>
          <p:nvPr>
            <p:ph idx="1"/>
          </p:nvPr>
        </p:nvSpPr>
        <p:spPr>
          <a:xfrm>
            <a:off x="2589212" y="1610435"/>
            <a:ext cx="8915400" cy="4844955"/>
          </a:xfrm>
        </p:spPr>
        <p:txBody>
          <a:bodyPr>
            <a:normAutofit/>
          </a:bodyPr>
          <a:lstStyle/>
          <a:p>
            <a:r>
              <a:rPr lang="en-US" sz="2400" dirty="0"/>
              <a:t>Largest Communication First (LCF) algorithm attempts to match the number of edges incident on a task to the number of links to a </a:t>
            </a:r>
            <a:r>
              <a:rPr lang="en-US" sz="2400" dirty="0" smtClean="0"/>
              <a:t>core [3].</a:t>
            </a:r>
          </a:p>
          <a:p>
            <a:r>
              <a:rPr lang="en-US" sz="2400" dirty="0"/>
              <a:t>So, it tries to map tasks with ≥ 4 edges to cores with 4 links, tasks with 3 edges to cores with 3 links, and </a:t>
            </a:r>
            <a:r>
              <a:rPr lang="en-US" sz="2400" dirty="0" smtClean="0"/>
              <a:t>tasks </a:t>
            </a:r>
            <a:r>
              <a:rPr lang="en-US" sz="2400" dirty="0"/>
              <a:t>with ≤ 2 edges to cores with 2 links</a:t>
            </a:r>
            <a:r>
              <a:rPr lang="en-US" sz="2400" dirty="0" smtClean="0"/>
              <a:t>.</a:t>
            </a:r>
          </a:p>
          <a:p>
            <a:r>
              <a:rPr lang="en-US" sz="2400" dirty="0"/>
              <a:t>LCF also gives priority to tasks with the most communication for mapping over tasks with less </a:t>
            </a:r>
            <a:r>
              <a:rPr lang="en-US" sz="2400" dirty="0" smtClean="0"/>
              <a:t>communication.</a:t>
            </a:r>
          </a:p>
          <a:p>
            <a:endParaRPr lang="en-US" dirty="0"/>
          </a:p>
        </p:txBody>
      </p:sp>
    </p:spTree>
    <p:extLst>
      <p:ext uri="{BB962C8B-B14F-4D97-AF65-F5344CB8AC3E}">
        <p14:creationId xmlns:p14="http://schemas.microsoft.com/office/powerpoint/2010/main" val="3951820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LCF [3]</a:t>
            </a:r>
            <a:endParaRPr lang="en-US" dirty="0"/>
          </a:p>
        </p:txBody>
      </p:sp>
      <p:sp>
        <p:nvSpPr>
          <p:cNvPr id="3" name="Content Placeholder 2"/>
          <p:cNvSpPr>
            <a:spLocks noGrp="1"/>
          </p:cNvSpPr>
          <p:nvPr>
            <p:ph idx="1"/>
          </p:nvPr>
        </p:nvSpPr>
        <p:spPr>
          <a:xfrm>
            <a:off x="2589212" y="1719617"/>
            <a:ext cx="8915400" cy="4626591"/>
          </a:xfrm>
        </p:spPr>
        <p:txBody>
          <a:bodyPr>
            <a:normAutofit/>
          </a:bodyPr>
          <a:lstStyle/>
          <a:p>
            <a:r>
              <a:rPr lang="en-US" sz="2400" dirty="0"/>
              <a:t>// 1</a:t>
            </a:r>
            <a:r>
              <a:rPr lang="en-US" sz="2400" baseline="30000" dirty="0"/>
              <a:t>nd</a:t>
            </a:r>
            <a:r>
              <a:rPr lang="en-US" sz="2400" dirty="0"/>
              <a:t> Step</a:t>
            </a:r>
          </a:p>
          <a:p>
            <a:pPr marL="0" indent="0">
              <a:buNone/>
            </a:pPr>
            <a:r>
              <a:rPr lang="en-US" sz="2400" dirty="0" smtClean="0"/>
              <a:t>	createTheCoreTypeList </a:t>
            </a:r>
            <a:r>
              <a:rPr lang="en-US" sz="2400" dirty="0"/>
              <a:t>(NoC Topology);</a:t>
            </a:r>
          </a:p>
          <a:p>
            <a:r>
              <a:rPr lang="en-US" sz="2400" dirty="0"/>
              <a:t>// 2</a:t>
            </a:r>
            <a:r>
              <a:rPr lang="en-US" sz="2400" baseline="30000" dirty="0"/>
              <a:t>rd</a:t>
            </a:r>
            <a:r>
              <a:rPr lang="en-US" sz="2400" dirty="0"/>
              <a:t> Step</a:t>
            </a:r>
          </a:p>
          <a:p>
            <a:pPr marL="0" indent="0">
              <a:buNone/>
            </a:pPr>
            <a:r>
              <a:rPr lang="en-US" sz="2400" dirty="0" smtClean="0"/>
              <a:t>	assignTasksToCoresTypes </a:t>
            </a:r>
            <a:r>
              <a:rPr lang="en-US" sz="2400" dirty="0"/>
              <a:t>();</a:t>
            </a:r>
          </a:p>
          <a:p>
            <a:r>
              <a:rPr lang="en-US" sz="2400" dirty="0"/>
              <a:t>// 3</a:t>
            </a:r>
            <a:r>
              <a:rPr lang="en-US" sz="2400" baseline="30000" dirty="0"/>
              <a:t>th</a:t>
            </a:r>
            <a:r>
              <a:rPr lang="en-US" sz="2400" dirty="0"/>
              <a:t> Step</a:t>
            </a:r>
          </a:p>
          <a:p>
            <a:pPr marL="0" indent="0">
              <a:buNone/>
            </a:pPr>
            <a:r>
              <a:rPr lang="en-US" sz="2400" dirty="0" smtClean="0"/>
              <a:t>	mapTasksToNoC </a:t>
            </a:r>
            <a:r>
              <a:rPr lang="en-US" sz="2400" dirty="0"/>
              <a:t>(listOfTasksAssignedTo4PortCore);</a:t>
            </a:r>
          </a:p>
          <a:p>
            <a:pPr marL="0" indent="0">
              <a:buNone/>
            </a:pPr>
            <a:r>
              <a:rPr lang="en-US" sz="2400" dirty="0"/>
              <a:t>	</a:t>
            </a:r>
            <a:r>
              <a:rPr lang="en-US" sz="2400" dirty="0" smtClean="0"/>
              <a:t>mapTasksToNoC </a:t>
            </a:r>
            <a:r>
              <a:rPr lang="en-US" sz="2400" dirty="0"/>
              <a:t>(listOfTasksAssignedTo3PortCore);</a:t>
            </a:r>
          </a:p>
          <a:p>
            <a:pPr marL="0" indent="0">
              <a:buNone/>
            </a:pPr>
            <a:r>
              <a:rPr lang="en-US" sz="2400" dirty="0" smtClean="0"/>
              <a:t>	mapTasksToNoC </a:t>
            </a:r>
            <a:r>
              <a:rPr lang="en-US" sz="2400" dirty="0"/>
              <a:t>(listOfTasksAssignedTo2PortCore);</a:t>
            </a:r>
          </a:p>
          <a:p>
            <a:pPr marL="0" indent="0">
              <a:buNone/>
            </a:pPr>
            <a:r>
              <a:rPr lang="en-US" sz="2400" dirty="0" smtClean="0"/>
              <a:t>	mapTasksToNoC </a:t>
            </a:r>
            <a:r>
              <a:rPr lang="en-US" sz="2400" dirty="0"/>
              <a:t>(remainingTasks);</a:t>
            </a:r>
          </a:p>
          <a:p>
            <a:pPr marL="0" indent="0">
              <a:buNone/>
            </a:pPr>
            <a:endParaRPr lang="en-US" dirty="0"/>
          </a:p>
        </p:txBody>
      </p:sp>
    </p:spTree>
    <p:extLst>
      <p:ext uri="{BB962C8B-B14F-4D97-AF65-F5344CB8AC3E}">
        <p14:creationId xmlns:p14="http://schemas.microsoft.com/office/powerpoint/2010/main" val="91313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for LCF algorithm.</a:t>
            </a:r>
            <a:endParaRPr lang="en-US" dirty="0"/>
          </a:p>
        </p:txBody>
      </p:sp>
      <p:pic>
        <p:nvPicPr>
          <p:cNvPr id="3" name="Picture 2"/>
          <p:cNvPicPr>
            <a:picLocks/>
          </p:cNvPicPr>
          <p:nvPr/>
        </p:nvPicPr>
        <p:blipFill>
          <a:blip r:embed="rId3">
            <a:extLst>
              <a:ext uri="{28A0092B-C50C-407E-A947-70E740481C1C}">
                <a14:useLocalDpi xmlns:a14="http://schemas.microsoft.com/office/drawing/2010/main" val="0"/>
              </a:ext>
            </a:extLst>
          </a:blip>
          <a:stretch>
            <a:fillRect/>
          </a:stretch>
        </p:blipFill>
        <p:spPr>
          <a:xfrm>
            <a:off x="2592924" y="2133600"/>
            <a:ext cx="8911688" cy="4253552"/>
          </a:xfrm>
          <a:prstGeom prst="rect">
            <a:avLst/>
          </a:prstGeom>
        </p:spPr>
      </p:pic>
    </p:spTree>
    <p:extLst>
      <p:ext uri="{BB962C8B-B14F-4D97-AF65-F5344CB8AC3E}">
        <p14:creationId xmlns:p14="http://schemas.microsoft.com/office/powerpoint/2010/main" val="2615998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Placed Communication First</a:t>
            </a:r>
            <a:endParaRPr lang="en-US" dirty="0"/>
          </a:p>
        </p:txBody>
      </p:sp>
      <p:sp>
        <p:nvSpPr>
          <p:cNvPr id="3" name="Content Placeholder 2"/>
          <p:cNvSpPr>
            <a:spLocks noGrp="1"/>
          </p:cNvSpPr>
          <p:nvPr>
            <p:ph idx="1"/>
          </p:nvPr>
        </p:nvSpPr>
        <p:spPr>
          <a:xfrm>
            <a:off x="2592924" y="1554707"/>
            <a:ext cx="9198742" cy="5159991"/>
          </a:xfrm>
        </p:spPr>
        <p:txBody>
          <a:bodyPr>
            <a:noAutofit/>
          </a:bodyPr>
          <a:lstStyle/>
          <a:p>
            <a:r>
              <a:rPr lang="en-US" sz="2400" dirty="0"/>
              <a:t>The main focus of Placed Communication First (PCF) </a:t>
            </a:r>
            <a:r>
              <a:rPr lang="en-US" sz="2400" dirty="0" smtClean="0"/>
              <a:t>[4] </a:t>
            </a:r>
            <a:r>
              <a:rPr lang="en-US" sz="2400" dirty="0"/>
              <a:t>is to place a task with a large amount of communication to already-placed tasks rather than waiting behind tasks with less communication to placed </a:t>
            </a:r>
            <a:r>
              <a:rPr lang="en-US" sz="2400" dirty="0" smtClean="0"/>
              <a:t>tasks.</a:t>
            </a:r>
          </a:p>
          <a:p>
            <a:r>
              <a:rPr lang="en-US" sz="2400" dirty="0"/>
              <a:t>Initially, place the task with largest overall </a:t>
            </a:r>
            <a:r>
              <a:rPr lang="en-US" sz="2400" dirty="0" smtClean="0"/>
              <a:t>communication volume</a:t>
            </a:r>
            <a:r>
              <a:rPr lang="en-US" sz="2400" dirty="0"/>
              <a:t>. </a:t>
            </a:r>
            <a:endParaRPr lang="en-US" sz="2400" dirty="0" smtClean="0"/>
          </a:p>
          <a:p>
            <a:r>
              <a:rPr lang="en-US" sz="2400" dirty="0" smtClean="0"/>
              <a:t>Afterwards, among the unplaced tasks, choose and place the one with largest communication volume to the tasks that have already been placed. </a:t>
            </a:r>
          </a:p>
          <a:p>
            <a:r>
              <a:rPr lang="en-US" sz="2400" dirty="0" smtClean="0"/>
              <a:t>While placing a task at this stage PCF evaluates all the frontier list of cores for communication energy cost and then selects the core with lowest cost to place the chosen task.</a:t>
            </a:r>
            <a:endParaRPr lang="en-US" sz="2400" dirty="0"/>
          </a:p>
        </p:txBody>
      </p:sp>
    </p:spTree>
    <p:extLst>
      <p:ext uri="{BB962C8B-B14F-4D97-AF65-F5344CB8AC3E}">
        <p14:creationId xmlns:p14="http://schemas.microsoft.com/office/powerpoint/2010/main" val="2027794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9974"/>
          </a:xfrm>
        </p:spPr>
        <p:txBody>
          <a:bodyPr/>
          <a:lstStyle/>
          <a:p>
            <a:r>
              <a:rPr lang="en-US" dirty="0" smtClean="0"/>
              <a:t>Contributions to PCF</a:t>
            </a:r>
            <a:endParaRPr lang="en-US" dirty="0"/>
          </a:p>
        </p:txBody>
      </p:sp>
      <p:sp>
        <p:nvSpPr>
          <p:cNvPr id="3" name="Content Placeholder 2"/>
          <p:cNvSpPr>
            <a:spLocks noGrp="1"/>
          </p:cNvSpPr>
          <p:nvPr>
            <p:ph idx="1"/>
          </p:nvPr>
        </p:nvSpPr>
        <p:spPr>
          <a:xfrm>
            <a:off x="2589212" y="1624083"/>
            <a:ext cx="8915400" cy="4967785"/>
          </a:xfrm>
        </p:spPr>
        <p:txBody>
          <a:bodyPr>
            <a:noAutofit/>
          </a:bodyPr>
          <a:lstStyle/>
          <a:p>
            <a:r>
              <a:rPr lang="en-US" sz="2400" dirty="0" smtClean="0"/>
              <a:t>First, PCF </a:t>
            </a:r>
            <a:r>
              <a:rPr lang="en-US" sz="2400" dirty="0"/>
              <a:t>algorithm selected the core at which to place a task based on energy cost to the one placed task with which it communicates to most. </a:t>
            </a:r>
            <a:endParaRPr lang="en-US" sz="2400" dirty="0" smtClean="0"/>
          </a:p>
          <a:p>
            <a:r>
              <a:rPr lang="en-US" sz="2400" dirty="0"/>
              <a:t>To increase energy savings, we consider placing a task at the free core with lowest cost with respect to all of the already placed tasks</a:t>
            </a:r>
            <a:r>
              <a:rPr lang="en-US" sz="2400" dirty="0" smtClean="0"/>
              <a:t>.</a:t>
            </a:r>
          </a:p>
          <a:p>
            <a:r>
              <a:rPr lang="en-US" sz="2400" dirty="0" smtClean="0"/>
              <a:t>Second, </a:t>
            </a:r>
            <a:r>
              <a:rPr lang="en-US" sz="2400" dirty="0"/>
              <a:t>several array structures were modified to run the algorithm faster in MATLAB implementation</a:t>
            </a:r>
            <a:r>
              <a:rPr lang="en-US" sz="2400" dirty="0" smtClean="0"/>
              <a:t>.</a:t>
            </a:r>
          </a:p>
          <a:p>
            <a:r>
              <a:rPr lang="en-US" sz="2400" dirty="0" smtClean="0"/>
              <a:t>Third, we </a:t>
            </a:r>
            <a:r>
              <a:rPr lang="en-US" sz="2400" dirty="0"/>
              <a:t>added a communication adjacency list </a:t>
            </a:r>
            <a:r>
              <a:rPr lang="en-US" sz="2400" dirty="0" smtClean="0"/>
              <a:t>representation </a:t>
            </a:r>
            <a:r>
              <a:rPr lang="en-US" sz="2400" dirty="0"/>
              <a:t>of the CWG to the communication adjacency matrix </a:t>
            </a:r>
          </a:p>
        </p:txBody>
      </p:sp>
    </p:spTree>
    <p:extLst>
      <p:ext uri="{BB962C8B-B14F-4D97-AF65-F5344CB8AC3E}">
        <p14:creationId xmlns:p14="http://schemas.microsoft.com/office/powerpoint/2010/main" val="1669133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for </a:t>
            </a:r>
            <a:r>
              <a:rPr lang="en-US" dirty="0" smtClean="0"/>
              <a:t>PCF </a:t>
            </a:r>
            <a:r>
              <a:rPr lang="en-US" dirty="0"/>
              <a:t>algorithm.</a:t>
            </a:r>
          </a:p>
        </p:txBody>
      </p:sp>
      <p:pic>
        <p:nvPicPr>
          <p:cNvPr id="3" name="Picture 2"/>
          <p:cNvPicPr>
            <a:picLocks/>
          </p:cNvPicPr>
          <p:nvPr/>
        </p:nvPicPr>
        <p:blipFill>
          <a:blip r:embed="rId3">
            <a:extLst>
              <a:ext uri="{28A0092B-C50C-407E-A947-70E740481C1C}">
                <a14:useLocalDpi xmlns:a14="http://schemas.microsoft.com/office/drawing/2010/main" val="0"/>
              </a:ext>
            </a:extLst>
          </a:blip>
          <a:stretch>
            <a:fillRect/>
          </a:stretch>
        </p:blipFill>
        <p:spPr>
          <a:xfrm>
            <a:off x="2592924" y="2133600"/>
            <a:ext cx="8911687" cy="4390030"/>
          </a:xfrm>
          <a:prstGeom prst="rect">
            <a:avLst/>
          </a:prstGeom>
        </p:spPr>
      </p:pic>
    </p:spTree>
    <p:extLst>
      <p:ext uri="{BB962C8B-B14F-4D97-AF65-F5344CB8AC3E}">
        <p14:creationId xmlns:p14="http://schemas.microsoft.com/office/powerpoint/2010/main" val="4058755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a:xfrm>
            <a:off x="2589212" y="1610436"/>
            <a:ext cx="8915400" cy="4995080"/>
          </a:xfrm>
        </p:spPr>
        <p:txBody>
          <a:bodyPr/>
          <a:lstStyle/>
          <a:p>
            <a:r>
              <a:rPr lang="en-US" sz="2400" dirty="0"/>
              <a:t>The various input parameters considered in this work are: </a:t>
            </a:r>
            <a:r>
              <a:rPr lang="en-US" sz="2400" i="1" dirty="0"/>
              <a:t>tasks per application</a:t>
            </a:r>
            <a:r>
              <a:rPr lang="en-US" sz="2400" dirty="0"/>
              <a:t>, </a:t>
            </a:r>
            <a:r>
              <a:rPr lang="en-US" sz="2400" i="1" dirty="0"/>
              <a:t>number of applications</a:t>
            </a:r>
            <a:r>
              <a:rPr lang="en-US" sz="2400" dirty="0"/>
              <a:t>, </a:t>
            </a:r>
            <a:r>
              <a:rPr lang="en-US" sz="2400" i="1" dirty="0"/>
              <a:t>min/max edge weight</a:t>
            </a:r>
            <a:r>
              <a:rPr lang="en-US" sz="2400" dirty="0"/>
              <a:t>, </a:t>
            </a:r>
            <a:r>
              <a:rPr lang="en-US" sz="2400" i="1" dirty="0"/>
              <a:t>number of runs per setting,</a:t>
            </a:r>
            <a:r>
              <a:rPr lang="en-US" sz="2400" dirty="0"/>
              <a:t> </a:t>
            </a:r>
            <a:r>
              <a:rPr lang="en-US" sz="2400" i="1" dirty="0"/>
              <a:t>size of NoC mesh, edge ratios </a:t>
            </a:r>
            <a:r>
              <a:rPr lang="en-US" sz="2400" dirty="0"/>
              <a:t>and</a:t>
            </a:r>
            <a:r>
              <a:rPr lang="en-US" sz="2400" i="1" dirty="0"/>
              <a:t> edge percentage</a:t>
            </a:r>
            <a:r>
              <a:rPr lang="en-US" sz="2400" dirty="0"/>
              <a:t>.</a:t>
            </a:r>
          </a:p>
          <a:p>
            <a:pPr lvl="0"/>
            <a:r>
              <a:rPr lang="en-US" sz="2400" i="1" dirty="0"/>
              <a:t>Communication Energy Cost</a:t>
            </a:r>
            <a:r>
              <a:rPr lang="en-US" sz="2400" dirty="0"/>
              <a:t> is the total cost of communication occurring within a mapped application in a mesh of cores.</a:t>
            </a:r>
          </a:p>
          <a:p>
            <a:pPr lvl="0"/>
            <a:r>
              <a:rPr lang="en-US" sz="2400" i="1" dirty="0"/>
              <a:t>Execution time</a:t>
            </a:r>
            <a:r>
              <a:rPr lang="en-US" sz="2400" dirty="0"/>
              <a:t> is the time taken to map all the tasks in an application by the mapping algorithm.</a:t>
            </a:r>
          </a:p>
          <a:p>
            <a:r>
              <a:rPr lang="en-US" sz="2400" dirty="0"/>
              <a:t>For our results we normalize the above two measures to corresponding PCF results.</a:t>
            </a:r>
          </a:p>
          <a:p>
            <a:pPr marL="0" indent="0">
              <a:buNone/>
            </a:pPr>
            <a:endParaRPr lang="en-US" dirty="0"/>
          </a:p>
        </p:txBody>
      </p:sp>
    </p:spTree>
    <p:extLst>
      <p:ext uri="{BB962C8B-B14F-4D97-AF65-F5344CB8AC3E}">
        <p14:creationId xmlns:p14="http://schemas.microsoft.com/office/powerpoint/2010/main" val="1694248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27417"/>
          </a:xfrm>
        </p:spPr>
        <p:txBody>
          <a:bodyPr/>
          <a:lstStyle/>
          <a:p>
            <a:r>
              <a:rPr lang="en-US" dirty="0" smtClean="0"/>
              <a:t>Outline</a:t>
            </a:r>
            <a:endParaRPr lang="en-US" dirty="0"/>
          </a:p>
        </p:txBody>
      </p:sp>
      <p:sp>
        <p:nvSpPr>
          <p:cNvPr id="3" name="Content Placeholder 2"/>
          <p:cNvSpPr>
            <a:spLocks noGrp="1"/>
          </p:cNvSpPr>
          <p:nvPr>
            <p:ph idx="1"/>
          </p:nvPr>
        </p:nvSpPr>
        <p:spPr>
          <a:xfrm>
            <a:off x="2589212" y="2021983"/>
            <a:ext cx="8915400" cy="4391515"/>
          </a:xfrm>
        </p:spPr>
        <p:txBody>
          <a:bodyPr/>
          <a:lstStyle/>
          <a:p>
            <a:r>
              <a:rPr lang="en-US" sz="2400" dirty="0" smtClean="0"/>
              <a:t>Introduction</a:t>
            </a:r>
          </a:p>
          <a:p>
            <a:r>
              <a:rPr lang="en-US" sz="2400" dirty="0" smtClean="0"/>
              <a:t>System Model</a:t>
            </a:r>
          </a:p>
          <a:p>
            <a:r>
              <a:rPr lang="en-US" sz="2400" dirty="0" smtClean="0"/>
              <a:t>Mapping Algorithms</a:t>
            </a:r>
          </a:p>
          <a:p>
            <a:r>
              <a:rPr lang="en-US" sz="2400" dirty="0" smtClean="0"/>
              <a:t>Experimental Results</a:t>
            </a:r>
          </a:p>
          <a:p>
            <a:r>
              <a:rPr lang="en-US" sz="2400" dirty="0" smtClean="0"/>
              <a:t>Conclusion and Future Works</a:t>
            </a:r>
          </a:p>
          <a:p>
            <a:r>
              <a:rPr lang="en-US" sz="2400" dirty="0" smtClean="0"/>
              <a:t>References</a:t>
            </a:r>
          </a:p>
          <a:p>
            <a:endParaRPr lang="en-US" dirty="0" smtClean="0"/>
          </a:p>
          <a:p>
            <a:endParaRPr lang="en-US" dirty="0" smtClean="0"/>
          </a:p>
        </p:txBody>
      </p:sp>
    </p:spTree>
    <p:extLst>
      <p:ext uri="{BB962C8B-B14F-4D97-AF65-F5344CB8AC3E}">
        <p14:creationId xmlns:p14="http://schemas.microsoft.com/office/powerpoint/2010/main" val="1358114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 for mapping only</a:t>
            </a:r>
            <a:endParaRPr lang="en-US" dirty="0"/>
          </a:p>
        </p:txBody>
      </p:sp>
      <p:sp>
        <p:nvSpPr>
          <p:cNvPr id="3" name="Content Placeholder 2"/>
          <p:cNvSpPr>
            <a:spLocks noGrp="1"/>
          </p:cNvSpPr>
          <p:nvPr>
            <p:ph idx="1"/>
          </p:nvPr>
        </p:nvSpPr>
        <p:spPr>
          <a:xfrm>
            <a:off x="2589212" y="1501254"/>
            <a:ext cx="8915400" cy="4409968"/>
          </a:xfrm>
        </p:spPr>
        <p:txBody>
          <a:bodyPr>
            <a:normAutofit/>
          </a:bodyPr>
          <a:lstStyle/>
          <a:p>
            <a:pPr lvl="0"/>
            <a:r>
              <a:rPr lang="en-US" sz="2400" dirty="0"/>
              <a:t>The applications in these experiments include both randomly generated task graphs and real application task graphs</a:t>
            </a:r>
            <a:r>
              <a:rPr lang="en-US" sz="2400" dirty="0" smtClean="0"/>
              <a:t>.</a:t>
            </a:r>
          </a:p>
          <a:p>
            <a:pPr lvl="0"/>
            <a:r>
              <a:rPr lang="en-US" sz="2400" dirty="0"/>
              <a:t>The number of edges generated randomly for an application is controlled by </a:t>
            </a:r>
            <a:r>
              <a:rPr lang="en-US" sz="2400" i="1" dirty="0"/>
              <a:t>edge ratio</a:t>
            </a:r>
            <a:r>
              <a:rPr lang="en-US" sz="2400" dirty="0"/>
              <a:t> or </a:t>
            </a:r>
            <a:r>
              <a:rPr lang="en-US" sz="2400" i="1" dirty="0"/>
              <a:t>edge percentage</a:t>
            </a:r>
            <a:r>
              <a:rPr lang="en-US" sz="2400" dirty="0"/>
              <a:t>.</a:t>
            </a:r>
            <a:endParaRPr lang="en-US" sz="2400" dirty="0" smtClean="0"/>
          </a:p>
          <a:p>
            <a:pPr lvl="0"/>
            <a:r>
              <a:rPr lang="en-US" sz="2400" dirty="0" smtClean="0"/>
              <a:t>We </a:t>
            </a:r>
            <a:r>
              <a:rPr lang="en-US" sz="2400" dirty="0"/>
              <a:t>use two measures to characterize the number of edges in a graph because of distortions in some cases</a:t>
            </a:r>
            <a:r>
              <a:rPr lang="en-US" sz="2400" dirty="0" smtClean="0"/>
              <a:t>.</a:t>
            </a:r>
          </a:p>
          <a:p>
            <a:pPr lvl="0"/>
            <a:r>
              <a:rPr lang="en-US" sz="2400" dirty="0"/>
              <a:t>Real application task graphs generally have low edge ratio or edge percentage.</a:t>
            </a:r>
            <a:endParaRPr lang="en-US" sz="2400" dirty="0" smtClean="0"/>
          </a:p>
          <a:p>
            <a:endParaRPr lang="en-US" dirty="0"/>
          </a:p>
          <a:p>
            <a:endParaRPr lang="en-US" dirty="0"/>
          </a:p>
        </p:txBody>
      </p:sp>
    </p:spTree>
    <p:extLst>
      <p:ext uri="{BB962C8B-B14F-4D97-AF65-F5344CB8AC3E}">
        <p14:creationId xmlns:p14="http://schemas.microsoft.com/office/powerpoint/2010/main" val="3286941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 Edge Ratio</a:t>
            </a:r>
            <a:endParaRPr lang="en-US" dirty="0"/>
          </a:p>
        </p:txBody>
      </p:sp>
      <p:pic>
        <p:nvPicPr>
          <p:cNvPr id="3" name="Picture 2"/>
          <p:cNvPicPr>
            <a:picLocks/>
          </p:cNvPicPr>
          <p:nvPr/>
        </p:nvPicPr>
        <p:blipFill>
          <a:blip r:embed="rId3"/>
          <a:stretch>
            <a:fillRect/>
          </a:stretch>
        </p:blipFill>
        <p:spPr>
          <a:xfrm>
            <a:off x="2589209" y="1606338"/>
            <a:ext cx="4389120" cy="2560320"/>
          </a:xfrm>
          <a:prstGeom prst="rect">
            <a:avLst/>
          </a:prstGeom>
        </p:spPr>
      </p:pic>
      <p:pic>
        <p:nvPicPr>
          <p:cNvPr id="8" name="Picture 7"/>
          <p:cNvPicPr>
            <a:picLocks/>
          </p:cNvPicPr>
          <p:nvPr/>
        </p:nvPicPr>
        <p:blipFill>
          <a:blip r:embed="rId4"/>
          <a:stretch>
            <a:fillRect/>
          </a:stretch>
        </p:blipFill>
        <p:spPr>
          <a:xfrm>
            <a:off x="2589209" y="4269648"/>
            <a:ext cx="4389120" cy="2560320"/>
          </a:xfrm>
          <a:prstGeom prst="rect">
            <a:avLst/>
          </a:prstGeom>
        </p:spPr>
      </p:pic>
      <p:pic>
        <p:nvPicPr>
          <p:cNvPr id="9" name="Picture 8"/>
          <p:cNvPicPr>
            <a:picLocks/>
          </p:cNvPicPr>
          <p:nvPr/>
        </p:nvPicPr>
        <p:blipFill>
          <a:blip r:embed="rId5"/>
          <a:stretch>
            <a:fillRect/>
          </a:stretch>
        </p:blipFill>
        <p:spPr>
          <a:xfrm>
            <a:off x="7118252" y="1606338"/>
            <a:ext cx="4389120" cy="2560320"/>
          </a:xfrm>
          <a:prstGeom prst="rect">
            <a:avLst/>
          </a:prstGeom>
        </p:spPr>
      </p:pic>
      <p:pic>
        <p:nvPicPr>
          <p:cNvPr id="10" name="Picture 9"/>
          <p:cNvPicPr>
            <a:picLocks/>
          </p:cNvPicPr>
          <p:nvPr/>
        </p:nvPicPr>
        <p:blipFill>
          <a:blip r:embed="rId6"/>
          <a:stretch>
            <a:fillRect/>
          </a:stretch>
        </p:blipFill>
        <p:spPr>
          <a:xfrm>
            <a:off x="7115492" y="4269648"/>
            <a:ext cx="4389120" cy="2560320"/>
          </a:xfrm>
          <a:prstGeom prst="rect">
            <a:avLst/>
          </a:prstGeom>
        </p:spPr>
      </p:pic>
    </p:spTree>
    <p:extLst>
      <p:ext uri="{BB962C8B-B14F-4D97-AF65-F5344CB8AC3E}">
        <p14:creationId xmlns:p14="http://schemas.microsoft.com/office/powerpoint/2010/main" val="1555875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5539"/>
          </a:xfrm>
        </p:spPr>
        <p:txBody>
          <a:bodyPr/>
          <a:lstStyle/>
          <a:p>
            <a:r>
              <a:rPr lang="en-US" dirty="0"/>
              <a:t>Mapping – Edge </a:t>
            </a:r>
            <a:r>
              <a:rPr lang="en-US" dirty="0" smtClean="0"/>
              <a:t>Percentage</a:t>
            </a:r>
            <a:endParaRPr lang="en-US" dirty="0"/>
          </a:p>
        </p:txBody>
      </p:sp>
      <p:pic>
        <p:nvPicPr>
          <p:cNvPr id="6" name="Picture 5"/>
          <p:cNvPicPr>
            <a:picLocks/>
          </p:cNvPicPr>
          <p:nvPr/>
        </p:nvPicPr>
        <p:blipFill>
          <a:blip r:embed="rId3"/>
          <a:stretch>
            <a:fillRect/>
          </a:stretch>
        </p:blipFill>
        <p:spPr>
          <a:xfrm>
            <a:off x="2592925" y="4265241"/>
            <a:ext cx="4389120" cy="2560320"/>
          </a:xfrm>
          <a:prstGeom prst="rect">
            <a:avLst/>
          </a:prstGeom>
        </p:spPr>
      </p:pic>
      <p:pic>
        <p:nvPicPr>
          <p:cNvPr id="7" name="Picture 6"/>
          <p:cNvPicPr>
            <a:picLocks/>
          </p:cNvPicPr>
          <p:nvPr/>
        </p:nvPicPr>
        <p:blipFill>
          <a:blip r:embed="rId4"/>
          <a:stretch>
            <a:fillRect/>
          </a:stretch>
        </p:blipFill>
        <p:spPr>
          <a:xfrm>
            <a:off x="7115492" y="1589649"/>
            <a:ext cx="4389120" cy="2560320"/>
          </a:xfrm>
          <a:prstGeom prst="rect">
            <a:avLst/>
          </a:prstGeom>
        </p:spPr>
      </p:pic>
      <p:pic>
        <p:nvPicPr>
          <p:cNvPr id="13" name="Picture 12"/>
          <p:cNvPicPr>
            <a:picLocks/>
          </p:cNvPicPr>
          <p:nvPr/>
        </p:nvPicPr>
        <p:blipFill>
          <a:blip r:embed="rId5"/>
          <a:stretch>
            <a:fillRect/>
          </a:stretch>
        </p:blipFill>
        <p:spPr>
          <a:xfrm>
            <a:off x="7115492" y="4265241"/>
            <a:ext cx="4389120" cy="2560320"/>
          </a:xfrm>
          <a:prstGeom prst="rect">
            <a:avLst/>
          </a:prstGeom>
        </p:spPr>
      </p:pic>
      <p:pic>
        <p:nvPicPr>
          <p:cNvPr id="3" name="Picture 2"/>
          <p:cNvPicPr>
            <a:picLocks/>
          </p:cNvPicPr>
          <p:nvPr/>
        </p:nvPicPr>
        <p:blipFill>
          <a:blip r:embed="rId6">
            <a:extLst>
              <a:ext uri="{28A0092B-C50C-407E-A947-70E740481C1C}">
                <a14:useLocalDpi xmlns:a14="http://schemas.microsoft.com/office/drawing/2010/main" val="0"/>
              </a:ext>
            </a:extLst>
          </a:blip>
          <a:stretch>
            <a:fillRect/>
          </a:stretch>
        </p:blipFill>
        <p:spPr>
          <a:xfrm>
            <a:off x="2592925" y="1589649"/>
            <a:ext cx="4389120" cy="2560320"/>
          </a:xfrm>
          <a:prstGeom prst="rect">
            <a:avLst/>
          </a:prstGeom>
        </p:spPr>
      </p:pic>
    </p:spTree>
    <p:extLst>
      <p:ext uri="{BB962C8B-B14F-4D97-AF65-F5344CB8AC3E}">
        <p14:creationId xmlns:p14="http://schemas.microsoft.com/office/powerpoint/2010/main" val="1526599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225" y="308759"/>
            <a:ext cx="8911687" cy="1280890"/>
          </a:xfrm>
        </p:spPr>
        <p:txBody>
          <a:bodyPr/>
          <a:lstStyle/>
          <a:p>
            <a:r>
              <a:rPr lang="en-US" dirty="0" smtClean="0"/>
              <a:t>Simulation results using real time task graphs</a:t>
            </a:r>
            <a:endParaRPr lang="en-US" dirty="0"/>
          </a:p>
        </p:txBody>
      </p:sp>
      <p:pic>
        <p:nvPicPr>
          <p:cNvPr id="3" name="Picture 2"/>
          <p:cNvPicPr>
            <a:picLocks/>
          </p:cNvPicPr>
          <p:nvPr/>
        </p:nvPicPr>
        <p:blipFill>
          <a:blip r:embed="rId3"/>
          <a:stretch>
            <a:fillRect/>
          </a:stretch>
        </p:blipFill>
        <p:spPr>
          <a:xfrm>
            <a:off x="2489225" y="4265243"/>
            <a:ext cx="4389120" cy="2560320"/>
          </a:xfrm>
          <a:prstGeom prst="rect">
            <a:avLst/>
          </a:prstGeom>
        </p:spPr>
      </p:pic>
      <p:pic>
        <p:nvPicPr>
          <p:cNvPr id="9" name="Picture 8"/>
          <p:cNvPicPr>
            <a:picLocks/>
          </p:cNvPicPr>
          <p:nvPr/>
        </p:nvPicPr>
        <p:blipFill>
          <a:blip r:embed="rId4"/>
          <a:stretch>
            <a:fillRect/>
          </a:stretch>
        </p:blipFill>
        <p:spPr>
          <a:xfrm>
            <a:off x="2489225" y="1583882"/>
            <a:ext cx="4389120" cy="2560320"/>
          </a:xfrm>
          <a:prstGeom prst="rect">
            <a:avLst/>
          </a:prstGeom>
        </p:spPr>
      </p:pic>
      <p:pic>
        <p:nvPicPr>
          <p:cNvPr id="10" name="Picture 9"/>
          <p:cNvPicPr>
            <a:picLocks/>
          </p:cNvPicPr>
          <p:nvPr/>
        </p:nvPicPr>
        <p:blipFill>
          <a:blip r:embed="rId5"/>
          <a:stretch>
            <a:fillRect/>
          </a:stretch>
        </p:blipFill>
        <p:spPr>
          <a:xfrm>
            <a:off x="7011792" y="4265243"/>
            <a:ext cx="4389120" cy="2560320"/>
          </a:xfrm>
          <a:prstGeom prst="rect">
            <a:avLst/>
          </a:prstGeom>
        </p:spPr>
      </p:pic>
      <p:pic>
        <p:nvPicPr>
          <p:cNvPr id="11" name="Picture 10"/>
          <p:cNvPicPr>
            <a:picLocks/>
          </p:cNvPicPr>
          <p:nvPr/>
        </p:nvPicPr>
        <p:blipFill>
          <a:blip r:embed="rId6"/>
          <a:stretch>
            <a:fillRect/>
          </a:stretch>
        </p:blipFill>
        <p:spPr>
          <a:xfrm>
            <a:off x="7011792" y="1583882"/>
            <a:ext cx="4389120" cy="2560320"/>
          </a:xfrm>
          <a:prstGeom prst="rect">
            <a:avLst/>
          </a:prstGeom>
        </p:spPr>
      </p:pic>
    </p:spTree>
    <p:extLst>
      <p:ext uri="{BB962C8B-B14F-4D97-AF65-F5344CB8AC3E}">
        <p14:creationId xmlns:p14="http://schemas.microsoft.com/office/powerpoint/2010/main" val="1696678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 using scheduler [2]</a:t>
            </a:r>
            <a:endParaRPr lang="en-US" dirty="0"/>
          </a:p>
        </p:txBody>
      </p:sp>
      <p:pic>
        <p:nvPicPr>
          <p:cNvPr id="3" name="Picture 2"/>
          <p:cNvPicPr>
            <a:picLocks/>
          </p:cNvPicPr>
          <p:nvPr/>
        </p:nvPicPr>
        <p:blipFill>
          <a:blip r:embed="rId3"/>
          <a:stretch>
            <a:fillRect/>
          </a:stretch>
        </p:blipFill>
        <p:spPr>
          <a:xfrm>
            <a:off x="2593291" y="1528347"/>
            <a:ext cx="4389120" cy="2560320"/>
          </a:xfrm>
          <a:prstGeom prst="rect">
            <a:avLst/>
          </a:prstGeom>
        </p:spPr>
      </p:pic>
      <p:pic>
        <p:nvPicPr>
          <p:cNvPr id="8" name="Picture 7"/>
          <p:cNvPicPr>
            <a:picLocks/>
          </p:cNvPicPr>
          <p:nvPr/>
        </p:nvPicPr>
        <p:blipFill>
          <a:blip r:embed="rId4"/>
          <a:stretch>
            <a:fillRect/>
          </a:stretch>
        </p:blipFill>
        <p:spPr>
          <a:xfrm>
            <a:off x="2593291" y="4234375"/>
            <a:ext cx="4389120" cy="2560320"/>
          </a:xfrm>
          <a:prstGeom prst="rect">
            <a:avLst/>
          </a:prstGeom>
        </p:spPr>
      </p:pic>
      <p:pic>
        <p:nvPicPr>
          <p:cNvPr id="9" name="Picture 8"/>
          <p:cNvPicPr>
            <a:picLocks/>
          </p:cNvPicPr>
          <p:nvPr/>
        </p:nvPicPr>
        <p:blipFill>
          <a:blip r:embed="rId5"/>
          <a:stretch>
            <a:fillRect/>
          </a:stretch>
        </p:blipFill>
        <p:spPr>
          <a:xfrm>
            <a:off x="7115492" y="1528347"/>
            <a:ext cx="4389120" cy="2560320"/>
          </a:xfrm>
          <a:prstGeom prst="rect">
            <a:avLst/>
          </a:prstGeom>
        </p:spPr>
      </p:pic>
      <p:pic>
        <p:nvPicPr>
          <p:cNvPr id="10" name="Picture 9"/>
          <p:cNvPicPr>
            <a:picLocks/>
          </p:cNvPicPr>
          <p:nvPr/>
        </p:nvPicPr>
        <p:blipFill>
          <a:blip r:embed="rId6"/>
          <a:stretch>
            <a:fillRect/>
          </a:stretch>
        </p:blipFill>
        <p:spPr>
          <a:xfrm>
            <a:off x="7115492" y="4234375"/>
            <a:ext cx="4389120" cy="2560320"/>
          </a:xfrm>
          <a:prstGeom prst="rect">
            <a:avLst/>
          </a:prstGeom>
        </p:spPr>
      </p:pic>
    </p:spTree>
    <p:extLst>
      <p:ext uri="{BB962C8B-B14F-4D97-AF65-F5344CB8AC3E}">
        <p14:creationId xmlns:p14="http://schemas.microsoft.com/office/powerpoint/2010/main" val="741030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a:xfrm>
            <a:off x="2589212" y="1659988"/>
            <a:ext cx="8915400" cy="4997666"/>
          </a:xfrm>
        </p:spPr>
        <p:txBody>
          <a:bodyPr>
            <a:normAutofit/>
          </a:bodyPr>
          <a:lstStyle/>
          <a:p>
            <a:r>
              <a:rPr lang="en-US" sz="2400" dirty="0"/>
              <a:t>The results show that PCF outperforms other mapping algorithm in most situations in terms of energy savings. </a:t>
            </a:r>
            <a:endParaRPr lang="en-US" sz="2400" dirty="0" smtClean="0"/>
          </a:p>
          <a:p>
            <a:r>
              <a:rPr lang="en-US" sz="2400" dirty="0"/>
              <a:t>On average, the communication cost with other mapping algorithms is 72% more than with PCF, and execution time for other algorithms is 30% faster than with PCF for real application task graphs</a:t>
            </a:r>
            <a:r>
              <a:rPr lang="en-US" sz="2400" dirty="0" smtClean="0"/>
              <a:t>.</a:t>
            </a:r>
          </a:p>
          <a:p>
            <a:r>
              <a:rPr lang="en-US" sz="2400" dirty="0" smtClean="0"/>
              <a:t>In </a:t>
            </a:r>
            <a:r>
              <a:rPr lang="en-US" sz="2400" dirty="0"/>
              <a:t>the future we plan to apply this techniques to heterogeneous many-cores.</a:t>
            </a:r>
            <a:endParaRPr lang="en-US" sz="2400" dirty="0" smtClean="0"/>
          </a:p>
          <a:p>
            <a:r>
              <a:rPr lang="en-US" sz="2400" dirty="0"/>
              <a:t>We also plan to consider the platforms allowing dynamic voltage and frequency scaling, as incorporating this technique can provide further energy savings.</a:t>
            </a:r>
          </a:p>
        </p:txBody>
      </p:sp>
    </p:spTree>
    <p:extLst>
      <p:ext uri="{BB962C8B-B14F-4D97-AF65-F5344CB8AC3E}">
        <p14:creationId xmlns:p14="http://schemas.microsoft.com/office/powerpoint/2010/main" val="2445739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589212" y="1350499"/>
            <a:ext cx="8915400" cy="5507502"/>
          </a:xfrm>
        </p:spPr>
        <p:txBody>
          <a:bodyPr>
            <a:normAutofit fontScale="92500"/>
          </a:bodyPr>
          <a:lstStyle/>
          <a:p>
            <a:pPr lvl="0"/>
            <a:r>
              <a:rPr lang="en-US" sz="2400" dirty="0" smtClean="0"/>
              <a:t>[1]	C</a:t>
            </a:r>
            <a:r>
              <a:rPr lang="en-US" sz="2400" dirty="0"/>
              <a:t>.-L. Chou, U. Y. </a:t>
            </a:r>
            <a:r>
              <a:rPr lang="en-US" sz="2400" dirty="0" err="1"/>
              <a:t>Ogras</a:t>
            </a:r>
            <a:r>
              <a:rPr lang="en-US" sz="2400" dirty="0"/>
              <a:t>, and R. Marculescu (2008), “Energy- and Performance-Aware Incremental Mapping for Networks on Chip With Multiple Voltage Levels,” </a:t>
            </a:r>
            <a:r>
              <a:rPr lang="en-US" sz="2400" i="1" dirty="0"/>
              <a:t>IEEE Trans. Computer-Aided Design of Integrated Circuits and Systems</a:t>
            </a:r>
            <a:r>
              <a:rPr lang="en-US" sz="2400" dirty="0"/>
              <a:t>, vol. 27, no. 10, pp. 1866-1879</a:t>
            </a:r>
            <a:r>
              <a:rPr lang="en-US" sz="2400" dirty="0" smtClean="0"/>
              <a:t>.</a:t>
            </a:r>
          </a:p>
          <a:p>
            <a:r>
              <a:rPr lang="en-US" sz="2400" dirty="0" smtClean="0"/>
              <a:t>[2]</a:t>
            </a:r>
            <a:r>
              <a:rPr lang="en-US" sz="2400" dirty="0"/>
              <a:t>	M. Elbidweihy and J. L. Trahan, (2009) “Maximal Strips Data Structure to Represent Free Space on Partially Reconfigurable FPGAs,” </a:t>
            </a:r>
            <a:r>
              <a:rPr lang="en-US" sz="2400" i="1" dirty="0"/>
              <a:t>International Journal of Parallel, Emergent and Distributed Systems</a:t>
            </a:r>
            <a:r>
              <a:rPr lang="en-US" sz="2400" dirty="0"/>
              <a:t>, vol. 24, no. 4, pp. 349-366</a:t>
            </a:r>
            <a:r>
              <a:rPr lang="en-US" sz="2400" dirty="0" smtClean="0"/>
              <a:t>.</a:t>
            </a:r>
            <a:endParaRPr lang="en-US" sz="2400" dirty="0"/>
          </a:p>
          <a:p>
            <a:pPr lvl="0"/>
            <a:r>
              <a:rPr lang="en-US" sz="2400" dirty="0" smtClean="0"/>
              <a:t>[3]	C</a:t>
            </a:r>
            <a:r>
              <a:rPr lang="en-US" sz="2400" dirty="0"/>
              <a:t>. A. M. Marcon, E. I. Moreno, N. L. V. </a:t>
            </a:r>
            <a:r>
              <a:rPr lang="en-US" sz="2400" dirty="0" err="1"/>
              <a:t>Calazans</a:t>
            </a:r>
            <a:r>
              <a:rPr lang="en-US" sz="2400" dirty="0"/>
              <a:t>, and F. G. </a:t>
            </a:r>
            <a:r>
              <a:rPr lang="en-US" sz="2400" dirty="0" err="1"/>
              <a:t>Moraes</a:t>
            </a:r>
            <a:r>
              <a:rPr lang="en-US" sz="2400" dirty="0"/>
              <a:t> (2008), “Comparison of Network-on-Chip Mapping Algorithms Targeting Low Energy Consumption,” </a:t>
            </a:r>
            <a:r>
              <a:rPr lang="en-US" sz="2400" i="1" dirty="0"/>
              <a:t>IET Computers &amp; Digital Techniques</a:t>
            </a:r>
            <a:r>
              <a:rPr lang="en-US" sz="2400" dirty="0"/>
              <a:t>, vol. 2, no. 6, pp. 471-482.</a:t>
            </a:r>
          </a:p>
          <a:p>
            <a:pPr lvl="0"/>
            <a:r>
              <a:rPr lang="en-US" sz="2400" dirty="0" smtClean="0"/>
              <a:t>[4]	J</a:t>
            </a:r>
            <a:r>
              <a:rPr lang="en-US" sz="2400" dirty="0"/>
              <a:t>. L. Trahan and M. Elbidweihy (2013), “Task Mapping Heuristics Descriptions,” manuscript.</a:t>
            </a:r>
          </a:p>
          <a:p>
            <a:endParaRPr lang="en-US" dirty="0"/>
          </a:p>
        </p:txBody>
      </p:sp>
    </p:spTree>
    <p:extLst>
      <p:ext uri="{BB962C8B-B14F-4D97-AF65-F5344CB8AC3E}">
        <p14:creationId xmlns:p14="http://schemas.microsoft.com/office/powerpoint/2010/main" val="1994759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9832" y="2770387"/>
            <a:ext cx="4633000"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Questions.....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896859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94385" y="2798523"/>
            <a:ext cx="3841116"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936289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32928" y="1623578"/>
            <a:ext cx="9631680" cy="4746742"/>
          </a:xfrm>
        </p:spPr>
        <p:txBody>
          <a:bodyPr>
            <a:normAutofit/>
          </a:bodyPr>
          <a:lstStyle/>
          <a:p>
            <a:r>
              <a:rPr lang="en-US" sz="2400" dirty="0"/>
              <a:t>Almost since the computer era began, the computer industry has been producing high performance parallel computing. </a:t>
            </a:r>
            <a:endParaRPr lang="en-US" sz="2400" dirty="0" smtClean="0"/>
          </a:p>
          <a:p>
            <a:r>
              <a:rPr lang="en-US" sz="2400" dirty="0" smtClean="0"/>
              <a:t>Processor </a:t>
            </a:r>
            <a:r>
              <a:rPr lang="en-US" sz="2400" dirty="0"/>
              <a:t>manufacturers </a:t>
            </a:r>
            <a:r>
              <a:rPr lang="en-US" sz="2400" dirty="0" smtClean="0"/>
              <a:t>produced </a:t>
            </a:r>
            <a:r>
              <a:rPr lang="en-US" sz="2400" dirty="0"/>
              <a:t>generations of processors with a doubling of clock rate as the number of transistors </a:t>
            </a:r>
            <a:r>
              <a:rPr lang="en-US" sz="2400" dirty="0" smtClean="0"/>
              <a:t>doubled.</a:t>
            </a:r>
          </a:p>
          <a:p>
            <a:r>
              <a:rPr lang="en-US" sz="2400" dirty="0" smtClean="0"/>
              <a:t>High-level programming languages and compilers  converted these hardware advancements to performance.</a:t>
            </a:r>
          </a:p>
          <a:p>
            <a:r>
              <a:rPr lang="en-US" sz="2400" dirty="0" smtClean="0"/>
              <a:t>However</a:t>
            </a:r>
            <a:r>
              <a:rPr lang="en-US" sz="2400" dirty="0"/>
              <a:t>, the increase in clock </a:t>
            </a:r>
            <a:r>
              <a:rPr lang="en-US" sz="2400" dirty="0" smtClean="0"/>
              <a:t>speed </a:t>
            </a:r>
            <a:r>
              <a:rPr lang="en-US" sz="2400" dirty="0"/>
              <a:t>caused higher power consumption and heat </a:t>
            </a:r>
            <a:r>
              <a:rPr lang="en-US" sz="2400" dirty="0" smtClean="0"/>
              <a:t>dissipation</a:t>
            </a:r>
            <a:r>
              <a:rPr lang="en-US" sz="2400" dirty="0" smtClean="0"/>
              <a:t>.</a:t>
            </a:r>
          </a:p>
          <a:p>
            <a:endParaRPr lang="en-US" dirty="0"/>
          </a:p>
        </p:txBody>
      </p:sp>
    </p:spTree>
    <p:extLst>
      <p:ext uri="{BB962C8B-B14F-4D97-AF65-F5344CB8AC3E}">
        <p14:creationId xmlns:p14="http://schemas.microsoft.com/office/powerpoint/2010/main" val="409802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141488" y="1708656"/>
            <a:ext cx="9814560" cy="4996944"/>
          </a:xfrm>
        </p:spPr>
        <p:txBody>
          <a:bodyPr>
            <a:noAutofit/>
          </a:bodyPr>
          <a:lstStyle/>
          <a:p>
            <a:r>
              <a:rPr lang="en-US" sz="2400" dirty="0"/>
              <a:t>This led to development of multi-core chip designs able to run at lower frequency, thus reducing heat and energy </a:t>
            </a:r>
            <a:r>
              <a:rPr lang="en-US" sz="2400" dirty="0" smtClean="0"/>
              <a:t>consumption.</a:t>
            </a:r>
          </a:p>
          <a:p>
            <a:r>
              <a:rPr lang="en-US" sz="2400" dirty="0"/>
              <a:t>Many-core systems consisting of hundreds of cores on a single chip are on the horizon. </a:t>
            </a:r>
          </a:p>
          <a:p>
            <a:r>
              <a:rPr lang="en-US" sz="2400" dirty="0" smtClean="0"/>
              <a:t>A network-on-chip (NoC) is an intra-chip communication infrastructure, proposed as replacement to bus based designs.</a:t>
            </a:r>
          </a:p>
          <a:p>
            <a:r>
              <a:rPr lang="en-US" sz="2400" dirty="0" smtClean="0"/>
              <a:t>For a many-core system consisting of hundreds of cores, the problem of efficiently scheduling applications is a significant challenge. </a:t>
            </a:r>
            <a:endParaRPr lang="en-US" sz="2400" dirty="0"/>
          </a:p>
        </p:txBody>
      </p:sp>
    </p:spTree>
    <p:extLst>
      <p:ext uri="{BB962C8B-B14F-4D97-AF65-F5344CB8AC3E}">
        <p14:creationId xmlns:p14="http://schemas.microsoft.com/office/powerpoint/2010/main" val="3921817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965" y="624110"/>
            <a:ext cx="8911687" cy="1280890"/>
          </a:xfrm>
        </p:spPr>
        <p:txBody>
          <a:bodyPr/>
          <a:lstStyle/>
          <a:p>
            <a:r>
              <a:rPr lang="en-US" dirty="0"/>
              <a:t>System Model:</a:t>
            </a:r>
            <a:br>
              <a:rPr lang="en-US" dirty="0"/>
            </a:br>
            <a:r>
              <a:rPr lang="en-US" dirty="0"/>
              <a:t>Network on Chip Architecture</a:t>
            </a:r>
            <a:endParaRPr lang="en-US" dirty="0"/>
          </a:p>
        </p:txBody>
      </p:sp>
      <p:sp>
        <p:nvSpPr>
          <p:cNvPr id="5" name="Rectangle 4"/>
          <p:cNvSpPr/>
          <p:nvPr/>
        </p:nvSpPr>
        <p:spPr>
          <a:xfrm>
            <a:off x="2098841" y="5901744"/>
            <a:ext cx="8552400" cy="559064"/>
          </a:xfrm>
          <a:prstGeom prst="rect">
            <a:avLst/>
          </a:prstGeom>
        </p:spPr>
        <p:txBody>
          <a:bodyPr wrap="square">
            <a:spAutoFit/>
          </a:bodyPr>
          <a:lstStyle/>
          <a:p>
            <a:pPr indent="228600" algn="ctr">
              <a:lnSpc>
                <a:spcPct val="200000"/>
              </a:lnSpc>
            </a:pPr>
            <a:r>
              <a:rPr lang="en-US" dirty="0" smtClean="0">
                <a:ea typeface="Calibri" panose="020F0502020204030204" pitchFamily="34" charset="0"/>
                <a:cs typeface="Times New Roman" panose="02020603050405020304" pitchFamily="18" charset="0"/>
              </a:rPr>
              <a:t>Homogenous 2D NoC mesh</a:t>
            </a:r>
            <a:endParaRPr lang="en-US" sz="1600" dirty="0">
              <a:effectLst/>
              <a:ea typeface="Calibri" panose="020F0502020204030204" pitchFamily="34" charset="0"/>
              <a:cs typeface="Times New Roman" panose="02020603050405020304" pitchFamily="18" charset="0"/>
            </a:endParaRPr>
          </a:p>
        </p:txBody>
      </p:sp>
      <p:pic>
        <p:nvPicPr>
          <p:cNvPr id="3" name="Picture 2"/>
          <p:cNvPicPr>
            <a:picLocks/>
          </p:cNvPicPr>
          <p:nvPr/>
        </p:nvPicPr>
        <p:blipFill>
          <a:blip r:embed="rId3">
            <a:extLst>
              <a:ext uri="{28A0092B-C50C-407E-A947-70E740481C1C}">
                <a14:useLocalDpi xmlns:a14="http://schemas.microsoft.com/office/drawing/2010/main" val="0"/>
              </a:ext>
            </a:extLst>
          </a:blip>
          <a:stretch>
            <a:fillRect/>
          </a:stretch>
        </p:blipFill>
        <p:spPr>
          <a:xfrm>
            <a:off x="3065172" y="1905000"/>
            <a:ext cx="6619739" cy="3996744"/>
          </a:xfrm>
          <a:prstGeom prst="rect">
            <a:avLst/>
          </a:prstGeom>
        </p:spPr>
      </p:pic>
      <p:sp>
        <p:nvSpPr>
          <p:cNvPr id="6" name="Rectangle 5"/>
          <p:cNvSpPr/>
          <p:nvPr/>
        </p:nvSpPr>
        <p:spPr>
          <a:xfrm>
            <a:off x="2098841" y="6224909"/>
            <a:ext cx="8552400" cy="646331"/>
          </a:xfrm>
          <a:prstGeom prst="rect">
            <a:avLst/>
          </a:prstGeom>
        </p:spPr>
        <p:txBody>
          <a:bodyPr wrap="square">
            <a:spAutoFit/>
          </a:bodyPr>
          <a:lstStyle/>
          <a:p>
            <a:pPr indent="228600" algn="ctr">
              <a:lnSpc>
                <a:spcPct val="200000"/>
              </a:lnSpc>
            </a:pPr>
            <a:r>
              <a:rPr lang="en-US" dirty="0">
                <a:ea typeface="Calibri" panose="020F0502020204030204" pitchFamily="34" charset="0"/>
                <a:cs typeface="Times New Roman" panose="02020603050405020304" pitchFamily="18" charset="0"/>
              </a:rPr>
              <a:t>(OS-Operating System, PE-Processing </a:t>
            </a:r>
            <a:r>
              <a:rPr lang="en-US" dirty="0" smtClean="0">
                <a:ea typeface="Calibri" panose="020F0502020204030204" pitchFamily="34" charset="0"/>
                <a:cs typeface="Times New Roman" panose="02020603050405020304" pitchFamily="18" charset="0"/>
              </a:rPr>
              <a:t>Element (cores), </a:t>
            </a:r>
            <a:r>
              <a:rPr lang="en-US" dirty="0">
                <a:ea typeface="Calibri" panose="020F0502020204030204" pitchFamily="34" charset="0"/>
                <a:cs typeface="Times New Roman" panose="02020603050405020304" pitchFamily="18" charset="0"/>
              </a:rPr>
              <a:t>R-Router, T-Tiles)</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9160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Functioning of mapping manager</a:t>
            </a:r>
            <a:endParaRPr lang="en-US" dirty="0"/>
          </a:p>
        </p:txBody>
      </p:sp>
      <p:sp>
        <p:nvSpPr>
          <p:cNvPr id="3" name="Content Placeholder 2"/>
          <p:cNvSpPr>
            <a:spLocks noGrp="1"/>
          </p:cNvSpPr>
          <p:nvPr>
            <p:ph idx="1"/>
          </p:nvPr>
        </p:nvSpPr>
        <p:spPr>
          <a:xfrm>
            <a:off x="2589212" y="1715784"/>
            <a:ext cx="8915400" cy="4941870"/>
          </a:xfrm>
        </p:spPr>
        <p:txBody>
          <a:bodyPr>
            <a:normAutofit/>
          </a:bodyPr>
          <a:lstStyle/>
          <a:p>
            <a:r>
              <a:rPr lang="en-US" sz="2400" dirty="0" smtClean="0"/>
              <a:t>Online </a:t>
            </a:r>
            <a:r>
              <a:rPr lang="en-US" sz="2400" dirty="0"/>
              <a:t>scheduling handles applications as they arrive. </a:t>
            </a:r>
            <a:endParaRPr lang="en-US" sz="2400" dirty="0" smtClean="0"/>
          </a:p>
          <a:p>
            <a:r>
              <a:rPr lang="en-US" sz="2400" dirty="0"/>
              <a:t>The process of scheduling consists of region selection and mapping. </a:t>
            </a:r>
            <a:endParaRPr lang="en-US" sz="2400" dirty="0" smtClean="0"/>
          </a:p>
          <a:p>
            <a:r>
              <a:rPr lang="en-US" sz="2400" dirty="0"/>
              <a:t>The region selection algorithm searches the free space area to find a rectangle that is large enough to hold an </a:t>
            </a:r>
            <a:r>
              <a:rPr lang="en-US" sz="2400" dirty="0" smtClean="0"/>
              <a:t>application [2]. </a:t>
            </a:r>
          </a:p>
          <a:p>
            <a:r>
              <a:rPr lang="en-US" sz="2400" dirty="0"/>
              <a:t>The mapping manager assigns the tasks of the incoming application to cores in the selected region. </a:t>
            </a:r>
            <a:endParaRPr lang="en-US" sz="2400" dirty="0" smtClean="0"/>
          </a:p>
          <a:p>
            <a:r>
              <a:rPr lang="en-US" sz="2400" dirty="0"/>
              <a:t>The mapping manager</a:t>
            </a:r>
            <a:r>
              <a:rPr lang="en-US" sz="2400" dirty="0" smtClean="0"/>
              <a:t> </a:t>
            </a:r>
            <a:r>
              <a:rPr lang="en-US" sz="2400" dirty="0"/>
              <a:t>runs a dynamic mapping algorithm to map the incoming tasks of an application to various cores. </a:t>
            </a:r>
          </a:p>
          <a:p>
            <a:pPr marL="0" indent="0">
              <a:buNone/>
            </a:pPr>
            <a:endParaRPr lang="en-US" sz="2400" dirty="0" smtClean="0"/>
          </a:p>
          <a:p>
            <a:endParaRPr lang="en-US" dirty="0"/>
          </a:p>
        </p:txBody>
      </p:sp>
    </p:spTree>
    <p:extLst>
      <p:ext uri="{BB962C8B-B14F-4D97-AF65-F5344CB8AC3E}">
        <p14:creationId xmlns:p14="http://schemas.microsoft.com/office/powerpoint/2010/main" val="1677835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687"/>
          </a:xfrm>
        </p:spPr>
        <p:txBody>
          <a:bodyPr/>
          <a:lstStyle/>
          <a:p>
            <a:r>
              <a:rPr lang="en-US" dirty="0" smtClean="0"/>
              <a:t>Application Characteristics</a:t>
            </a:r>
            <a:endParaRPr lang="en-US" dirty="0"/>
          </a:p>
        </p:txBody>
      </p:sp>
      <p:sp>
        <p:nvSpPr>
          <p:cNvPr id="3" name="Content Placeholder 2"/>
          <p:cNvSpPr>
            <a:spLocks noGrp="1"/>
          </p:cNvSpPr>
          <p:nvPr>
            <p:ph idx="1"/>
          </p:nvPr>
        </p:nvSpPr>
        <p:spPr>
          <a:xfrm>
            <a:off x="2589212" y="1622737"/>
            <a:ext cx="8915400" cy="5087155"/>
          </a:xfrm>
        </p:spPr>
        <p:txBody>
          <a:bodyPr>
            <a:normAutofit lnSpcReduction="10000"/>
          </a:bodyPr>
          <a:lstStyle/>
          <a:p>
            <a:r>
              <a:rPr lang="en-US" sz="2400" dirty="0"/>
              <a:t>An incoming application is </a:t>
            </a:r>
            <a:endParaRPr lang="en-US" sz="2400" dirty="0" smtClean="0"/>
          </a:p>
          <a:p>
            <a:pPr marL="0" indent="0">
              <a:buNone/>
            </a:pPr>
            <a:r>
              <a:rPr lang="en-US" sz="2400" dirty="0" smtClean="0"/>
              <a:t>represented </a:t>
            </a:r>
            <a:r>
              <a:rPr lang="en-US" sz="2400" dirty="0"/>
              <a:t>by a </a:t>
            </a:r>
            <a:r>
              <a:rPr lang="en-US" sz="2400" i="1" dirty="0"/>
              <a:t>communication </a:t>
            </a:r>
            <a:endParaRPr lang="en-US" sz="2400" i="1" dirty="0" smtClean="0"/>
          </a:p>
          <a:p>
            <a:pPr marL="0" indent="0">
              <a:buNone/>
            </a:pPr>
            <a:r>
              <a:rPr lang="en-US" sz="2400" i="1" dirty="0" smtClean="0"/>
              <a:t>weighted </a:t>
            </a:r>
            <a:r>
              <a:rPr lang="en-US" sz="2400" i="1" dirty="0"/>
              <a:t>graph</a:t>
            </a:r>
            <a:r>
              <a:rPr lang="en-US" sz="2400" dirty="0"/>
              <a:t> (CWG</a:t>
            </a:r>
            <a:r>
              <a:rPr lang="en-US" sz="2400" dirty="0" smtClean="0"/>
              <a:t>).</a:t>
            </a:r>
          </a:p>
          <a:p>
            <a:r>
              <a:rPr lang="en-US" sz="2400" dirty="0"/>
              <a:t>The nodes represent the </a:t>
            </a:r>
            <a:r>
              <a:rPr lang="en-US" sz="2400" dirty="0" smtClean="0"/>
              <a:t>different</a:t>
            </a:r>
          </a:p>
          <a:p>
            <a:pPr marL="0" indent="0">
              <a:buNone/>
            </a:pPr>
            <a:r>
              <a:rPr lang="en-US" sz="2400" dirty="0" smtClean="0"/>
              <a:t>tasks </a:t>
            </a:r>
            <a:r>
              <a:rPr lang="en-US" sz="2400" dirty="0"/>
              <a:t>and edges represent the </a:t>
            </a:r>
            <a:endParaRPr lang="en-US" sz="2400" dirty="0" smtClean="0"/>
          </a:p>
          <a:p>
            <a:pPr marL="0" indent="0">
              <a:buNone/>
            </a:pPr>
            <a:r>
              <a:rPr lang="en-US" sz="2400" dirty="0" smtClean="0"/>
              <a:t>inter-task </a:t>
            </a:r>
            <a:r>
              <a:rPr lang="en-US" sz="2400" dirty="0"/>
              <a:t>communication</a:t>
            </a:r>
            <a:r>
              <a:rPr lang="en-US" sz="2400" dirty="0" smtClean="0"/>
              <a:t>.</a:t>
            </a:r>
          </a:p>
          <a:p>
            <a:r>
              <a:rPr lang="en-US" sz="2400" dirty="0"/>
              <a:t>The volume of communication between a pair of tasks is represented by the weight of </a:t>
            </a:r>
            <a:r>
              <a:rPr lang="en-US" sz="2400" dirty="0" smtClean="0"/>
              <a:t>the </a:t>
            </a:r>
            <a:r>
              <a:rPr lang="en-US" sz="2400" dirty="0"/>
              <a:t>corresponding edge</a:t>
            </a:r>
            <a:r>
              <a:rPr lang="en-US" sz="2400" dirty="0" smtClean="0"/>
              <a:t>.</a:t>
            </a:r>
          </a:p>
          <a:p>
            <a:r>
              <a:rPr lang="en-US" sz="2400" dirty="0"/>
              <a:t>Edges are </a:t>
            </a:r>
            <a:r>
              <a:rPr lang="en-US" sz="2400" dirty="0" smtClean="0"/>
              <a:t>undirected</a:t>
            </a:r>
            <a:r>
              <a:rPr lang="en-US" sz="2400" dirty="0"/>
              <a:t>.</a:t>
            </a:r>
            <a:endParaRPr lang="en-US" sz="2400" dirty="0" smtClean="0"/>
          </a:p>
          <a:p>
            <a:r>
              <a:rPr lang="en-US" sz="2400" dirty="0" smtClean="0"/>
              <a:t>The </a:t>
            </a:r>
            <a:r>
              <a:rPr lang="en-US" sz="2400" dirty="0"/>
              <a:t>weight on an edge </a:t>
            </a:r>
            <a:r>
              <a:rPr lang="en-US" sz="2400" dirty="0" smtClean="0"/>
              <a:t>captures communication volume </a:t>
            </a:r>
            <a:r>
              <a:rPr lang="en-US" sz="2400" dirty="0"/>
              <a:t>in both </a:t>
            </a:r>
            <a:r>
              <a:rPr lang="en-US" sz="2400" dirty="0" smtClean="0"/>
              <a:t>directions</a:t>
            </a:r>
            <a:r>
              <a:rPr lang="en-US" sz="2400" dirty="0" smtClean="0"/>
              <a:t>.</a:t>
            </a:r>
            <a:endParaRPr lang="en-US" sz="2400" dirty="0" smtClean="0"/>
          </a:p>
        </p:txBody>
      </p:sp>
      <p:pic>
        <p:nvPicPr>
          <p:cNvPr id="4" name="Picture 3" descr="D:\MS Sem 4\final project MS\Literature for report\Drawings\Drawing3.jpg"/>
          <p:cNvPicPr/>
          <p:nvPr/>
        </p:nvPicPr>
        <p:blipFill>
          <a:blip r:embed="rId3">
            <a:extLst>
              <a:ext uri="{28A0092B-C50C-407E-A947-70E740481C1C}">
                <a14:useLocalDpi xmlns:a14="http://schemas.microsoft.com/office/drawing/2010/main" val="0"/>
              </a:ext>
            </a:extLst>
          </a:blip>
          <a:srcRect/>
          <a:stretch>
            <a:fillRect/>
          </a:stretch>
        </p:blipFill>
        <p:spPr bwMode="auto">
          <a:xfrm>
            <a:off x="7984901" y="1519969"/>
            <a:ext cx="3519711" cy="2754630"/>
          </a:xfrm>
          <a:prstGeom prst="rect">
            <a:avLst/>
          </a:prstGeom>
          <a:noFill/>
          <a:ln>
            <a:noFill/>
          </a:ln>
        </p:spPr>
      </p:pic>
    </p:spTree>
    <p:extLst>
      <p:ext uri="{BB962C8B-B14F-4D97-AF65-F5344CB8AC3E}">
        <p14:creationId xmlns:p14="http://schemas.microsoft.com/office/powerpoint/2010/main" val="2673840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NoC Energy Model</a:t>
            </a:r>
            <a:endParaRPr lang="en-US" dirty="0"/>
          </a:p>
        </p:txBody>
      </p:sp>
      <p:sp>
        <p:nvSpPr>
          <p:cNvPr id="3" name="Content Placeholder 2"/>
          <p:cNvSpPr>
            <a:spLocks noGrp="1"/>
          </p:cNvSpPr>
          <p:nvPr>
            <p:ph idx="1"/>
          </p:nvPr>
        </p:nvSpPr>
        <p:spPr>
          <a:xfrm>
            <a:off x="2589212" y="1417835"/>
            <a:ext cx="8915400" cy="5322012"/>
          </a:xfrm>
        </p:spPr>
        <p:txBody>
          <a:bodyPr>
            <a:normAutofit/>
          </a:bodyPr>
          <a:lstStyle/>
          <a:p>
            <a:r>
              <a:rPr lang="en-US" sz="2400" dirty="0"/>
              <a:t>Energy consumption occurs in all elements including interconnection network, routers, and cores</a:t>
            </a:r>
            <a:r>
              <a:rPr lang="en-US" sz="2400" dirty="0" smtClean="0"/>
              <a:t>.</a:t>
            </a:r>
          </a:p>
          <a:p>
            <a:r>
              <a:rPr lang="en-US" sz="2400" dirty="0"/>
              <a:t>The dynamic energy is constituted mainly by inter-process communication</a:t>
            </a:r>
            <a:r>
              <a:rPr lang="en-US" sz="2400" dirty="0" smtClean="0"/>
              <a:t>.</a:t>
            </a:r>
          </a:p>
          <a:p>
            <a:r>
              <a:rPr lang="en-US" sz="2400" dirty="0"/>
              <a:t>For tasks </a:t>
            </a:r>
            <a:r>
              <a:rPr lang="en-US" sz="2400" i="1" dirty="0"/>
              <a:t>a</a:t>
            </a:r>
            <a:r>
              <a:rPr lang="en-US" sz="2400" dirty="0"/>
              <a:t> and </a:t>
            </a:r>
            <a:r>
              <a:rPr lang="en-US" sz="2400" i="1" dirty="0"/>
              <a:t>b</a:t>
            </a:r>
            <a:r>
              <a:rPr lang="en-US" sz="2400" dirty="0"/>
              <a:t> mapped to cores </a:t>
            </a:r>
            <a:r>
              <a:rPr lang="en-US" sz="2400" i="1" dirty="0" err="1"/>
              <a:t>i</a:t>
            </a:r>
            <a:r>
              <a:rPr lang="en-US" sz="2400" dirty="0"/>
              <a:t> and </a:t>
            </a:r>
            <a:r>
              <a:rPr lang="en-US" sz="2400" i="1" dirty="0"/>
              <a:t>j</a:t>
            </a:r>
            <a:r>
              <a:rPr lang="en-US" sz="2400" dirty="0"/>
              <a:t>, respectively, the communication cost between them is the product of weight </a:t>
            </a:r>
            <a:r>
              <a:rPr lang="en-US" sz="2400" i="1" dirty="0"/>
              <a:t>w</a:t>
            </a:r>
            <a:r>
              <a:rPr lang="en-US" sz="2400" dirty="0"/>
              <a:t>(</a:t>
            </a:r>
            <a:r>
              <a:rPr lang="en-US" sz="2400" i="1" dirty="0"/>
              <a:t>a</a:t>
            </a:r>
            <a:r>
              <a:rPr lang="en-US" sz="2400" dirty="0"/>
              <a:t>, </a:t>
            </a:r>
            <a:r>
              <a:rPr lang="en-US" sz="2400" i="1" dirty="0"/>
              <a:t>b</a:t>
            </a:r>
            <a:r>
              <a:rPr lang="en-US" sz="2400" dirty="0"/>
              <a:t>) of that edge and the Manhattan distance between core </a:t>
            </a:r>
            <a:r>
              <a:rPr lang="en-US" sz="2400" i="1" dirty="0" err="1"/>
              <a:t>i</a:t>
            </a:r>
            <a:r>
              <a:rPr lang="en-US" sz="2400" dirty="0"/>
              <a:t> and core </a:t>
            </a:r>
            <a:r>
              <a:rPr lang="en-US" sz="2400" i="1" dirty="0" smtClean="0"/>
              <a:t>j</a:t>
            </a:r>
            <a:r>
              <a:rPr lang="en-US" sz="2400" dirty="0" smtClean="0"/>
              <a:t>.</a:t>
            </a:r>
          </a:p>
          <a:p>
            <a:endParaRPr lang="en-US" sz="2400" dirty="0" smtClean="0"/>
          </a:p>
          <a:p>
            <a:pPr marL="0" indent="0">
              <a:buNone/>
            </a:pPr>
            <a:endParaRPr lang="en-US" sz="2400" dirty="0" smtClean="0"/>
          </a:p>
          <a:p>
            <a:pPr marL="0" indent="0">
              <a:buNone/>
            </a:pPr>
            <a:endParaRPr lang="en-US" sz="2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349" y="5278756"/>
            <a:ext cx="6069331" cy="862964"/>
          </a:xfrm>
          <a:prstGeom prst="rect">
            <a:avLst/>
          </a:prstGeom>
        </p:spPr>
      </p:pic>
    </p:spTree>
    <p:extLst>
      <p:ext uri="{BB962C8B-B14F-4D97-AF65-F5344CB8AC3E}">
        <p14:creationId xmlns:p14="http://schemas.microsoft.com/office/powerpoint/2010/main" val="677638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Algorithms</a:t>
            </a:r>
            <a:endParaRPr lang="en-US" dirty="0"/>
          </a:p>
        </p:txBody>
      </p:sp>
      <p:sp>
        <p:nvSpPr>
          <p:cNvPr id="3" name="Content Placeholder 2"/>
          <p:cNvSpPr>
            <a:spLocks noGrp="1"/>
          </p:cNvSpPr>
          <p:nvPr>
            <p:ph idx="1"/>
          </p:nvPr>
        </p:nvSpPr>
        <p:spPr>
          <a:xfrm>
            <a:off x="2589212" y="1712890"/>
            <a:ext cx="8915400" cy="4198332"/>
          </a:xfrm>
        </p:spPr>
        <p:txBody>
          <a:bodyPr>
            <a:normAutofit/>
          </a:bodyPr>
          <a:lstStyle/>
          <a:p>
            <a:r>
              <a:rPr lang="en-US" sz="2400" dirty="0"/>
              <a:t>The mapping algorithms in this work focus on an online setting</a:t>
            </a:r>
            <a:r>
              <a:rPr lang="en-US" sz="2400" dirty="0" smtClean="0"/>
              <a:t>.</a:t>
            </a:r>
          </a:p>
          <a:p>
            <a:r>
              <a:rPr lang="en-US" sz="2400" dirty="0"/>
              <a:t>We take a heuristic-based approach to get solutions for the mapping problem. </a:t>
            </a:r>
            <a:endParaRPr lang="en-US" sz="2400" dirty="0" smtClean="0"/>
          </a:p>
          <a:p>
            <a:r>
              <a:rPr lang="en-US" sz="2400" dirty="0"/>
              <a:t>The scheduler passes the CWG of an application and dimensions of the selected region to the mapper</a:t>
            </a:r>
            <a:r>
              <a:rPr lang="en-US" sz="2400" dirty="0" smtClean="0"/>
              <a:t>.</a:t>
            </a:r>
          </a:p>
          <a:p>
            <a:r>
              <a:rPr lang="en-US" sz="2400" dirty="0"/>
              <a:t>The mapper with this information performs mapping of all the tasks to cores in the selected region. </a:t>
            </a:r>
            <a:endParaRPr lang="en-US" sz="2400" dirty="0" smtClean="0"/>
          </a:p>
          <a:p>
            <a:endParaRPr lang="en-US" sz="2400" dirty="0"/>
          </a:p>
        </p:txBody>
      </p:sp>
    </p:spTree>
    <p:extLst>
      <p:ext uri="{BB962C8B-B14F-4D97-AF65-F5344CB8AC3E}">
        <p14:creationId xmlns:p14="http://schemas.microsoft.com/office/powerpoint/2010/main" val="4019228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SPS 2</Template>
  <TotalTime>1086</TotalTime>
  <Words>3141</Words>
  <Application>Microsoft Office PowerPoint</Application>
  <PresentationFormat>Widescreen</PresentationFormat>
  <Paragraphs>269</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Times New Roman</vt:lpstr>
      <vt:lpstr>Wingdings 3</vt:lpstr>
      <vt:lpstr>Wisp</vt:lpstr>
      <vt:lpstr>TASK MAPPING IN MANY-CORE SYSTEMS</vt:lpstr>
      <vt:lpstr>Outline</vt:lpstr>
      <vt:lpstr>Introduction</vt:lpstr>
      <vt:lpstr>Introduction</vt:lpstr>
      <vt:lpstr>System Model: Network on Chip Architecture</vt:lpstr>
      <vt:lpstr>Functioning of mapping manager</vt:lpstr>
      <vt:lpstr>Application Characteristics</vt:lpstr>
      <vt:lpstr>NoC Energy Model</vt:lpstr>
      <vt:lpstr>Mapping Algorithms</vt:lpstr>
      <vt:lpstr>Euclidean Algorithm</vt:lpstr>
      <vt:lpstr>Fixed Center</vt:lpstr>
      <vt:lpstr>Neighbor-Aware Frontier</vt:lpstr>
      <vt:lpstr>Largest Communication First</vt:lpstr>
      <vt:lpstr>Algorithm for LCF [3]</vt:lpstr>
      <vt:lpstr>Illustration for LCF algorithm.</vt:lpstr>
      <vt:lpstr>Placed Communication First</vt:lpstr>
      <vt:lpstr>Contributions to PCF</vt:lpstr>
      <vt:lpstr>Illustration for PCF algorithm.</vt:lpstr>
      <vt:lpstr>Experimental Results</vt:lpstr>
      <vt:lpstr>Simulation results for mapping only</vt:lpstr>
      <vt:lpstr>Mapping – Edge Ratio</vt:lpstr>
      <vt:lpstr>Mapping – Edge Percentage</vt:lpstr>
      <vt:lpstr>Simulation results using real time task graphs</vt:lpstr>
      <vt:lpstr>Simulation results using scheduler [2]</vt:lpstr>
      <vt:lpstr>Conclusion and Future Work</vt:lpstr>
      <vt:lpstr>References</vt:lpstr>
      <vt:lpstr>PowerPoint Presentation</vt:lpstr>
      <vt:lpstr>PowerPoint Presentation</vt:lpstr>
    </vt:vector>
  </TitlesOfParts>
  <Company>LADOTD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MAPPING IN MANY-CORE SYSTEMS</dc:title>
  <dc:creator>Santhosh Ramaiah</dc:creator>
  <cp:lastModifiedBy>Santhosh Ramaiah</cp:lastModifiedBy>
  <cp:revision>135</cp:revision>
  <dcterms:created xsi:type="dcterms:W3CDTF">2014-10-25T00:32:45Z</dcterms:created>
  <dcterms:modified xsi:type="dcterms:W3CDTF">2014-10-30T05:22:31Z</dcterms:modified>
  <cp:contentStatus/>
</cp:coreProperties>
</file>