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Fjalla One"/>
      <p:regular r:id="rId37"/>
    </p:embeddedFont>
    <p:embeddedFont>
      <p:font typeface="Barlow Semi Condensed Medium"/>
      <p:regular r:id="rId38"/>
      <p:bold r:id="rId39"/>
      <p:italic r:id="rId40"/>
      <p:boldItalic r:id="rId41"/>
    </p:embeddedFont>
    <p:embeddedFont>
      <p:font typeface="Barlow Semi Condensed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6" roundtripDataSignature="AMtx7mjSgivQg0mqnPJ2OJ75NrrseDib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D0A3F8-7898-4D9F-BA0D-275A7244F643}">
  <a:tblStyle styleId="{5AD0A3F8-7898-4D9F-BA0D-275A7244F64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SemiCondensedMedium-italic.fntdata"/><Relationship Id="rId20" Type="http://schemas.openxmlformats.org/officeDocument/2006/relationships/slide" Target="slides/slide15.xml"/><Relationship Id="rId42" Type="http://schemas.openxmlformats.org/officeDocument/2006/relationships/font" Target="fonts/BarlowSemiCondensed-regular.fntdata"/><Relationship Id="rId41" Type="http://schemas.openxmlformats.org/officeDocument/2006/relationships/font" Target="fonts/BarlowSemiCondensedMedium-boldItalic.fntdata"/><Relationship Id="rId22" Type="http://schemas.openxmlformats.org/officeDocument/2006/relationships/slide" Target="slides/slide17.xml"/><Relationship Id="rId44" Type="http://schemas.openxmlformats.org/officeDocument/2006/relationships/font" Target="fonts/BarlowSemiCondensed-italic.fntdata"/><Relationship Id="rId21" Type="http://schemas.openxmlformats.org/officeDocument/2006/relationships/slide" Target="slides/slide16.xml"/><Relationship Id="rId43" Type="http://schemas.openxmlformats.org/officeDocument/2006/relationships/font" Target="fonts/BarlowSemiCondensed-bold.fntdata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BarlowSemiCondense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FjallaOne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BarlowSemiCondensedMedium-bold.fntdata"/><Relationship Id="rId16" Type="http://schemas.openxmlformats.org/officeDocument/2006/relationships/slide" Target="slides/slide11.xml"/><Relationship Id="rId38" Type="http://schemas.openxmlformats.org/officeDocument/2006/relationships/font" Target="fonts/BarlowSemiCondensedMedium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4" name="Google Shape;16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1de34254291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8" name="Google Shape;2038;g1de3425429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2" name="Google Shape;20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1de34254291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8" name="Google Shape;2058;g1de3425429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7" name="Google Shape;20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g1de34254291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5" name="Google Shape;2085;g1de3425429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g1de34254291_0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3" name="Google Shape;2093;g1de3425429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1de34254291_0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1" name="Google Shape;2101;g1de3425429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g1de34254291_0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9" name="Google Shape;2109;g1de3425429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g1de34254291_0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7" name="Google Shape;2117;g1de3425429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g1de34254291_0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5" name="Google Shape;2125;g1de3425429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0" name="Google Shape;16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g1de34254291_0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3" name="Google Shape;2133;g1de3425429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g1de34254291_0_1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1" name="Google Shape;2141;g1de3425429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1de34254291_0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9" name="Google Shape;2149;g1de3425429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5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7" name="Google Shape;2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g1de34254291_0_1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5" name="Google Shape;2175;g1de34254291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g1de34254291_0_2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3" name="Google Shape;2193;g1de3425429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g1de34254291_0_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1" name="Google Shape;2211;g1de3425429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5" name="Google Shape;22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5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7" name="Google Shape;24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9" name="Shape 2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" name="Google Shape;249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1" name="Google Shape;24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6" name="Google Shape;16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6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8" name="Google Shape;2498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g1ddc92f7aef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3" name="Google Shape;2503;g1ddc92f7aef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4" name="Google Shape;19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1ddc92f7aef_0_2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8" name="Google Shape;1958;g1ddc92f7aef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5" name="Google Shape;19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2" name="Google Shape;19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g1de34254291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6" name="Google Shape;2006;g1de3425429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g1de34254291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0" name="Google Shape;2020;g1de3425429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7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17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17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" name="Google Shape;13;p17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17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7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7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7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7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7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17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17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38" name="Google Shape;438;p2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9" name="Google Shape;439;p2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40" name="Google Shape;440;p2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441" name="Google Shape;441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5" name="Google Shape;445;p2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446" name="Google Shape;446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52" name="Google Shape;452;p2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3" name="Google Shape;453;p2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54" name="Google Shape;454;p2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455" name="Google Shape;455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1" name="Google Shape;461;p2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462" name="Google Shape;462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6" name="Google Shape;466;p2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467" name="Google Shape;467;p2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1" name="Google Shape;471;p2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472" name="Google Shape;472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5" name="Google Shape;475;p2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476" name="Google Shape;47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7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9pPr>
          </a:lstStyle>
          <a:p/>
        </p:txBody>
      </p:sp>
      <p:sp>
        <p:nvSpPr>
          <p:cNvPr id="481" name="Google Shape;481;p27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482" name="Google Shape;482;p27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b="0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b="0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b="0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b="0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0" i="0" sz="1400" u="none" cap="none" strike="noStrike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483" name="Google Shape;483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4" name="Google Shape;484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5" name="Google Shape;485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6" name="Google Shape;486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7" name="Google Shape;487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488" name="Google Shape;488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4" name="Google Shape;494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495" name="Google Shape;495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9" name="Google Shape;499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00" name="Google Shape;500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4" name="Google Shape;504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05" name="Google Shape;505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" name="Google Shape;511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12" name="Google Shape;512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5" name="Google Shape;515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6" name="Google Shape;516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7" name="Google Shape;517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18" name="Google Shape;518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19" name="Google Shape;519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5" name="Google Shape;525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26" name="Google Shape;526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0" name="Google Shape;530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31" name="Google Shape;531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5" name="Google Shape;535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1" name="Google Shape;541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542" name="Google Shape;542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5" name="Google Shape;545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546" name="Google Shape;54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9" name="Google Shape;549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550" name="Google Shape;55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8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555" name="Google Shape;555;p28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28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8" name="Google Shape;558;p28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559" name="Google Shape;559;p28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60" name="Google Shape;560;p28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61" name="Google Shape;561;p28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62" name="Google Shape;562;p28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63" name="Google Shape;563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9" name="Google Shape;569;p28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570" name="Google Shape;570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4" name="Google Shape;574;p28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575" name="Google Shape;575;p2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2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2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2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79" name="Google Shape;579;p28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80" name="Google Shape;580;p28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581" name="Google Shape;581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7" name="Google Shape;587;p28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588" name="Google Shape;588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2" name="Google Shape;592;p28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593" name="Google Shape;593;p2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2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2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2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7" name="Google Shape;597;p28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598" name="Google Shape;598;p2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2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2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1" name="Google Shape;601;p28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602" name="Google Shape;602;p2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2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2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5" name="Google Shape;605;p28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606" name="Google Shape;606;p2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2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2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9" name="Google Shape;609;p28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610" name="Google Shape;610;p2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2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2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13" name="Google Shape;613;p28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4" name="Google Shape;614;p28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15" name="Google Shape;615;p28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9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21" name="Google Shape;621;p29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622" name="Google Shape;622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5" name="Google Shape;625;p29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26" name="Google Shape;626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627" name="Google Shape;627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28" name="Google Shape;628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629" name="Google Shape;629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5" name="Google Shape;635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36" name="Google Shape;636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0" name="Google Shape;640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41" name="Google Shape;641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45" name="Google Shape;645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46" name="Google Shape;646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647" name="Google Shape;647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3" name="Google Shape;653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8" name="Google Shape;658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659" name="Google Shape;659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3" name="Google Shape;663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664" name="Google Shape;664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7" name="Google Shape;667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668" name="Google Shape;668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1" name="Google Shape;671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672" name="Google Shape;672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5" name="Google Shape;675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676" name="Google Shape;676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79" name="Google Shape;679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0" name="Google Shape;680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81" name="Google Shape;681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0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7" name="Google Shape;687;p30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88" name="Google Shape;688;p30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89" name="Google Shape;689;p30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0" name="Google Shape;690;p30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1" name="Google Shape;691;p30"/>
          <p:cNvSpPr txBox="1"/>
          <p:nvPr>
            <p:ph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2" name="Google Shape;692;p30"/>
          <p:cNvSpPr txBox="1"/>
          <p:nvPr>
            <p:ph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693" name="Google Shape;693;p30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694" name="Google Shape;694;p30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95" name="Google Shape;695;p30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696" name="Google Shape;69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2" name="Google Shape;702;p30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703" name="Google Shape;70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7" name="Google Shape;707;p30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708" name="Google Shape;70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12" name="Google Shape;712;p30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13" name="Google Shape;713;p30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4" name="Google Shape;714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0" name="Google Shape;720;p30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21" name="Google Shape;721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5" name="Google Shape;725;p30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726" name="Google Shape;726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0" name="Google Shape;730;p30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731" name="Google Shape;731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4" name="Google Shape;734;p30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735" name="Google Shape;735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8" name="Google Shape;738;p30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739" name="Google Shape;7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2" name="Google Shape;742;p30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743" name="Google Shape;7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46" name="Google Shape;746;p30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7" name="Google Shape;747;p30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48" name="Google Shape;748;p30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3" name="Google Shape;753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754" name="Google Shape;754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6" name="Google Shape;756;p31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757" name="Google Shape;757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758" name="Google Shape;758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9" name="Google Shape;759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0" name="Google Shape;760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1" name="Google Shape;761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62" name="Google Shape;762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763" name="Google Shape;763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9" name="Google Shape;769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770" name="Google Shape;770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4" name="Google Shape;774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775" name="Google Shape;775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9" name="Google Shape;779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780" name="Google Shape;780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6" name="Google Shape;786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787" name="Google Shape;787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90" name="Google Shape;790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1" name="Google Shape;791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2" name="Google Shape;792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93" name="Google Shape;793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794" name="Google Shape;794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0" name="Google Shape;800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801" name="Google Shape;801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5" name="Google Shape;805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806" name="Google Shape;806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0" name="Google Shape;810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6" name="Google Shape;816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817" name="Google Shape;817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0" name="Google Shape;820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821" name="Google Shape;82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2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26" name="Google Shape;826;p32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27" name="Google Shape;827;p32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8" name="Google Shape;828;p32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9" name="Google Shape;829;p32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30" name="Google Shape;830;p32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831" name="Google Shape;831;p3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7" name="Google Shape;837;p32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838" name="Google Shape;838;p3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2" name="Google Shape;842;p32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32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32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32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32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32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8" name="Google Shape;848;p32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849" name="Google Shape;849;p3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2" name="Google Shape;852;p32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853" name="Google Shape;853;p3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6" name="Google Shape;856;p32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857" name="Google Shape;857;p3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60" name="Google Shape;860;p32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1" name="Google Shape;861;p32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62" name="Google Shape;862;p32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863" name="Google Shape;863;p3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9" name="Google Shape;869;p32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870" name="Google Shape;870;p3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4" name="Google Shape;874;p32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875" name="Google Shape;875;p3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9" name="Google Shape;879;p32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880" name="Google Shape;880;p3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3" name="Google Shape;883;p32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884" name="Google Shape;884;p3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3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889" name="Google Shape;889;p33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890" name="Google Shape;890;p33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1" name="Google Shape;891;p33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92" name="Google Shape;892;p33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893" name="Google Shape;893;p3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7" name="Google Shape;897;p33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898" name="Google Shape;898;p3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04" name="Google Shape;904;p3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5" name="Google Shape;905;p3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06" name="Google Shape;906;p3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907" name="Google Shape;907;p3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3" name="Google Shape;913;p3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914" name="Google Shape;914;p3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8" name="Google Shape;918;p3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919" name="Google Shape;919;p3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3" name="Google Shape;923;p3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924" name="Google Shape;924;p3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7" name="Google Shape;927;p3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928" name="Google Shape;928;p3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2" name="Google Shape;932;p34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933" name="Google Shape;933;p34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6" name="Google Shape;936;p34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37" name="Google Shape;937;p34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8" name="Google Shape;938;p34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9" name="Google Shape;939;p34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0" name="Google Shape;940;p34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41" name="Google Shape;941;p34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42" name="Google Shape;942;p3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8" name="Google Shape;948;p34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49" name="Google Shape;949;p3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3" name="Google Shape;953;p34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54" name="Google Shape;954;p3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8" name="Google Shape;958;p34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59" name="Google Shape;959;p3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5" name="Google Shape;965;p34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66" name="Google Shape;966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69" name="Google Shape;969;p34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0" name="Google Shape;970;p34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1" name="Google Shape;971;p34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72" name="Google Shape;972;p34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73" name="Google Shape;973;p3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9" name="Google Shape;979;p34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80" name="Google Shape;980;p3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4" name="Google Shape;984;p34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85" name="Google Shape;985;p3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9" name="Google Shape;989;p34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34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34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34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34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34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5" name="Google Shape;995;p34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96" name="Google Shape;996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9" name="Google Shape;999;p34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00" name="Google Shape;1000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3" name="Google Shape;1003;p34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04" name="Google Shape;1004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7" name="Google Shape;1007;p34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45" name="Google Shape;45;p18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46" name="Google Shape;46;p18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" name="Google Shape;47;p18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" name="Google Shape;48;p18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9" name="Google Shape;49;p18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50" name="Google Shape;50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18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57" name="Google Shape;5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8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8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8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8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8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8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8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68" name="Google Shape;6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18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72" name="Google Shape;72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Google Shape;75;p18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76" name="Google Shape;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9" name="Google Shape;79;p18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18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1" name="Google Shape;81;p18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82" name="Google Shape;82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oogle Shape;88;p18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89" name="Google Shape;89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" name="Google Shape;93;p18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94" name="Google Shape;94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98;p18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99" name="Google Shape;9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18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03" name="Google Shape;103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6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1" name="Google Shape;1011;p36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12" name="Google Shape;1012;p36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13" name="Google Shape;1013;p36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14" name="Google Shape;1014;p36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15" name="Google Shape;1015;p36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16" name="Google Shape;1016;p36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017" name="Google Shape;1017;p36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1018" name="Google Shape;1018;p36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9" name="Google Shape;1019;p36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020" name="Google Shape;1020;p36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21" name="Google Shape;1021;p3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3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3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3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5" name="Google Shape;1025;p36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26" name="Google Shape;1026;p3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3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3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3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0" name="Google Shape;1030;p36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31" name="Google Shape;1031;p3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3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3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3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3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3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3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9" name="Google Shape;1039;p3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40" name="Google Shape;1040;p3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41" name="Google Shape;1041;p3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42" name="Google Shape;1042;p3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43" name="Google Shape;1043;p3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44" name="Google Shape;1044;p3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45" name="Google Shape;1045;p3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46" name="Google Shape;1046;p3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47" name="Google Shape;1047;p3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48" name="Google Shape;1048;p3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49" name="Google Shape;1049;p3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50" name="Google Shape;1050;p3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051" name="Google Shape;1051;p3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2" name="Google Shape;1052;p3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3" name="Google Shape;1053;p3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4" name="Google Shape;1054;p3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55" name="Google Shape;1055;p3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1056" name="Google Shape;1056;p3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2" name="Google Shape;1062;p3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1063" name="Google Shape;1063;p3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1068" name="Google Shape;1068;p3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2" name="Google Shape;1072;p3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1073" name="Google Shape;1073;p3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9" name="Google Shape;1079;p3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1080" name="Google Shape;1080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83" name="Google Shape;1083;p3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4" name="Google Shape;1084;p3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5" name="Google Shape;1085;p3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86" name="Google Shape;1086;p3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1087" name="Google Shape;1087;p3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3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3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3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3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3" name="Google Shape;1093;p3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1094" name="Google Shape;1094;p3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3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8" name="Google Shape;1098;p3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1099" name="Google Shape;1099;p3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3" name="Google Shape;1103;p3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3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3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3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3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3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9" name="Google Shape;1109;p3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10" name="Google Shape;1110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3" name="Google Shape;1113;p3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1114" name="Google Shape;1114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9" name="Google Shape;1119;p3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20" name="Google Shape;1120;p3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1" name="Google Shape;1121;p3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2" name="Google Shape;1122;p3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23" name="Google Shape;1123;p3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124" name="Google Shape;1124;p3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8" name="Google Shape;1128;p3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129" name="Google Shape;1129;p3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3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3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5" name="Google Shape;1135;p3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136" name="Google Shape;1136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39" name="Google Shape;1139;p3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40" name="Google Shape;1140;p3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141" name="Google Shape;1141;p3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7" name="Google Shape;1147;p3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148" name="Google Shape;1148;p3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2" name="Google Shape;1152;p3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153" name="Google Shape;1153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56" name="Google Shape;1156;p3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7" name="Google Shape;1157;p3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8" name="Google Shape;1158;p3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9" name="Google Shape;1159;p3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60" name="Google Shape;1160;p3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1161" name="Google Shape;1161;p3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7" name="Google Shape;1167;p3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1168" name="Google Shape;1168;p3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2" name="Google Shape;1172;p3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1173" name="Google Shape;1173;p3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7" name="Google Shape;1177;p3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1178" name="Google Shape;1178;p3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4" name="Google Shape;1184;p3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1185" name="Google Shape;1185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39"/>
          <p:cNvSpPr txBox="1"/>
          <p:nvPr>
            <p:ph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90" name="Google Shape;1190;p39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91" name="Google Shape;1191;p39"/>
          <p:cNvSpPr txBox="1"/>
          <p:nvPr>
            <p:ph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92" name="Google Shape;1192;p39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93" name="Google Shape;1193;p39"/>
          <p:cNvSpPr txBox="1"/>
          <p:nvPr>
            <p:ph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94" name="Google Shape;1194;p39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95" name="Google Shape;1195;p3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6" name="Google Shape;1196;p3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7" name="Google Shape;1197;p3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8" name="Google Shape;1198;p3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99" name="Google Shape;1199;p3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200" name="Google Shape;1200;p3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6" name="Google Shape;1206;p3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207" name="Google Shape;1207;p3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1" name="Google Shape;1211;p3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212" name="Google Shape;1212;p3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6" name="Google Shape;1216;p3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217" name="Google Shape;1217;p3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3" name="Google Shape;1223;p3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224" name="Google Shape;1224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27" name="Google Shape;1227;p3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8" name="Google Shape;1228;p3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9" name="Google Shape;1229;p3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30" name="Google Shape;1230;p3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231" name="Google Shape;1231;p3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3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3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7" name="Google Shape;1237;p3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238" name="Google Shape;1238;p3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3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3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3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2" name="Google Shape;1242;p3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243" name="Google Shape;1243;p3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3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3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3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7" name="Google Shape;1247;p3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3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3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3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3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3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3" name="Google Shape;1253;p3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254" name="Google Shape;1254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7" name="Google Shape;1257;p3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258" name="Google Shape;1258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1" name="Google Shape;1261;p3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262" name="Google Shape;1262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40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67" name="Google Shape;1267;p40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1268" name="Google Shape;1268;p40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9" name="Google Shape;1269;p40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270" name="Google Shape;1270;p40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271" name="Google Shape;1271;p4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2" name="Google Shape;1272;p4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p4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p4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5" name="Google Shape;1275;p40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276" name="Google Shape;1276;p4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p4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8" name="Google Shape;1278;p4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9" name="Google Shape;1279;p4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0" name="Google Shape;1280;p40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281" name="Google Shape;1281;p4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4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4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4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p4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4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87" name="Google Shape;1287;p40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288" name="Google Shape;1288;p40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289" name="Google Shape;1289;p40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290" name="Google Shape;1290;p40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291" name="Google Shape;1291;p40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292" name="Google Shape;1292;p40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41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5" name="Google Shape;1295;p41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296" name="Google Shape;1296;p41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7" name="Google Shape;1297;p41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98" name="Google Shape;1298;p41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299" name="Google Shape;1299;p4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4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4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4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3" name="Google Shape;1303;p41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304" name="Google Shape;1304;p4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4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4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4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4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4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10" name="Google Shape;1310;p41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1" name="Google Shape;1311;p41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12" name="Google Shape;1312;p41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313" name="Google Shape;1313;p4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4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4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4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4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4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9" name="Google Shape;1319;p41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320" name="Google Shape;1320;p4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4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4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4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4" name="Google Shape;1324;p41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325" name="Google Shape;1325;p4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4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4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4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9" name="Google Shape;1329;p41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330" name="Google Shape;1330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3" name="Google Shape;1333;p41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334" name="Google Shape;1334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42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339" name="Google Shape;1339;p42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0" name="Google Shape;1340;p42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1" name="Google Shape;1341;p42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42" name="Google Shape;1342;p42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343" name="Google Shape;1343;p4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4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4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4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4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4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9" name="Google Shape;1349;p42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350" name="Google Shape;1350;p4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4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4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4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4" name="Google Shape;1354;p42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p42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p42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Google Shape;1357;p42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p42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9" name="Google Shape;1359;p42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0" name="Google Shape;1360;p42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361" name="Google Shape;1361;p4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4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4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4" name="Google Shape;1364;p42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365" name="Google Shape;1365;p4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4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4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8" name="Google Shape;1368;p42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369" name="Google Shape;1369;p4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4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4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72" name="Google Shape;1372;p42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3" name="Google Shape;1373;p42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74" name="Google Shape;1374;p42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375" name="Google Shape;1375;p4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4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4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4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4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4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1" name="Google Shape;1381;p42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382" name="Google Shape;1382;p4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4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4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4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6" name="Google Shape;1386;p42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387" name="Google Shape;1387;p4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4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4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4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1" name="Google Shape;1391;p42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392" name="Google Shape;1392;p4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4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4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5" name="Google Shape;1395;p42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396" name="Google Shape;1396;p4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4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4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0" name="Google Shape;1400;p43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1" name="Google Shape;1401;p43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2" name="Google Shape;1402;p43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3" name="Google Shape;1403;p43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04" name="Google Shape;1404;p43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405" name="Google Shape;1405;p4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4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4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4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4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4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1" name="Google Shape;1411;p43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412" name="Google Shape;1412;p4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4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4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4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6" name="Google Shape;1416;p43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417" name="Google Shape;1417;p4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4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4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4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1" name="Google Shape;1421;p43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422" name="Google Shape;1422;p4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4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4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4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4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4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8" name="Google Shape;1428;p43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429" name="Google Shape;1429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32" name="Google Shape;1432;p43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3" name="Google Shape;1433;p43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4" name="Google Shape;1434;p43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35" name="Google Shape;1435;p43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436" name="Google Shape;1436;p4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4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4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4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4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4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2" name="Google Shape;1442;p43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443" name="Google Shape;1443;p4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4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4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4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7" name="Google Shape;1447;p43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448" name="Google Shape;1448;p4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4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4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4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2" name="Google Shape;1452;p43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p43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p43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p43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6" name="Google Shape;1456;p43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7" name="Google Shape;1457;p43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8" name="Google Shape;1458;p43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459" name="Google Shape;1459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2" name="Google Shape;1462;p43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463" name="Google Shape;1463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6" name="Google Shape;1466;p43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467" name="Google Shape;1467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1" name="Google Shape;1471;p44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1472" name="Google Shape;1472;p4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3" name="Google Shape;1473;p4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74" name="Google Shape;1474;p4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75" name="Google Shape;1475;p4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6" name="Google Shape;1476;p4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4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p4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79" name="Google Shape;1479;p4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80" name="Google Shape;1480;p4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4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4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p4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4" name="Google Shape;1484;p4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85" name="Google Shape;1485;p4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4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4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4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4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4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4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93" name="Google Shape;1493;p4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94" name="Google Shape;1494;p4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95" name="Google Shape;1495;p4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4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p4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4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p4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0" name="Google Shape;1500;p4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1" name="Google Shape;1501;p4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502" name="Google Shape;1502;p4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4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p4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p4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6" name="Google Shape;1506;p4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507" name="Google Shape;1507;p4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8" name="Google Shape;1508;p4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p4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4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11" name="Google Shape;1511;p4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12" name="Google Shape;1512;p4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513" name="Google Shape;1513;p4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4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4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4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7" name="Google Shape;1517;p4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8" name="Google Shape;1518;p4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19" name="Google Shape;1519;p4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520" name="Google Shape;1520;p4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4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4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4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24" name="Google Shape;1524;p4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525" name="Google Shape;1525;p4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4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4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4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29" name="Google Shape;1529;p4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30" name="Google Shape;1530;p4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4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4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3" name="Google Shape;1533;p4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34" name="Google Shape;1534;p4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4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4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7" name="Google Shape;1537;p4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538" name="Google Shape;1538;p4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4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4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1" name="Google Shape;1541;p4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542" name="Google Shape;1542;p4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4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4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45" name="Google Shape;1545;p4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6" name="Google Shape;1546;p4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47" name="Google Shape;1547;p4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4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4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4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9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08" name="Google Shape;108;p19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9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11" name="Google Shape;111;p19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12" name="Google Shape;112;p19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" name="Google Shape;113;p19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" name="Google Shape;114;p19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" name="Google Shape;115;p19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6" name="Google Shape;116;p19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17" name="Google Shape;117;p1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" name="Google Shape;123;p19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24" name="Google Shape;124;p1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128;p19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29" name="Google Shape;129;p1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" name="Google Shape;133;p19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34" name="Google Shape;134;p19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9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9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9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9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9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Google Shape;140;p19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41" name="Google Shape;141;p1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4" name="Google Shape;144;p19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" name="Google Shape;145;p19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19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7" name="Google Shape;147;p19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48" name="Google Shape;148;p1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9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5" name="Google Shape;155;p1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9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" name="Google Shape;160;p1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4" name="Google Shape;164;p19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0" name="Google Shape;170;p19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71" name="Google Shape;171;p1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9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75" name="Google Shape;175;p1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8" name="Google Shape;178;p19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2" name="Google Shape;1552;p46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3" name="Google Shape;1553;p46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4" name="Google Shape;1554;p46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5" name="Google Shape;1555;p46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6" name="Google Shape;1556;p46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57" name="Google Shape;1557;p46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8" name="Google Shape;1558;p4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4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4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4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4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4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4" name="Google Shape;1564;p46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5" name="Google Shape;1565;p4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4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4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4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9" name="Google Shape;1569;p46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70" name="Google Shape;1570;p4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4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4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4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4" name="Google Shape;1574;p46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5" name="Google Shape;1575;p46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46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46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8" name="Google Shape;1578;p46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46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46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1" name="Google Shape;1581;p46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2" name="Google Shape;1582;p4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3" name="Google Shape;1583;p4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p4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85" name="Google Shape;1585;p46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6" name="Google Shape;1586;p46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7" name="Google Shape;1587;p46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88" name="Google Shape;1588;p46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9" name="Google Shape;1589;p4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4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4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4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4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4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5" name="Google Shape;1595;p46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6" name="Google Shape;1596;p4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4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4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4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0" name="Google Shape;1600;p46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1" name="Google Shape;1601;p4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4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4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4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05" name="Google Shape;1605;p46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46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46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46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46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46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11" name="Google Shape;1611;p46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2" name="Google Shape;1612;p4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4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4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5" name="Google Shape;1615;p46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6" name="Google Shape;1616;p4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7" name="Google Shape;1617;p4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8" name="Google Shape;1618;p4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47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47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47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47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47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25" name="Google Shape;1625;p47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4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7" name="Google Shape;1627;p4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4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4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4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4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2" name="Google Shape;1632;p47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4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p4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4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4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7" name="Google Shape;1637;p47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4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4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0" name="Google Shape;1640;p4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1" name="Google Shape;1641;p4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42" name="Google Shape;1642;p47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43" name="Google Shape;1643;p47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4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5" name="Google Shape;1645;p4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6" name="Google Shape;1646;p4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4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8" name="Google Shape;1648;p4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9" name="Google Shape;1649;p4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0" name="Google Shape;1650;p47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4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2" name="Google Shape;1652;p4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4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4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5" name="Google Shape;1655;p47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4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4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8" name="Google Shape;1658;p4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9" name="Google Shape;1659;p4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0" name="Google Shape;1660;p47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4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4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3" name="Google Shape;1663;p4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4" name="Google Shape;1664;p47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4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4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4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8" name="Google Shape;1668;p47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4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0" name="Google Shape;1670;p4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1" name="Google Shape;1671;p4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2" name="Google Shape;1672;p47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4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4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4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76" name="Google Shape;1676;p47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7" name="Google Shape;1677;p47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78" name="Google Shape;1678;p47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20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82" name="Google Shape;182;p20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83" name="Google Shape;183;p20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84" name="Google Shape;184;p20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85" name="Google Shape;185;p20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86" name="Google Shape;186;p20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87" name="Google Shape;187;p20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88" name="Google Shape;188;p20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89" name="Google Shape;189;p20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20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1" name="Google Shape;191;p20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2" name="Google Shape;192;p20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21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p21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96" name="Google Shape;196;p21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7" name="Google Shape;197;p21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98" name="Google Shape;198;p2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21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203" name="Google Shape;203;p2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9" name="Google Shape;209;p21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21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1" name="Google Shape;211;p21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212" name="Google Shape;212;p2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218;p21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219" name="Google Shape;219;p2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p21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224" name="Google Shape;224;p2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21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229" name="Google Shape;229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p21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233" name="Google Shape;233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Google Shape;236;p21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7" name="Google Shape;237;p21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8" name="Google Shape;238;p21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9" name="Google Shape;239;p21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0" name="Google Shape;240;p21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1" name="Google Shape;241;p21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4" name="Google Shape;244;p22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5" name="Google Shape;245;p22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6" name="Google Shape;246;p22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7" name="Google Shape;247;p22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8" name="Google Shape;248;p22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9" name="Google Shape;249;p22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50" name="Google Shape;250;p22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51" name="Google Shape;251;p22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52" name="Google Shape;252;p22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22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4" name="Google Shape;254;p22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55" name="Google Shape;255;p22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256" name="Google Shape;25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0" name="Google Shape;260;p22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261" name="Google Shape;261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p22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268" name="Google Shape;268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1" name="Google Shape;271;p22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2" name="Google Shape;272;p22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273" name="Google Shape;273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22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280" name="Google Shape;280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4" name="Google Shape;284;p22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285" name="Google Shape;285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90" name="Google Shape;290;p23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1" name="Google Shape;291;p23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2" name="Google Shape;292;p23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93" name="Google Shape;293;p23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294" name="Google Shape;294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23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299" name="Google Shape;299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" name="Google Shape;305;p23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306" name="Google Shape;30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9" name="Google Shape;309;p23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10" name="Google Shape;310;p23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311" name="Google Shape;311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" name="Google Shape;317;p23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318" name="Google Shape;318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23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323" name="Google Shape;323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28" name="Google Shape;328;p2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329" name="Google Shape;329;p2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30" name="Google Shape;330;p2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331" name="Google Shape;331;p2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2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2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2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2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2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7" name="Google Shape;337;p2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338" name="Google Shape;338;p2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2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2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2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2" name="Google Shape;342;p2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343" name="Google Shape;343;p2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2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2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2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47" name="Google Shape;347;p2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48" name="Google Shape;348;p2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349" name="Google Shape;349;p2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2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2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2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2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5" name="Google Shape;355;p2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356" name="Google Shape;356;p2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2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2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2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0" name="Google Shape;360;p2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361" name="Google Shape;361;p2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2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2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2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5" name="Google Shape;365;p2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366" name="Google Shape;366;p2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2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2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9" name="Google Shape;369;p2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370" name="Google Shape;370;p2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2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2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3" name="Google Shape;373;p2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374" name="Google Shape;374;p2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2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2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7" name="Google Shape;377;p2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378" name="Google Shape;378;p2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2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2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81" name="Google Shape;381;p2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2" name="Google Shape;382;p2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3" name="Google Shape;383;p2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8" name="Google Shape;388;p25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9" name="Google Shape;389;p25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90" name="Google Shape;390;p25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91" name="Google Shape;391;p25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392" name="Google Shape;392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25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397" name="Google Shape;397;p2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3" name="Google Shape;403;p25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4" name="Google Shape;404;p25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05" name="Google Shape;405;p25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406" name="Google Shape;406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2" name="Google Shape;412;p25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413" name="Google Shape;413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7" name="Google Shape;417;p25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418" name="Google Shape;418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25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423" name="Google Shape;423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6" name="Google Shape;426;p25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427" name="Google Shape;427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25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431" name="Google Shape;431;p25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432" name="Google Shape;432;p25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433" name="Google Shape;433;p25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4" name="Google Shape;434;p25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435" name="Google Shape;435;p25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mayoclinic.org/es-es/diseases-conditions/heart-disease/diagnosis-treatment/drc-20353124" TargetMode="External"/><Relationship Id="rId4" Type="http://schemas.openxmlformats.org/officeDocument/2006/relationships/hyperlink" Target="https://www.heart.org/en/health-topics/consumer-healthcare/what-is-cardiovascular-disease/heart-health-screenings" TargetMode="External"/><Relationship Id="rId5" Type="http://schemas.openxmlformats.org/officeDocument/2006/relationships/hyperlink" Target="https://ieeexplore.ieee.org/document/8431153" TargetMode="External"/><Relationship Id="rId6" Type="http://schemas.openxmlformats.org/officeDocument/2006/relationships/hyperlink" Target="https://hal.science/hal-02161535/document" TargetMode="External"/><Relationship Id="rId7" Type="http://schemas.openxmlformats.org/officeDocument/2006/relationships/hyperlink" Target="https://www.kaggle.com/code/sujithmandala/heart-disease-analysis-clustering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kaggle.com/datasets/rashikrahmanpritom/heart-attack-analysis-prediction-dataset?select=heart.csv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heart.org/en/health-topics/consumer-healthcare/what-is-cardiovascular-disease/heart-health-screenings" TargetMode="External"/><Relationship Id="rId4" Type="http://schemas.openxmlformats.org/officeDocument/2006/relationships/hyperlink" Target="https://www.mayoclinic.org/es-es/diseases-conditions/heart-disease/diagnosis-treatment/drc-2035312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code/sujithmandala/heart-disease-analysis-clustering" TargetMode="External"/><Relationship Id="rId4" Type="http://schemas.openxmlformats.org/officeDocument/2006/relationships/hyperlink" Target="https://hal.science/hal-02161535/document" TargetMode="External"/><Relationship Id="rId5" Type="http://schemas.openxmlformats.org/officeDocument/2006/relationships/hyperlink" Target="https://ieeexplore.ieee.org/document/8431153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1"/>
          <p:cNvSpPr txBox="1"/>
          <p:nvPr>
            <p:ph type="ctrTitle"/>
          </p:nvPr>
        </p:nvSpPr>
        <p:spPr>
          <a:xfrm>
            <a:off x="654300" y="490725"/>
            <a:ext cx="8617800" cy="39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0"/>
              <a:t>Clasificación de Pacientes Propensos o no</a:t>
            </a:r>
            <a:endParaRPr sz="5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0"/>
              <a:t>a Sufrir Ataques al Corazón</a:t>
            </a:r>
            <a:endParaRPr sz="5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5000"/>
              <a:t>usando RNS.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687" name="Google Shape;1687;p1"/>
          <p:cNvSpPr txBox="1"/>
          <p:nvPr>
            <p:ph idx="1" type="subTitle"/>
          </p:nvPr>
        </p:nvSpPr>
        <p:spPr>
          <a:xfrm>
            <a:off x="5932950" y="3457550"/>
            <a:ext cx="26421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Por:</a:t>
            </a:r>
            <a:br>
              <a:rPr lang="en" sz="2300"/>
            </a:br>
            <a:r>
              <a:rPr lang="en" sz="2300"/>
              <a:t>Santiago Rocha</a:t>
            </a:r>
            <a:br>
              <a:rPr lang="en" sz="2300"/>
            </a:br>
            <a:r>
              <a:rPr lang="en" sz="2300"/>
              <a:t>Sebastián Rojas</a:t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1de34254291_0_3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¿Cuál fue la idea solución?</a:t>
            </a:r>
            <a:endParaRPr/>
          </a:p>
        </p:txBody>
      </p:sp>
      <p:sp>
        <p:nvSpPr>
          <p:cNvPr id="2041" name="Google Shape;2041;g1de34254291_0_35"/>
          <p:cNvSpPr txBox="1"/>
          <p:nvPr>
            <p:ph idx="7" type="subTitle"/>
          </p:nvPr>
        </p:nvSpPr>
        <p:spPr>
          <a:xfrm>
            <a:off x="1509278" y="1228700"/>
            <a:ext cx="298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Optimizador y Regularización</a:t>
            </a:r>
            <a:endParaRPr/>
          </a:p>
        </p:txBody>
      </p:sp>
      <p:sp>
        <p:nvSpPr>
          <p:cNvPr id="2042" name="Google Shape;2042;g1de34254291_0_35"/>
          <p:cNvSpPr txBox="1"/>
          <p:nvPr>
            <p:ph idx="8" type="subTitle"/>
          </p:nvPr>
        </p:nvSpPr>
        <p:spPr>
          <a:xfrm>
            <a:off x="1546451" y="1606200"/>
            <a:ext cx="35571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/>
              <a:t>Op: Adam (KERAS)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/>
              <a:t>Re: Early Stopping - Batch normalization</a:t>
            </a:r>
            <a:br>
              <a:rPr lang="en" sz="1600"/>
            </a:br>
            <a:r>
              <a:rPr lang="en" sz="1600"/>
              <a:t>	(Trabajo futuro)</a:t>
            </a:r>
            <a:endParaRPr sz="1600"/>
          </a:p>
        </p:txBody>
      </p:sp>
      <p:sp>
        <p:nvSpPr>
          <p:cNvPr id="2043" name="Google Shape;2043;g1de34254291_0_35"/>
          <p:cNvSpPr txBox="1"/>
          <p:nvPr/>
        </p:nvSpPr>
        <p:spPr>
          <a:xfrm>
            <a:off x="411028" y="1448260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08</a:t>
            </a:r>
            <a:endParaRPr b="0" i="0" sz="7200" u="none" cap="none" strike="noStrike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044" name="Google Shape;2044;g1de34254291_0_35"/>
          <p:cNvSpPr txBox="1"/>
          <p:nvPr>
            <p:ph idx="7" type="subTitle"/>
          </p:nvPr>
        </p:nvSpPr>
        <p:spPr>
          <a:xfrm>
            <a:off x="5227678" y="2367700"/>
            <a:ext cx="298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Comparación de modelos</a:t>
            </a:r>
            <a:endParaRPr/>
          </a:p>
        </p:txBody>
      </p:sp>
      <p:sp>
        <p:nvSpPr>
          <p:cNvPr id="2045" name="Google Shape;2045;g1de34254291_0_35"/>
          <p:cNvSpPr txBox="1"/>
          <p:nvPr>
            <p:ph idx="8" type="subTitle"/>
          </p:nvPr>
        </p:nvSpPr>
        <p:spPr>
          <a:xfrm>
            <a:off x="5264851" y="2745200"/>
            <a:ext cx="35571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/>
              <a:t>Por gráficas, cambiando: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No. de capas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No. de neuronas por capa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Funciones de activación</a:t>
            </a:r>
            <a:endParaRPr sz="1600"/>
          </a:p>
        </p:txBody>
      </p:sp>
      <p:sp>
        <p:nvSpPr>
          <p:cNvPr id="2046" name="Google Shape;2046;g1de34254291_0_35"/>
          <p:cNvSpPr txBox="1"/>
          <p:nvPr/>
        </p:nvSpPr>
        <p:spPr>
          <a:xfrm>
            <a:off x="4129428" y="2587260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09</a:t>
            </a:r>
            <a:endParaRPr b="0" i="0" sz="7200" u="none" cap="none" strike="noStrike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047" name="Google Shape;2047;g1de34254291_0_35"/>
          <p:cNvSpPr txBox="1"/>
          <p:nvPr>
            <p:ph idx="7" type="subTitle"/>
          </p:nvPr>
        </p:nvSpPr>
        <p:spPr>
          <a:xfrm>
            <a:off x="1590628" y="3662150"/>
            <a:ext cx="298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Preprocesamiento de datos</a:t>
            </a:r>
            <a:endParaRPr/>
          </a:p>
        </p:txBody>
      </p:sp>
      <p:sp>
        <p:nvSpPr>
          <p:cNvPr id="2048" name="Google Shape;2048;g1de34254291_0_35"/>
          <p:cNvSpPr txBox="1"/>
          <p:nvPr>
            <p:ph idx="8" type="subTitle"/>
          </p:nvPr>
        </p:nvSpPr>
        <p:spPr>
          <a:xfrm>
            <a:off x="1627800" y="4039650"/>
            <a:ext cx="35571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Eliminación de valores atípicos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Redistribución de datos</a:t>
            </a:r>
            <a:br>
              <a:rPr lang="en" sz="1600"/>
            </a:br>
            <a:endParaRPr sz="1600"/>
          </a:p>
        </p:txBody>
      </p:sp>
      <p:sp>
        <p:nvSpPr>
          <p:cNvPr id="2049" name="Google Shape;2049;g1de34254291_0_35"/>
          <p:cNvSpPr txBox="1"/>
          <p:nvPr/>
        </p:nvSpPr>
        <p:spPr>
          <a:xfrm>
            <a:off x="654153" y="3576535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10</a:t>
            </a:r>
            <a:endParaRPr b="0" i="0" sz="7200" u="none" cap="none" strike="noStrike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9"/>
          <p:cNvSpPr txBox="1"/>
          <p:nvPr>
            <p:ph type="title"/>
          </p:nvPr>
        </p:nvSpPr>
        <p:spPr>
          <a:xfrm>
            <a:off x="723750" y="338323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2055" name="Google Shape;205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863" y="911025"/>
            <a:ext cx="7184275" cy="36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g1de34254291_0_59"/>
          <p:cNvSpPr txBox="1"/>
          <p:nvPr>
            <p:ph type="title"/>
          </p:nvPr>
        </p:nvSpPr>
        <p:spPr>
          <a:xfrm>
            <a:off x="723750" y="338323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061" name="Google Shape;2061;g1de34254291_0_59"/>
          <p:cNvSpPr txBox="1"/>
          <p:nvPr/>
        </p:nvSpPr>
        <p:spPr>
          <a:xfrm>
            <a:off x="834250" y="1128675"/>
            <a:ext cx="71769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Age: Edad del paciente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Sex: Genero del paciente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Cp: Dolor de pecho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Trbps: Presión de sangre en reposo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Chol: Colesterol en la sangre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Fbs: Glucosa en ayunas &gt; 120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Restecg: Resultados de descanso electrocardiográfico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Thalachh: Ritmo cardíaco máximo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Exng: Paciente hace ejercicio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Oldpeak: Pico previo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Slp: Slope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Caa: Número de vasos (corazón)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Thall: Ritmo de thal (desorden en la sangre)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062" name="Google Shape;2062;g1de34254291_0_59"/>
          <p:cNvGrpSpPr/>
          <p:nvPr/>
        </p:nvGrpSpPr>
        <p:grpSpPr>
          <a:xfrm>
            <a:off x="7656087" y="1265965"/>
            <a:ext cx="355063" cy="354136"/>
            <a:chOff x="-27358650" y="1961575"/>
            <a:chExt cx="296950" cy="296175"/>
          </a:xfrm>
        </p:grpSpPr>
        <p:sp>
          <p:nvSpPr>
            <p:cNvPr id="2063" name="Google Shape;2063;g1de34254291_0_59"/>
            <p:cNvSpPr/>
            <p:nvPr/>
          </p:nvSpPr>
          <p:spPr>
            <a:xfrm>
              <a:off x="-27358650" y="1961575"/>
              <a:ext cx="296950" cy="296175"/>
            </a:xfrm>
            <a:custGeom>
              <a:rect b="b" l="l" r="r" t="t"/>
              <a:pathLst>
                <a:path extrusionOk="0" h="11847" w="11878">
                  <a:moveTo>
                    <a:pt x="7719" y="2080"/>
                  </a:moveTo>
                  <a:lnTo>
                    <a:pt x="7719" y="2836"/>
                  </a:lnTo>
                  <a:lnTo>
                    <a:pt x="4222" y="2836"/>
                  </a:lnTo>
                  <a:lnTo>
                    <a:pt x="4222" y="2080"/>
                  </a:lnTo>
                  <a:close/>
                  <a:moveTo>
                    <a:pt x="8034" y="693"/>
                  </a:moveTo>
                  <a:cubicBezTo>
                    <a:pt x="8633" y="693"/>
                    <a:pt x="9074" y="1166"/>
                    <a:pt x="9074" y="1733"/>
                  </a:cubicBezTo>
                  <a:lnTo>
                    <a:pt x="9074" y="2836"/>
                  </a:lnTo>
                  <a:lnTo>
                    <a:pt x="8349" y="2836"/>
                  </a:lnTo>
                  <a:lnTo>
                    <a:pt x="8349" y="1733"/>
                  </a:lnTo>
                  <a:cubicBezTo>
                    <a:pt x="8349" y="1513"/>
                    <a:pt x="8192" y="1355"/>
                    <a:pt x="8002" y="1355"/>
                  </a:cubicBezTo>
                  <a:lnTo>
                    <a:pt x="3781" y="1355"/>
                  </a:lnTo>
                  <a:cubicBezTo>
                    <a:pt x="3592" y="1355"/>
                    <a:pt x="3434" y="1513"/>
                    <a:pt x="3434" y="1733"/>
                  </a:cubicBezTo>
                  <a:lnTo>
                    <a:pt x="3434" y="2836"/>
                  </a:lnTo>
                  <a:lnTo>
                    <a:pt x="2741" y="2836"/>
                  </a:lnTo>
                  <a:lnTo>
                    <a:pt x="2741" y="1733"/>
                  </a:lnTo>
                  <a:lnTo>
                    <a:pt x="2804" y="1733"/>
                  </a:lnTo>
                  <a:cubicBezTo>
                    <a:pt x="2804" y="1134"/>
                    <a:pt x="3277" y="693"/>
                    <a:pt x="3844" y="693"/>
                  </a:cubicBezTo>
                  <a:close/>
                  <a:moveTo>
                    <a:pt x="10176" y="3497"/>
                  </a:moveTo>
                  <a:cubicBezTo>
                    <a:pt x="10617" y="3497"/>
                    <a:pt x="10995" y="3781"/>
                    <a:pt x="11153" y="4190"/>
                  </a:cubicBezTo>
                  <a:lnTo>
                    <a:pt x="851" y="4190"/>
                  </a:lnTo>
                  <a:cubicBezTo>
                    <a:pt x="914" y="3812"/>
                    <a:pt x="1323" y="3497"/>
                    <a:pt x="1796" y="3497"/>
                  </a:cubicBezTo>
                  <a:close/>
                  <a:moveTo>
                    <a:pt x="11153" y="4915"/>
                  </a:moveTo>
                  <a:lnTo>
                    <a:pt x="11153" y="6301"/>
                  </a:lnTo>
                  <a:lnTo>
                    <a:pt x="10460" y="6301"/>
                  </a:lnTo>
                  <a:lnTo>
                    <a:pt x="10460" y="5923"/>
                  </a:lnTo>
                  <a:cubicBezTo>
                    <a:pt x="10491" y="5734"/>
                    <a:pt x="10334" y="5577"/>
                    <a:pt x="10145" y="5577"/>
                  </a:cubicBezTo>
                  <a:lnTo>
                    <a:pt x="8759" y="5577"/>
                  </a:lnTo>
                  <a:cubicBezTo>
                    <a:pt x="8570" y="5577"/>
                    <a:pt x="8412" y="5734"/>
                    <a:pt x="8412" y="5923"/>
                  </a:cubicBezTo>
                  <a:lnTo>
                    <a:pt x="8412" y="6301"/>
                  </a:lnTo>
                  <a:lnTo>
                    <a:pt x="3529" y="6301"/>
                  </a:lnTo>
                  <a:lnTo>
                    <a:pt x="3529" y="5923"/>
                  </a:lnTo>
                  <a:cubicBezTo>
                    <a:pt x="3529" y="5734"/>
                    <a:pt x="3371" y="5577"/>
                    <a:pt x="3151" y="5577"/>
                  </a:cubicBezTo>
                  <a:lnTo>
                    <a:pt x="1796" y="5577"/>
                  </a:lnTo>
                  <a:cubicBezTo>
                    <a:pt x="1575" y="5577"/>
                    <a:pt x="1418" y="5734"/>
                    <a:pt x="1418" y="5923"/>
                  </a:cubicBezTo>
                  <a:lnTo>
                    <a:pt x="1418" y="6301"/>
                  </a:lnTo>
                  <a:lnTo>
                    <a:pt x="725" y="6301"/>
                  </a:lnTo>
                  <a:lnTo>
                    <a:pt x="725" y="4915"/>
                  </a:lnTo>
                  <a:close/>
                  <a:moveTo>
                    <a:pt x="2836" y="6301"/>
                  </a:moveTo>
                  <a:lnTo>
                    <a:pt x="2836" y="8034"/>
                  </a:lnTo>
                  <a:cubicBezTo>
                    <a:pt x="2836" y="8223"/>
                    <a:pt x="2678" y="8381"/>
                    <a:pt x="2489" y="8381"/>
                  </a:cubicBezTo>
                  <a:cubicBezTo>
                    <a:pt x="2300" y="8381"/>
                    <a:pt x="2143" y="8223"/>
                    <a:pt x="2143" y="8034"/>
                  </a:cubicBezTo>
                  <a:lnTo>
                    <a:pt x="2143" y="6301"/>
                  </a:lnTo>
                  <a:close/>
                  <a:moveTo>
                    <a:pt x="9830" y="6301"/>
                  </a:moveTo>
                  <a:lnTo>
                    <a:pt x="9830" y="8034"/>
                  </a:lnTo>
                  <a:cubicBezTo>
                    <a:pt x="9830" y="8223"/>
                    <a:pt x="9672" y="8381"/>
                    <a:pt x="9452" y="8381"/>
                  </a:cubicBezTo>
                  <a:cubicBezTo>
                    <a:pt x="9263" y="8381"/>
                    <a:pt x="9105" y="8223"/>
                    <a:pt x="9105" y="8034"/>
                  </a:cubicBezTo>
                  <a:lnTo>
                    <a:pt x="9105" y="6301"/>
                  </a:lnTo>
                  <a:close/>
                  <a:moveTo>
                    <a:pt x="11121" y="6994"/>
                  </a:moveTo>
                  <a:lnTo>
                    <a:pt x="11121" y="10113"/>
                  </a:lnTo>
                  <a:cubicBezTo>
                    <a:pt x="11184" y="10649"/>
                    <a:pt x="10712" y="11121"/>
                    <a:pt x="10145" y="11121"/>
                  </a:cubicBezTo>
                  <a:lnTo>
                    <a:pt x="1733" y="11121"/>
                  </a:lnTo>
                  <a:cubicBezTo>
                    <a:pt x="1166" y="11121"/>
                    <a:pt x="725" y="10649"/>
                    <a:pt x="725" y="10113"/>
                  </a:cubicBezTo>
                  <a:lnTo>
                    <a:pt x="725" y="6994"/>
                  </a:lnTo>
                  <a:lnTo>
                    <a:pt x="1418" y="6994"/>
                  </a:lnTo>
                  <a:lnTo>
                    <a:pt x="1418" y="8034"/>
                  </a:lnTo>
                  <a:cubicBezTo>
                    <a:pt x="1418" y="8601"/>
                    <a:pt x="1891" y="9042"/>
                    <a:pt x="2458" y="9042"/>
                  </a:cubicBezTo>
                  <a:cubicBezTo>
                    <a:pt x="2993" y="9042"/>
                    <a:pt x="3466" y="8570"/>
                    <a:pt x="3466" y="8034"/>
                  </a:cubicBezTo>
                  <a:lnTo>
                    <a:pt x="3466" y="6994"/>
                  </a:lnTo>
                  <a:lnTo>
                    <a:pt x="8349" y="6994"/>
                  </a:lnTo>
                  <a:lnTo>
                    <a:pt x="8349" y="8034"/>
                  </a:lnTo>
                  <a:cubicBezTo>
                    <a:pt x="8349" y="8601"/>
                    <a:pt x="8822" y="9042"/>
                    <a:pt x="9389" y="9042"/>
                  </a:cubicBezTo>
                  <a:cubicBezTo>
                    <a:pt x="9924" y="9042"/>
                    <a:pt x="10397" y="8570"/>
                    <a:pt x="10397" y="8034"/>
                  </a:cubicBezTo>
                  <a:lnTo>
                    <a:pt x="10397" y="6994"/>
                  </a:lnTo>
                  <a:close/>
                  <a:moveTo>
                    <a:pt x="3844" y="0"/>
                  </a:moveTo>
                  <a:cubicBezTo>
                    <a:pt x="2899" y="0"/>
                    <a:pt x="2111" y="788"/>
                    <a:pt x="2111" y="1733"/>
                  </a:cubicBezTo>
                  <a:lnTo>
                    <a:pt x="2111" y="2836"/>
                  </a:lnTo>
                  <a:lnTo>
                    <a:pt x="1733" y="2836"/>
                  </a:lnTo>
                  <a:cubicBezTo>
                    <a:pt x="788" y="2836"/>
                    <a:pt x="0" y="3623"/>
                    <a:pt x="0" y="4568"/>
                  </a:cubicBezTo>
                  <a:lnTo>
                    <a:pt x="0" y="10113"/>
                  </a:lnTo>
                  <a:cubicBezTo>
                    <a:pt x="0" y="11058"/>
                    <a:pt x="788" y="11846"/>
                    <a:pt x="1733" y="11846"/>
                  </a:cubicBezTo>
                  <a:lnTo>
                    <a:pt x="10145" y="11846"/>
                  </a:lnTo>
                  <a:cubicBezTo>
                    <a:pt x="11090" y="11846"/>
                    <a:pt x="11878" y="11058"/>
                    <a:pt x="11878" y="10113"/>
                  </a:cubicBezTo>
                  <a:lnTo>
                    <a:pt x="11878" y="4568"/>
                  </a:lnTo>
                  <a:cubicBezTo>
                    <a:pt x="11878" y="3623"/>
                    <a:pt x="11121" y="2836"/>
                    <a:pt x="10145" y="2836"/>
                  </a:cubicBezTo>
                  <a:lnTo>
                    <a:pt x="9767" y="2836"/>
                  </a:lnTo>
                  <a:lnTo>
                    <a:pt x="9767" y="1733"/>
                  </a:lnTo>
                  <a:cubicBezTo>
                    <a:pt x="9767" y="788"/>
                    <a:pt x="8979" y="0"/>
                    <a:pt x="80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g1de34254291_0_59"/>
            <p:cNvSpPr/>
            <p:nvPr/>
          </p:nvSpPr>
          <p:spPr>
            <a:xfrm>
              <a:off x="-27246025" y="2152175"/>
              <a:ext cx="70900" cy="70900"/>
            </a:xfrm>
            <a:custGeom>
              <a:rect b="b" l="l" r="r" t="t"/>
              <a:pathLst>
                <a:path extrusionOk="0" h="2836" w="2836">
                  <a:moveTo>
                    <a:pt x="1418" y="0"/>
                  </a:moveTo>
                  <a:cubicBezTo>
                    <a:pt x="1229" y="0"/>
                    <a:pt x="1072" y="158"/>
                    <a:pt x="1072" y="347"/>
                  </a:cubicBezTo>
                  <a:lnTo>
                    <a:pt x="1072" y="1072"/>
                  </a:lnTo>
                  <a:lnTo>
                    <a:pt x="347" y="1072"/>
                  </a:lnTo>
                  <a:cubicBezTo>
                    <a:pt x="158" y="1072"/>
                    <a:pt x="0" y="1229"/>
                    <a:pt x="0" y="1418"/>
                  </a:cubicBezTo>
                  <a:cubicBezTo>
                    <a:pt x="0" y="1607"/>
                    <a:pt x="158" y="1765"/>
                    <a:pt x="347" y="1765"/>
                  </a:cubicBezTo>
                  <a:lnTo>
                    <a:pt x="1072" y="1765"/>
                  </a:lnTo>
                  <a:lnTo>
                    <a:pt x="1072" y="2489"/>
                  </a:lnTo>
                  <a:cubicBezTo>
                    <a:pt x="1072" y="2678"/>
                    <a:pt x="1229" y="2836"/>
                    <a:pt x="1418" y="2836"/>
                  </a:cubicBezTo>
                  <a:cubicBezTo>
                    <a:pt x="1607" y="2836"/>
                    <a:pt x="1765" y="2678"/>
                    <a:pt x="1765" y="2489"/>
                  </a:cubicBezTo>
                  <a:lnTo>
                    <a:pt x="1765" y="1765"/>
                  </a:lnTo>
                  <a:lnTo>
                    <a:pt x="2489" y="1765"/>
                  </a:lnTo>
                  <a:cubicBezTo>
                    <a:pt x="2678" y="1765"/>
                    <a:pt x="2836" y="1607"/>
                    <a:pt x="2836" y="1418"/>
                  </a:cubicBezTo>
                  <a:cubicBezTo>
                    <a:pt x="2836" y="1229"/>
                    <a:pt x="2678" y="1072"/>
                    <a:pt x="2489" y="1072"/>
                  </a:cubicBezTo>
                  <a:lnTo>
                    <a:pt x="1765" y="1072"/>
                  </a:lnTo>
                  <a:lnTo>
                    <a:pt x="1765" y="347"/>
                  </a:lnTo>
                  <a:cubicBezTo>
                    <a:pt x="1765" y="158"/>
                    <a:pt x="1607" y="0"/>
                    <a:pt x="14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5" name="Google Shape;2065;g1de34254291_0_59"/>
          <p:cNvGrpSpPr/>
          <p:nvPr/>
        </p:nvGrpSpPr>
        <p:grpSpPr>
          <a:xfrm>
            <a:off x="7783214" y="2138104"/>
            <a:ext cx="227930" cy="354136"/>
            <a:chOff x="-28043900" y="2701925"/>
            <a:chExt cx="190625" cy="296175"/>
          </a:xfrm>
        </p:grpSpPr>
        <p:sp>
          <p:nvSpPr>
            <p:cNvPr id="2066" name="Google Shape;2066;g1de34254291_0_59"/>
            <p:cNvSpPr/>
            <p:nvPr/>
          </p:nvSpPr>
          <p:spPr>
            <a:xfrm>
              <a:off x="-28043900" y="2701925"/>
              <a:ext cx="190625" cy="296175"/>
            </a:xfrm>
            <a:custGeom>
              <a:rect b="b" l="l" r="r" t="t"/>
              <a:pathLst>
                <a:path extrusionOk="0" h="11847" w="7625">
                  <a:moveTo>
                    <a:pt x="5136" y="662"/>
                  </a:moveTo>
                  <a:cubicBezTo>
                    <a:pt x="5325" y="662"/>
                    <a:pt x="5483" y="820"/>
                    <a:pt x="5483" y="1009"/>
                  </a:cubicBezTo>
                  <a:cubicBezTo>
                    <a:pt x="5483" y="1198"/>
                    <a:pt x="5325" y="1356"/>
                    <a:pt x="5136" y="1356"/>
                  </a:cubicBezTo>
                  <a:lnTo>
                    <a:pt x="2364" y="1356"/>
                  </a:lnTo>
                  <a:cubicBezTo>
                    <a:pt x="2175" y="1356"/>
                    <a:pt x="2017" y="1198"/>
                    <a:pt x="2017" y="1009"/>
                  </a:cubicBezTo>
                  <a:cubicBezTo>
                    <a:pt x="2017" y="820"/>
                    <a:pt x="2175" y="662"/>
                    <a:pt x="2364" y="662"/>
                  </a:cubicBezTo>
                  <a:close/>
                  <a:moveTo>
                    <a:pt x="4790" y="2080"/>
                  </a:moveTo>
                  <a:lnTo>
                    <a:pt x="4790" y="4411"/>
                  </a:lnTo>
                  <a:cubicBezTo>
                    <a:pt x="4790" y="4758"/>
                    <a:pt x="4979" y="5105"/>
                    <a:pt x="5294" y="5294"/>
                  </a:cubicBezTo>
                  <a:cubicBezTo>
                    <a:pt x="6113" y="5766"/>
                    <a:pt x="6680" y="6554"/>
                    <a:pt x="6837" y="7499"/>
                  </a:cubicBezTo>
                  <a:cubicBezTo>
                    <a:pt x="6504" y="7632"/>
                    <a:pt x="6166" y="7699"/>
                    <a:pt x="5828" y="7699"/>
                  </a:cubicBezTo>
                  <a:cubicBezTo>
                    <a:pt x="5207" y="7699"/>
                    <a:pt x="4582" y="7475"/>
                    <a:pt x="3971" y="7026"/>
                  </a:cubicBezTo>
                  <a:cubicBezTo>
                    <a:pt x="3372" y="6648"/>
                    <a:pt x="2773" y="6396"/>
                    <a:pt x="2143" y="6333"/>
                  </a:cubicBezTo>
                  <a:cubicBezTo>
                    <a:pt x="1970" y="6318"/>
                    <a:pt x="1805" y="6310"/>
                    <a:pt x="1639" y="6310"/>
                  </a:cubicBezTo>
                  <a:cubicBezTo>
                    <a:pt x="1474" y="6310"/>
                    <a:pt x="1308" y="6318"/>
                    <a:pt x="1135" y="6333"/>
                  </a:cubicBezTo>
                  <a:cubicBezTo>
                    <a:pt x="1387" y="5892"/>
                    <a:pt x="1734" y="5546"/>
                    <a:pt x="2175" y="5294"/>
                  </a:cubicBezTo>
                  <a:cubicBezTo>
                    <a:pt x="2490" y="5105"/>
                    <a:pt x="2679" y="4790"/>
                    <a:pt x="2679" y="4443"/>
                  </a:cubicBezTo>
                  <a:lnTo>
                    <a:pt x="2679" y="2080"/>
                  </a:lnTo>
                  <a:close/>
                  <a:moveTo>
                    <a:pt x="1670" y="6939"/>
                  </a:moveTo>
                  <a:cubicBezTo>
                    <a:pt x="2308" y="6939"/>
                    <a:pt x="2942" y="7156"/>
                    <a:pt x="3561" y="7562"/>
                  </a:cubicBezTo>
                  <a:cubicBezTo>
                    <a:pt x="4160" y="7940"/>
                    <a:pt x="4790" y="8192"/>
                    <a:pt x="5420" y="8255"/>
                  </a:cubicBezTo>
                  <a:cubicBezTo>
                    <a:pt x="5577" y="8255"/>
                    <a:pt x="5672" y="8287"/>
                    <a:pt x="5829" y="8287"/>
                  </a:cubicBezTo>
                  <a:cubicBezTo>
                    <a:pt x="6207" y="8287"/>
                    <a:pt x="6554" y="8255"/>
                    <a:pt x="6869" y="8129"/>
                  </a:cubicBezTo>
                  <a:lnTo>
                    <a:pt x="6869" y="8129"/>
                  </a:lnTo>
                  <a:cubicBezTo>
                    <a:pt x="6869" y="8255"/>
                    <a:pt x="6837" y="8381"/>
                    <a:pt x="6837" y="8507"/>
                  </a:cubicBezTo>
                  <a:cubicBezTo>
                    <a:pt x="6585" y="9799"/>
                    <a:pt x="5640" y="10807"/>
                    <a:pt x="4412" y="11059"/>
                  </a:cubicBezTo>
                  <a:cubicBezTo>
                    <a:pt x="4192" y="11103"/>
                    <a:pt x="3970" y="11125"/>
                    <a:pt x="3750" y="11125"/>
                  </a:cubicBezTo>
                  <a:cubicBezTo>
                    <a:pt x="3027" y="11125"/>
                    <a:pt x="2328" y="10888"/>
                    <a:pt x="1797" y="10429"/>
                  </a:cubicBezTo>
                  <a:cubicBezTo>
                    <a:pt x="1041" y="9830"/>
                    <a:pt x="631" y="8917"/>
                    <a:pt x="631" y="7972"/>
                  </a:cubicBezTo>
                  <a:cubicBezTo>
                    <a:pt x="631" y="7656"/>
                    <a:pt x="694" y="7404"/>
                    <a:pt x="757" y="7089"/>
                  </a:cubicBezTo>
                  <a:cubicBezTo>
                    <a:pt x="1062" y="6988"/>
                    <a:pt x="1366" y="6939"/>
                    <a:pt x="1670" y="6939"/>
                  </a:cubicBezTo>
                  <a:close/>
                  <a:moveTo>
                    <a:pt x="2427" y="1"/>
                  </a:moveTo>
                  <a:cubicBezTo>
                    <a:pt x="1828" y="1"/>
                    <a:pt x="1387" y="473"/>
                    <a:pt x="1387" y="1009"/>
                  </a:cubicBezTo>
                  <a:cubicBezTo>
                    <a:pt x="1387" y="1450"/>
                    <a:pt x="1671" y="1828"/>
                    <a:pt x="2112" y="1986"/>
                  </a:cubicBezTo>
                  <a:lnTo>
                    <a:pt x="2112" y="4443"/>
                  </a:lnTo>
                  <a:cubicBezTo>
                    <a:pt x="2112" y="4569"/>
                    <a:pt x="2017" y="4632"/>
                    <a:pt x="1891" y="4727"/>
                  </a:cubicBezTo>
                  <a:cubicBezTo>
                    <a:pt x="1356" y="5042"/>
                    <a:pt x="883" y="5514"/>
                    <a:pt x="536" y="6081"/>
                  </a:cubicBezTo>
                  <a:cubicBezTo>
                    <a:pt x="410" y="6302"/>
                    <a:pt x="284" y="6522"/>
                    <a:pt x="221" y="6711"/>
                  </a:cubicBezTo>
                  <a:lnTo>
                    <a:pt x="221" y="6743"/>
                  </a:lnTo>
                  <a:cubicBezTo>
                    <a:pt x="64" y="7152"/>
                    <a:pt x="1" y="7593"/>
                    <a:pt x="1" y="8003"/>
                  </a:cubicBezTo>
                  <a:cubicBezTo>
                    <a:pt x="1" y="9169"/>
                    <a:pt x="536" y="10271"/>
                    <a:pt x="1419" y="10964"/>
                  </a:cubicBezTo>
                  <a:cubicBezTo>
                    <a:pt x="2112" y="11532"/>
                    <a:pt x="2962" y="11847"/>
                    <a:pt x="3845" y="11847"/>
                  </a:cubicBezTo>
                  <a:cubicBezTo>
                    <a:pt x="4097" y="11847"/>
                    <a:pt x="4380" y="11784"/>
                    <a:pt x="4664" y="11752"/>
                  </a:cubicBezTo>
                  <a:cubicBezTo>
                    <a:pt x="5420" y="11595"/>
                    <a:pt x="6081" y="11248"/>
                    <a:pt x="6585" y="10681"/>
                  </a:cubicBezTo>
                  <a:cubicBezTo>
                    <a:pt x="7090" y="10145"/>
                    <a:pt x="7468" y="9484"/>
                    <a:pt x="7625" y="8728"/>
                  </a:cubicBezTo>
                  <a:cubicBezTo>
                    <a:pt x="7562" y="8350"/>
                    <a:pt x="7562" y="7972"/>
                    <a:pt x="7531" y="7656"/>
                  </a:cubicBezTo>
                  <a:cubicBezTo>
                    <a:pt x="7499" y="7184"/>
                    <a:pt x="7373" y="6743"/>
                    <a:pt x="7184" y="6333"/>
                  </a:cubicBezTo>
                  <a:cubicBezTo>
                    <a:pt x="6837" y="5609"/>
                    <a:pt x="6302" y="5073"/>
                    <a:pt x="5640" y="4664"/>
                  </a:cubicBezTo>
                  <a:cubicBezTo>
                    <a:pt x="5577" y="4632"/>
                    <a:pt x="5483" y="4506"/>
                    <a:pt x="5483" y="4411"/>
                  </a:cubicBezTo>
                  <a:lnTo>
                    <a:pt x="5483" y="1986"/>
                  </a:lnTo>
                  <a:cubicBezTo>
                    <a:pt x="5892" y="1828"/>
                    <a:pt x="6207" y="1482"/>
                    <a:pt x="6207" y="1009"/>
                  </a:cubicBezTo>
                  <a:cubicBezTo>
                    <a:pt x="6207" y="410"/>
                    <a:pt x="5735" y="1"/>
                    <a:pt x="51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g1de34254291_0_59"/>
            <p:cNvSpPr/>
            <p:nvPr/>
          </p:nvSpPr>
          <p:spPr>
            <a:xfrm>
              <a:off x="-27976950" y="291065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g1de34254291_0_59"/>
            <p:cNvSpPr/>
            <p:nvPr/>
          </p:nvSpPr>
          <p:spPr>
            <a:xfrm>
              <a:off x="-27924175" y="292797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g1de34254291_0_59"/>
            <p:cNvSpPr/>
            <p:nvPr/>
          </p:nvSpPr>
          <p:spPr>
            <a:xfrm>
              <a:off x="-27976950" y="29461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g1de34254291_0_59"/>
            <p:cNvSpPr/>
            <p:nvPr/>
          </p:nvSpPr>
          <p:spPr>
            <a:xfrm>
              <a:off x="-28010800" y="28933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0"/>
                  </a:moveTo>
                  <a:cubicBezTo>
                    <a:pt x="158" y="0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1" name="Google Shape;2071;g1de34254291_0_59"/>
          <p:cNvSpPr/>
          <p:nvPr/>
        </p:nvSpPr>
        <p:spPr>
          <a:xfrm>
            <a:off x="7720595" y="3010240"/>
            <a:ext cx="353180" cy="314589"/>
          </a:xfrm>
          <a:custGeom>
            <a:rect b="b" l="l" r="r" t="t"/>
            <a:pathLst>
              <a:path extrusionOk="0" h="10524" w="11815">
                <a:moveTo>
                  <a:pt x="8664" y="726"/>
                </a:moveTo>
                <a:cubicBezTo>
                  <a:pt x="9326" y="726"/>
                  <a:pt x="9956" y="1009"/>
                  <a:pt x="10428" y="1482"/>
                </a:cubicBezTo>
                <a:cubicBezTo>
                  <a:pt x="10869" y="1954"/>
                  <a:pt x="11090" y="2616"/>
                  <a:pt x="11090" y="3309"/>
                </a:cubicBezTo>
                <a:cubicBezTo>
                  <a:pt x="11090" y="4191"/>
                  <a:pt x="10712" y="4853"/>
                  <a:pt x="10082" y="5577"/>
                </a:cubicBezTo>
                <a:lnTo>
                  <a:pt x="7435" y="5577"/>
                </a:lnTo>
                <a:cubicBezTo>
                  <a:pt x="7309" y="5577"/>
                  <a:pt x="7215" y="5640"/>
                  <a:pt x="7120" y="5735"/>
                </a:cubicBezTo>
                <a:lnTo>
                  <a:pt x="6648" y="6522"/>
                </a:lnTo>
                <a:lnTo>
                  <a:pt x="5545" y="3687"/>
                </a:lnTo>
                <a:cubicBezTo>
                  <a:pt x="5514" y="3561"/>
                  <a:pt x="5388" y="3435"/>
                  <a:pt x="5230" y="3435"/>
                </a:cubicBezTo>
                <a:cubicBezTo>
                  <a:pt x="5073" y="3435"/>
                  <a:pt x="4947" y="3529"/>
                  <a:pt x="4915" y="3624"/>
                </a:cubicBezTo>
                <a:lnTo>
                  <a:pt x="4096" y="5514"/>
                </a:lnTo>
                <a:lnTo>
                  <a:pt x="1702" y="5514"/>
                </a:lnTo>
                <a:cubicBezTo>
                  <a:pt x="1103" y="4853"/>
                  <a:pt x="693" y="4191"/>
                  <a:pt x="693" y="3309"/>
                </a:cubicBezTo>
                <a:cubicBezTo>
                  <a:pt x="693" y="2616"/>
                  <a:pt x="945" y="1986"/>
                  <a:pt x="1355" y="1482"/>
                </a:cubicBezTo>
                <a:cubicBezTo>
                  <a:pt x="1796" y="1009"/>
                  <a:pt x="2426" y="726"/>
                  <a:pt x="3151" y="726"/>
                </a:cubicBezTo>
                <a:cubicBezTo>
                  <a:pt x="4096" y="726"/>
                  <a:pt x="4726" y="1293"/>
                  <a:pt x="5073" y="1797"/>
                </a:cubicBezTo>
                <a:cubicBezTo>
                  <a:pt x="5388" y="2206"/>
                  <a:pt x="5545" y="2647"/>
                  <a:pt x="5577" y="2836"/>
                </a:cubicBezTo>
                <a:cubicBezTo>
                  <a:pt x="5608" y="2994"/>
                  <a:pt x="5766" y="3088"/>
                  <a:pt x="5892" y="3088"/>
                </a:cubicBezTo>
                <a:cubicBezTo>
                  <a:pt x="6049" y="3088"/>
                  <a:pt x="6175" y="2994"/>
                  <a:pt x="6207" y="2836"/>
                </a:cubicBezTo>
                <a:cubicBezTo>
                  <a:pt x="6238" y="2679"/>
                  <a:pt x="6459" y="2206"/>
                  <a:pt x="6742" y="1797"/>
                </a:cubicBezTo>
                <a:cubicBezTo>
                  <a:pt x="7089" y="1293"/>
                  <a:pt x="7687" y="726"/>
                  <a:pt x="8664" y="726"/>
                </a:cubicBezTo>
                <a:close/>
                <a:moveTo>
                  <a:pt x="5293" y="4790"/>
                </a:moveTo>
                <a:lnTo>
                  <a:pt x="6364" y="7468"/>
                </a:lnTo>
                <a:cubicBezTo>
                  <a:pt x="6396" y="7562"/>
                  <a:pt x="6522" y="7657"/>
                  <a:pt x="6648" y="7688"/>
                </a:cubicBezTo>
                <a:lnTo>
                  <a:pt x="6679" y="7688"/>
                </a:lnTo>
                <a:cubicBezTo>
                  <a:pt x="6805" y="7688"/>
                  <a:pt x="6931" y="7625"/>
                  <a:pt x="6994" y="7531"/>
                </a:cubicBezTo>
                <a:lnTo>
                  <a:pt x="7750" y="6302"/>
                </a:lnTo>
                <a:lnTo>
                  <a:pt x="9483" y="6302"/>
                </a:lnTo>
                <a:cubicBezTo>
                  <a:pt x="9168" y="6459"/>
                  <a:pt x="8916" y="6711"/>
                  <a:pt x="8664" y="6932"/>
                </a:cubicBezTo>
                <a:cubicBezTo>
                  <a:pt x="7813" y="7688"/>
                  <a:pt x="6868" y="8507"/>
                  <a:pt x="5923" y="9610"/>
                </a:cubicBezTo>
                <a:cubicBezTo>
                  <a:pt x="4978" y="8507"/>
                  <a:pt x="4033" y="7688"/>
                  <a:pt x="3214" y="6932"/>
                </a:cubicBezTo>
                <a:cubicBezTo>
                  <a:pt x="2930" y="6711"/>
                  <a:pt x="2710" y="6459"/>
                  <a:pt x="2458" y="6270"/>
                </a:cubicBezTo>
                <a:lnTo>
                  <a:pt x="4411" y="6270"/>
                </a:lnTo>
                <a:cubicBezTo>
                  <a:pt x="4505" y="6270"/>
                  <a:pt x="4663" y="6207"/>
                  <a:pt x="4726" y="6081"/>
                </a:cubicBezTo>
                <a:lnTo>
                  <a:pt x="5293" y="4790"/>
                </a:lnTo>
                <a:close/>
                <a:moveTo>
                  <a:pt x="3151" y="1"/>
                </a:moveTo>
                <a:cubicBezTo>
                  <a:pt x="2269" y="1"/>
                  <a:pt x="1449" y="379"/>
                  <a:pt x="851" y="1009"/>
                </a:cubicBezTo>
                <a:cubicBezTo>
                  <a:pt x="315" y="1576"/>
                  <a:pt x="0" y="2427"/>
                  <a:pt x="0" y="3309"/>
                </a:cubicBezTo>
                <a:cubicBezTo>
                  <a:pt x="0" y="4097"/>
                  <a:pt x="252" y="4821"/>
                  <a:pt x="819" y="5514"/>
                </a:cubicBezTo>
                <a:lnTo>
                  <a:pt x="819" y="5577"/>
                </a:lnTo>
                <a:lnTo>
                  <a:pt x="347" y="5577"/>
                </a:lnTo>
                <a:cubicBezTo>
                  <a:pt x="158" y="5577"/>
                  <a:pt x="0" y="5735"/>
                  <a:pt x="0" y="5924"/>
                </a:cubicBezTo>
                <a:cubicBezTo>
                  <a:pt x="0" y="6113"/>
                  <a:pt x="158" y="6270"/>
                  <a:pt x="347" y="6270"/>
                </a:cubicBezTo>
                <a:lnTo>
                  <a:pt x="1418" y="6270"/>
                </a:lnTo>
                <a:cubicBezTo>
                  <a:pt x="1796" y="6680"/>
                  <a:pt x="2237" y="7058"/>
                  <a:pt x="2710" y="7468"/>
                </a:cubicBezTo>
                <a:cubicBezTo>
                  <a:pt x="3623" y="8255"/>
                  <a:pt x="4600" y="9137"/>
                  <a:pt x="5640" y="10366"/>
                </a:cubicBezTo>
                <a:lnTo>
                  <a:pt x="5640" y="10397"/>
                </a:lnTo>
                <a:cubicBezTo>
                  <a:pt x="5703" y="10492"/>
                  <a:pt x="5797" y="10524"/>
                  <a:pt x="5892" y="10524"/>
                </a:cubicBezTo>
                <a:cubicBezTo>
                  <a:pt x="6018" y="10524"/>
                  <a:pt x="6081" y="10492"/>
                  <a:pt x="6175" y="10397"/>
                </a:cubicBezTo>
                <a:lnTo>
                  <a:pt x="6175" y="10366"/>
                </a:lnTo>
                <a:cubicBezTo>
                  <a:pt x="7152" y="9137"/>
                  <a:pt x="8192" y="8287"/>
                  <a:pt x="9074" y="7468"/>
                </a:cubicBezTo>
                <a:cubicBezTo>
                  <a:pt x="9546" y="7026"/>
                  <a:pt x="9987" y="6617"/>
                  <a:pt x="10397" y="6270"/>
                </a:cubicBezTo>
                <a:lnTo>
                  <a:pt x="11437" y="6270"/>
                </a:lnTo>
                <a:cubicBezTo>
                  <a:pt x="11657" y="6270"/>
                  <a:pt x="11815" y="6113"/>
                  <a:pt x="11815" y="5924"/>
                </a:cubicBezTo>
                <a:cubicBezTo>
                  <a:pt x="11815" y="5735"/>
                  <a:pt x="11657" y="5577"/>
                  <a:pt x="11437" y="5577"/>
                </a:cubicBezTo>
                <a:lnTo>
                  <a:pt x="10964" y="5577"/>
                </a:lnTo>
                <a:lnTo>
                  <a:pt x="10964" y="5514"/>
                </a:lnTo>
                <a:cubicBezTo>
                  <a:pt x="11531" y="4821"/>
                  <a:pt x="11815" y="4097"/>
                  <a:pt x="11815" y="3309"/>
                </a:cubicBezTo>
                <a:cubicBezTo>
                  <a:pt x="11815" y="2458"/>
                  <a:pt x="11500" y="1639"/>
                  <a:pt x="10932" y="1009"/>
                </a:cubicBezTo>
                <a:cubicBezTo>
                  <a:pt x="10365" y="379"/>
                  <a:pt x="9578" y="1"/>
                  <a:pt x="8664" y="1"/>
                </a:cubicBezTo>
                <a:cubicBezTo>
                  <a:pt x="7404" y="1"/>
                  <a:pt x="6616" y="757"/>
                  <a:pt x="6175" y="1387"/>
                </a:cubicBezTo>
                <a:cubicBezTo>
                  <a:pt x="6049" y="1545"/>
                  <a:pt x="5986" y="1702"/>
                  <a:pt x="5892" y="1860"/>
                </a:cubicBezTo>
                <a:cubicBezTo>
                  <a:pt x="5829" y="1702"/>
                  <a:pt x="5703" y="1545"/>
                  <a:pt x="5640" y="1387"/>
                </a:cubicBezTo>
                <a:cubicBezTo>
                  <a:pt x="5199" y="757"/>
                  <a:pt x="4411" y="1"/>
                  <a:pt x="315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2" name="Google Shape;2072;g1de34254291_0_59"/>
          <p:cNvGrpSpPr/>
          <p:nvPr/>
        </p:nvGrpSpPr>
        <p:grpSpPr>
          <a:xfrm>
            <a:off x="7720125" y="3842816"/>
            <a:ext cx="354136" cy="353210"/>
            <a:chOff x="-24709875" y="1970225"/>
            <a:chExt cx="296175" cy="295400"/>
          </a:xfrm>
        </p:grpSpPr>
        <p:sp>
          <p:nvSpPr>
            <p:cNvPr id="2073" name="Google Shape;2073;g1de34254291_0_59"/>
            <p:cNvSpPr/>
            <p:nvPr/>
          </p:nvSpPr>
          <p:spPr>
            <a:xfrm>
              <a:off x="-24709875" y="1970225"/>
              <a:ext cx="296175" cy="295400"/>
            </a:xfrm>
            <a:custGeom>
              <a:rect b="b" l="l" r="r" t="t"/>
              <a:pathLst>
                <a:path extrusionOk="0" h="11816" w="11847">
                  <a:moveTo>
                    <a:pt x="9767" y="1450"/>
                  </a:moveTo>
                  <a:cubicBezTo>
                    <a:pt x="9956" y="1450"/>
                    <a:pt x="10366" y="1545"/>
                    <a:pt x="10681" y="1734"/>
                  </a:cubicBezTo>
                  <a:cubicBezTo>
                    <a:pt x="11027" y="1923"/>
                    <a:pt x="11153" y="2080"/>
                    <a:pt x="11153" y="2175"/>
                  </a:cubicBezTo>
                  <a:cubicBezTo>
                    <a:pt x="11153" y="2238"/>
                    <a:pt x="11027" y="2395"/>
                    <a:pt x="10681" y="2584"/>
                  </a:cubicBezTo>
                  <a:cubicBezTo>
                    <a:pt x="10334" y="2773"/>
                    <a:pt x="9956" y="2868"/>
                    <a:pt x="9767" y="2868"/>
                  </a:cubicBezTo>
                  <a:cubicBezTo>
                    <a:pt x="9389" y="2868"/>
                    <a:pt x="9042" y="2553"/>
                    <a:pt x="9042" y="2175"/>
                  </a:cubicBezTo>
                  <a:cubicBezTo>
                    <a:pt x="9105" y="1765"/>
                    <a:pt x="9420" y="1450"/>
                    <a:pt x="9767" y="1450"/>
                  </a:cubicBezTo>
                  <a:close/>
                  <a:moveTo>
                    <a:pt x="4915" y="694"/>
                  </a:moveTo>
                  <a:cubicBezTo>
                    <a:pt x="5671" y="694"/>
                    <a:pt x="6301" y="1324"/>
                    <a:pt x="6301" y="2080"/>
                  </a:cubicBezTo>
                  <a:cubicBezTo>
                    <a:pt x="6301" y="2584"/>
                    <a:pt x="6018" y="3025"/>
                    <a:pt x="5577" y="3309"/>
                  </a:cubicBezTo>
                  <a:lnTo>
                    <a:pt x="5577" y="3151"/>
                  </a:lnTo>
                  <a:cubicBezTo>
                    <a:pt x="5577" y="2553"/>
                    <a:pt x="5104" y="2112"/>
                    <a:pt x="4569" y="2112"/>
                  </a:cubicBezTo>
                  <a:lnTo>
                    <a:pt x="1418" y="2112"/>
                  </a:lnTo>
                  <a:cubicBezTo>
                    <a:pt x="1009" y="2112"/>
                    <a:pt x="693" y="1797"/>
                    <a:pt x="693" y="1419"/>
                  </a:cubicBezTo>
                  <a:cubicBezTo>
                    <a:pt x="693" y="1009"/>
                    <a:pt x="1009" y="694"/>
                    <a:pt x="1418" y="694"/>
                  </a:cubicBezTo>
                  <a:close/>
                  <a:moveTo>
                    <a:pt x="725" y="2584"/>
                  </a:moveTo>
                  <a:cubicBezTo>
                    <a:pt x="914" y="2710"/>
                    <a:pt x="1135" y="2805"/>
                    <a:pt x="1418" y="2805"/>
                  </a:cubicBezTo>
                  <a:lnTo>
                    <a:pt x="4569" y="2805"/>
                  </a:lnTo>
                  <a:cubicBezTo>
                    <a:pt x="4758" y="2805"/>
                    <a:pt x="4915" y="2962"/>
                    <a:pt x="4915" y="3151"/>
                  </a:cubicBezTo>
                  <a:lnTo>
                    <a:pt x="4915" y="3498"/>
                  </a:lnTo>
                  <a:lnTo>
                    <a:pt x="2458" y="3498"/>
                  </a:lnTo>
                  <a:cubicBezTo>
                    <a:pt x="1859" y="3498"/>
                    <a:pt x="1418" y="3970"/>
                    <a:pt x="1418" y="4538"/>
                  </a:cubicBezTo>
                  <a:lnTo>
                    <a:pt x="1418" y="6270"/>
                  </a:lnTo>
                  <a:cubicBezTo>
                    <a:pt x="1009" y="6113"/>
                    <a:pt x="725" y="5703"/>
                    <a:pt x="725" y="5262"/>
                  </a:cubicBezTo>
                  <a:lnTo>
                    <a:pt x="725" y="2584"/>
                  </a:lnTo>
                  <a:close/>
                  <a:moveTo>
                    <a:pt x="10460" y="4884"/>
                  </a:moveTo>
                  <a:cubicBezTo>
                    <a:pt x="10870" y="4884"/>
                    <a:pt x="11185" y="5199"/>
                    <a:pt x="11185" y="5577"/>
                  </a:cubicBezTo>
                  <a:cubicBezTo>
                    <a:pt x="11185" y="5987"/>
                    <a:pt x="10870" y="6302"/>
                    <a:pt x="10460" y="6302"/>
                  </a:cubicBezTo>
                  <a:cubicBezTo>
                    <a:pt x="10082" y="6302"/>
                    <a:pt x="9767" y="5987"/>
                    <a:pt x="9767" y="5577"/>
                  </a:cubicBezTo>
                  <a:cubicBezTo>
                    <a:pt x="9767" y="5199"/>
                    <a:pt x="10082" y="4884"/>
                    <a:pt x="10460" y="4884"/>
                  </a:cubicBezTo>
                  <a:close/>
                  <a:moveTo>
                    <a:pt x="6301" y="3655"/>
                  </a:moveTo>
                  <a:lnTo>
                    <a:pt x="6301" y="6648"/>
                  </a:lnTo>
                  <a:cubicBezTo>
                    <a:pt x="6301" y="7247"/>
                    <a:pt x="5829" y="7657"/>
                    <a:pt x="5293" y="7657"/>
                  </a:cubicBezTo>
                  <a:lnTo>
                    <a:pt x="2458" y="7657"/>
                  </a:lnTo>
                  <a:cubicBezTo>
                    <a:pt x="2439" y="7659"/>
                    <a:pt x="2420" y="7661"/>
                    <a:pt x="2402" y="7661"/>
                  </a:cubicBezTo>
                  <a:cubicBezTo>
                    <a:pt x="2211" y="7661"/>
                    <a:pt x="2080" y="7517"/>
                    <a:pt x="2080" y="7373"/>
                  </a:cubicBezTo>
                  <a:lnTo>
                    <a:pt x="2080" y="4538"/>
                  </a:lnTo>
                  <a:cubicBezTo>
                    <a:pt x="2080" y="4317"/>
                    <a:pt x="2237" y="4159"/>
                    <a:pt x="2458" y="4159"/>
                  </a:cubicBezTo>
                  <a:lnTo>
                    <a:pt x="4915" y="4159"/>
                  </a:lnTo>
                  <a:cubicBezTo>
                    <a:pt x="5073" y="4159"/>
                    <a:pt x="5199" y="4159"/>
                    <a:pt x="5325" y="4128"/>
                  </a:cubicBezTo>
                  <a:lnTo>
                    <a:pt x="5356" y="4128"/>
                  </a:lnTo>
                  <a:cubicBezTo>
                    <a:pt x="5703" y="4033"/>
                    <a:pt x="6081" y="3907"/>
                    <a:pt x="6301" y="3655"/>
                  </a:cubicBezTo>
                  <a:close/>
                  <a:moveTo>
                    <a:pt x="1387" y="1"/>
                  </a:moveTo>
                  <a:cubicBezTo>
                    <a:pt x="630" y="1"/>
                    <a:pt x="0" y="631"/>
                    <a:pt x="0" y="1387"/>
                  </a:cubicBezTo>
                  <a:lnTo>
                    <a:pt x="0" y="5231"/>
                  </a:lnTo>
                  <a:cubicBezTo>
                    <a:pt x="0" y="6050"/>
                    <a:pt x="599" y="6774"/>
                    <a:pt x="1387" y="6932"/>
                  </a:cubicBezTo>
                  <a:lnTo>
                    <a:pt x="1387" y="7310"/>
                  </a:lnTo>
                  <a:cubicBezTo>
                    <a:pt x="1387" y="7909"/>
                    <a:pt x="1859" y="8350"/>
                    <a:pt x="2395" y="8350"/>
                  </a:cubicBezTo>
                  <a:lnTo>
                    <a:pt x="3497" y="8350"/>
                  </a:lnTo>
                  <a:cubicBezTo>
                    <a:pt x="3592" y="10271"/>
                    <a:pt x="5199" y="11815"/>
                    <a:pt x="7120" y="11815"/>
                  </a:cubicBezTo>
                  <a:cubicBezTo>
                    <a:pt x="8066" y="11815"/>
                    <a:pt x="9011" y="11311"/>
                    <a:pt x="9735" y="10366"/>
                  </a:cubicBezTo>
                  <a:cubicBezTo>
                    <a:pt x="10397" y="9515"/>
                    <a:pt x="10744" y="8413"/>
                    <a:pt x="10744" y="7467"/>
                  </a:cubicBezTo>
                  <a:lnTo>
                    <a:pt x="10744" y="6932"/>
                  </a:lnTo>
                  <a:cubicBezTo>
                    <a:pt x="11342" y="6774"/>
                    <a:pt x="11783" y="6207"/>
                    <a:pt x="11783" y="5577"/>
                  </a:cubicBezTo>
                  <a:cubicBezTo>
                    <a:pt x="11846" y="4853"/>
                    <a:pt x="11216" y="4222"/>
                    <a:pt x="10460" y="4222"/>
                  </a:cubicBezTo>
                  <a:cubicBezTo>
                    <a:pt x="9735" y="4222"/>
                    <a:pt x="9105" y="4821"/>
                    <a:pt x="9105" y="5577"/>
                  </a:cubicBezTo>
                  <a:cubicBezTo>
                    <a:pt x="9105" y="6207"/>
                    <a:pt x="9515" y="6774"/>
                    <a:pt x="10113" y="6932"/>
                  </a:cubicBezTo>
                  <a:lnTo>
                    <a:pt x="10113" y="7467"/>
                  </a:lnTo>
                  <a:cubicBezTo>
                    <a:pt x="10113" y="8318"/>
                    <a:pt x="9798" y="9200"/>
                    <a:pt x="9200" y="9956"/>
                  </a:cubicBezTo>
                  <a:cubicBezTo>
                    <a:pt x="8633" y="10712"/>
                    <a:pt x="7908" y="11154"/>
                    <a:pt x="7152" y="11154"/>
                  </a:cubicBezTo>
                  <a:cubicBezTo>
                    <a:pt x="5577" y="11154"/>
                    <a:pt x="4317" y="9925"/>
                    <a:pt x="4222" y="8381"/>
                  </a:cubicBezTo>
                  <a:lnTo>
                    <a:pt x="4915" y="8381"/>
                  </a:lnTo>
                  <a:cubicBezTo>
                    <a:pt x="5010" y="8791"/>
                    <a:pt x="5199" y="9106"/>
                    <a:pt x="5514" y="9358"/>
                  </a:cubicBezTo>
                  <a:cubicBezTo>
                    <a:pt x="5829" y="9641"/>
                    <a:pt x="6238" y="9767"/>
                    <a:pt x="6648" y="9767"/>
                  </a:cubicBezTo>
                  <a:cubicBezTo>
                    <a:pt x="6742" y="9767"/>
                    <a:pt x="6837" y="9767"/>
                    <a:pt x="6931" y="9736"/>
                  </a:cubicBezTo>
                  <a:cubicBezTo>
                    <a:pt x="7751" y="9610"/>
                    <a:pt x="8381" y="8822"/>
                    <a:pt x="8381" y="7940"/>
                  </a:cubicBezTo>
                  <a:lnTo>
                    <a:pt x="8381" y="3183"/>
                  </a:lnTo>
                  <a:cubicBezTo>
                    <a:pt x="8381" y="3025"/>
                    <a:pt x="8412" y="2868"/>
                    <a:pt x="8507" y="2710"/>
                  </a:cubicBezTo>
                  <a:cubicBezTo>
                    <a:pt x="8696" y="3183"/>
                    <a:pt x="9200" y="3529"/>
                    <a:pt x="9767" y="3529"/>
                  </a:cubicBezTo>
                  <a:cubicBezTo>
                    <a:pt x="10113" y="3529"/>
                    <a:pt x="10586" y="3435"/>
                    <a:pt x="11027" y="3183"/>
                  </a:cubicBezTo>
                  <a:cubicBezTo>
                    <a:pt x="11563" y="2899"/>
                    <a:pt x="11846" y="2521"/>
                    <a:pt x="11846" y="2175"/>
                  </a:cubicBezTo>
                  <a:cubicBezTo>
                    <a:pt x="11846" y="1765"/>
                    <a:pt x="11531" y="1419"/>
                    <a:pt x="11027" y="1135"/>
                  </a:cubicBezTo>
                  <a:cubicBezTo>
                    <a:pt x="10618" y="946"/>
                    <a:pt x="10113" y="788"/>
                    <a:pt x="9767" y="788"/>
                  </a:cubicBezTo>
                  <a:cubicBezTo>
                    <a:pt x="9137" y="788"/>
                    <a:pt x="8570" y="1198"/>
                    <a:pt x="8412" y="1765"/>
                  </a:cubicBezTo>
                  <a:cubicBezTo>
                    <a:pt x="7940" y="2080"/>
                    <a:pt x="7688" y="2647"/>
                    <a:pt x="7688" y="3183"/>
                  </a:cubicBezTo>
                  <a:lnTo>
                    <a:pt x="7688" y="7940"/>
                  </a:lnTo>
                  <a:cubicBezTo>
                    <a:pt x="7688" y="8507"/>
                    <a:pt x="7310" y="8980"/>
                    <a:pt x="6805" y="9043"/>
                  </a:cubicBezTo>
                  <a:cubicBezTo>
                    <a:pt x="6740" y="9056"/>
                    <a:pt x="6674" y="9062"/>
                    <a:pt x="6609" y="9062"/>
                  </a:cubicBezTo>
                  <a:cubicBezTo>
                    <a:pt x="6363" y="9062"/>
                    <a:pt x="6129" y="8972"/>
                    <a:pt x="5955" y="8822"/>
                  </a:cubicBezTo>
                  <a:cubicBezTo>
                    <a:pt x="5797" y="8696"/>
                    <a:pt x="5671" y="8507"/>
                    <a:pt x="5640" y="8350"/>
                  </a:cubicBezTo>
                  <a:cubicBezTo>
                    <a:pt x="6427" y="8161"/>
                    <a:pt x="6963" y="7467"/>
                    <a:pt x="6963" y="6648"/>
                  </a:cubicBezTo>
                  <a:lnTo>
                    <a:pt x="6963" y="2427"/>
                  </a:lnTo>
                  <a:lnTo>
                    <a:pt x="6963" y="2080"/>
                  </a:lnTo>
                  <a:cubicBezTo>
                    <a:pt x="6963" y="946"/>
                    <a:pt x="6018" y="1"/>
                    <a:pt x="48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g1de34254291_0_59"/>
            <p:cNvSpPr/>
            <p:nvPr/>
          </p:nvSpPr>
          <p:spPr>
            <a:xfrm>
              <a:off x="-24639775" y="20923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10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¿Qué resultados han obtenido?</a:t>
            </a:r>
            <a:endParaRPr/>
          </a:p>
        </p:txBody>
      </p:sp>
      <p:sp>
        <p:nvSpPr>
          <p:cNvPr id="2080" name="Google Shape;2080;p10"/>
          <p:cNvSpPr txBox="1"/>
          <p:nvPr/>
        </p:nvSpPr>
        <p:spPr>
          <a:xfrm>
            <a:off x="1116325" y="1034250"/>
            <a:ext cx="2495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Entrada: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13 inputs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Capas ocultas: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Primera: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 neuronas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Relu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Capa de salida: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neurona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Sigmoid</a:t>
            </a:r>
            <a:endParaRPr/>
          </a:p>
        </p:txBody>
      </p:sp>
      <p:sp>
        <p:nvSpPr>
          <p:cNvPr id="2081" name="Google Shape;2081;p10"/>
          <p:cNvSpPr txBox="1"/>
          <p:nvPr/>
        </p:nvSpPr>
        <p:spPr>
          <a:xfrm>
            <a:off x="3710125" y="1083500"/>
            <a:ext cx="5466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Costo: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Entropía Cruzada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Épocas: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2" name="Google Shape;208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4300" y="2645725"/>
            <a:ext cx="5227474" cy="2322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6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g1de34254291_0_83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¿Qué resultados han obtenido?</a:t>
            </a:r>
            <a:endParaRPr/>
          </a:p>
        </p:txBody>
      </p:sp>
      <p:sp>
        <p:nvSpPr>
          <p:cNvPr id="2088" name="Google Shape;2088;g1de34254291_0_83"/>
          <p:cNvSpPr txBox="1"/>
          <p:nvPr/>
        </p:nvSpPr>
        <p:spPr>
          <a:xfrm>
            <a:off x="1116325" y="1034250"/>
            <a:ext cx="2495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Entrada: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13 inputs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Capas ocultas: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Primera: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 neuronas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Relu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Capa de salida: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neurona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Sigmoid</a:t>
            </a:r>
            <a:endParaRPr/>
          </a:p>
        </p:txBody>
      </p:sp>
      <p:sp>
        <p:nvSpPr>
          <p:cNvPr id="2089" name="Google Shape;2089;g1de34254291_0_83"/>
          <p:cNvSpPr txBox="1"/>
          <p:nvPr/>
        </p:nvSpPr>
        <p:spPr>
          <a:xfrm>
            <a:off x="3710125" y="1083500"/>
            <a:ext cx="5466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Costo: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Entropía Cruzada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B6D7A8"/>
                </a:highlight>
              </a:rPr>
              <a:t>Épocas:</a:t>
            </a:r>
            <a:endParaRPr>
              <a:solidFill>
                <a:schemeClr val="dk1"/>
              </a:solidFill>
              <a:highlight>
                <a:srgbClr val="B6D7A8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B6D7A8"/>
                </a:highlight>
              </a:rPr>
              <a:t>200</a:t>
            </a:r>
            <a:endParaRPr>
              <a:solidFill>
                <a:schemeClr val="dk1"/>
              </a:solidFill>
              <a:highlight>
                <a:srgbClr val="B6D7A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0" name="Google Shape;2090;g1de34254291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2425" y="2446051"/>
            <a:ext cx="5716774" cy="25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4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g1de34254291_0_91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¿Qué resultados han obtenido?</a:t>
            </a:r>
            <a:endParaRPr/>
          </a:p>
        </p:txBody>
      </p:sp>
      <p:sp>
        <p:nvSpPr>
          <p:cNvPr id="2096" name="Google Shape;2096;g1de34254291_0_91"/>
          <p:cNvSpPr txBox="1"/>
          <p:nvPr/>
        </p:nvSpPr>
        <p:spPr>
          <a:xfrm>
            <a:off x="1116325" y="1034250"/>
            <a:ext cx="2495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Entrada: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13 inputs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Capas ocultas: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Primera: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 neuronas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Relu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B6D7A8"/>
                </a:highlight>
              </a:rPr>
              <a:t>Segunda:</a:t>
            </a:r>
            <a:endParaRPr>
              <a:highlight>
                <a:srgbClr val="B6D7A8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B6D7A8"/>
                </a:highlight>
              </a:rPr>
              <a:t>4 neuronas</a:t>
            </a:r>
            <a:endParaRPr>
              <a:highlight>
                <a:srgbClr val="B6D7A8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B6D7A8"/>
                </a:highlight>
              </a:rPr>
              <a:t>Relu</a:t>
            </a:r>
            <a:endParaRPr>
              <a:highlight>
                <a:srgbClr val="B6D7A8"/>
              </a:highlight>
            </a:endParaRPr>
          </a:p>
        </p:txBody>
      </p:sp>
      <p:sp>
        <p:nvSpPr>
          <p:cNvPr id="2097" name="Google Shape;2097;g1de34254291_0_91"/>
          <p:cNvSpPr txBox="1"/>
          <p:nvPr/>
        </p:nvSpPr>
        <p:spPr>
          <a:xfrm>
            <a:off x="3710125" y="1083500"/>
            <a:ext cx="5466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Capa de salida: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neurona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Sigmoid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Costo: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Entropía Cruzada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B6D7A8"/>
                </a:highlight>
              </a:rPr>
              <a:t>Épocas:</a:t>
            </a:r>
            <a:endParaRPr>
              <a:solidFill>
                <a:schemeClr val="dk1"/>
              </a:solidFill>
              <a:highlight>
                <a:srgbClr val="B6D7A8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B6D7A8"/>
                </a:highlight>
              </a:rPr>
              <a:t>50</a:t>
            </a:r>
            <a:endParaRPr>
              <a:solidFill>
                <a:schemeClr val="dk1"/>
              </a:solidFill>
              <a:highlight>
                <a:srgbClr val="B6D7A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8" name="Google Shape;2098;g1de34254291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4300" y="2750525"/>
            <a:ext cx="5330625" cy="22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g1de34254291_0_99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¿Qué resultados han obtenido?</a:t>
            </a:r>
            <a:endParaRPr/>
          </a:p>
        </p:txBody>
      </p:sp>
      <p:sp>
        <p:nvSpPr>
          <p:cNvPr id="2104" name="Google Shape;2104;g1de34254291_0_99"/>
          <p:cNvSpPr txBox="1"/>
          <p:nvPr/>
        </p:nvSpPr>
        <p:spPr>
          <a:xfrm>
            <a:off x="1116325" y="1034250"/>
            <a:ext cx="2495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Entrada: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13 inputs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Capas ocultas: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Primera: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 neuronas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Relu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Segunda: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4 neuronas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Relu</a:t>
            </a:r>
            <a:endParaRPr/>
          </a:p>
        </p:txBody>
      </p:sp>
      <p:sp>
        <p:nvSpPr>
          <p:cNvPr id="2105" name="Google Shape;2105;g1de34254291_0_99"/>
          <p:cNvSpPr txBox="1"/>
          <p:nvPr/>
        </p:nvSpPr>
        <p:spPr>
          <a:xfrm>
            <a:off x="3710125" y="1083500"/>
            <a:ext cx="5466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Capa de salida: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neurona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Sigmoid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Costo: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Entropía Cruzada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B6D7A8"/>
                </a:highlight>
              </a:rPr>
              <a:t>Épocas:</a:t>
            </a:r>
            <a:endParaRPr>
              <a:solidFill>
                <a:schemeClr val="dk1"/>
              </a:solidFill>
              <a:highlight>
                <a:srgbClr val="B6D7A8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B6D7A8"/>
                </a:highlight>
              </a:rPr>
              <a:t>200</a:t>
            </a:r>
            <a:endParaRPr>
              <a:solidFill>
                <a:schemeClr val="dk1"/>
              </a:solidFill>
              <a:highlight>
                <a:srgbClr val="B6D7A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6" name="Google Shape;2106;g1de34254291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725" y="2668425"/>
            <a:ext cx="5353050" cy="23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1de34254291_0_112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¿Qué resultados han obtenido?</a:t>
            </a:r>
            <a:endParaRPr/>
          </a:p>
        </p:txBody>
      </p:sp>
      <p:sp>
        <p:nvSpPr>
          <p:cNvPr id="2112" name="Google Shape;2112;g1de34254291_0_112"/>
          <p:cNvSpPr txBox="1"/>
          <p:nvPr/>
        </p:nvSpPr>
        <p:spPr>
          <a:xfrm>
            <a:off x="1116325" y="1034250"/>
            <a:ext cx="2495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Entrada: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13 inputs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Capas ocultas: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Primera: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 neuronas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Sigmoid</a:t>
            </a:r>
            <a:endParaRPr/>
          </a:p>
        </p:txBody>
      </p:sp>
      <p:sp>
        <p:nvSpPr>
          <p:cNvPr id="2113" name="Google Shape;2113;g1de34254291_0_112"/>
          <p:cNvSpPr txBox="1"/>
          <p:nvPr/>
        </p:nvSpPr>
        <p:spPr>
          <a:xfrm>
            <a:off x="3710125" y="1083500"/>
            <a:ext cx="5466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Capa de salida: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neurona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Sigmoid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Costo: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Entropía Cruzada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Épocas: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50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4" name="Google Shape;2114;g1de34254291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251" y="2634977"/>
            <a:ext cx="5496900" cy="2294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g1de34254291_0_140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¿Qué resultados han obtenido?</a:t>
            </a:r>
            <a:endParaRPr/>
          </a:p>
        </p:txBody>
      </p:sp>
      <p:sp>
        <p:nvSpPr>
          <p:cNvPr id="2120" name="Google Shape;2120;g1de34254291_0_140"/>
          <p:cNvSpPr txBox="1"/>
          <p:nvPr/>
        </p:nvSpPr>
        <p:spPr>
          <a:xfrm>
            <a:off x="1116325" y="1034250"/>
            <a:ext cx="2495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Entrada: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13 inputs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Capas ocultas: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Primera: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 neuronas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Sigmoid</a:t>
            </a:r>
            <a:endParaRPr/>
          </a:p>
        </p:txBody>
      </p:sp>
      <p:sp>
        <p:nvSpPr>
          <p:cNvPr id="2121" name="Google Shape;2121;g1de34254291_0_140"/>
          <p:cNvSpPr txBox="1"/>
          <p:nvPr/>
        </p:nvSpPr>
        <p:spPr>
          <a:xfrm>
            <a:off x="3710125" y="1083500"/>
            <a:ext cx="5466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Capa de salida: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neurona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Sigmoid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Costo: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Entropía Cruzada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B6D7A8"/>
                </a:highlight>
              </a:rPr>
              <a:t>Épocas:</a:t>
            </a:r>
            <a:endParaRPr>
              <a:solidFill>
                <a:schemeClr val="dk1"/>
              </a:solidFill>
              <a:highlight>
                <a:srgbClr val="B6D7A8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B6D7A8"/>
                </a:highlight>
              </a:rPr>
              <a:t>200</a:t>
            </a:r>
            <a:endParaRPr>
              <a:solidFill>
                <a:schemeClr val="dk1"/>
              </a:solidFill>
              <a:highlight>
                <a:srgbClr val="B6D7A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2" name="Google Shape;2122;g1de34254291_0_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002" y="2717830"/>
            <a:ext cx="5496901" cy="2293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1de34254291_0_147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¿Qué resultados han obtenido?</a:t>
            </a:r>
            <a:endParaRPr/>
          </a:p>
        </p:txBody>
      </p:sp>
      <p:sp>
        <p:nvSpPr>
          <p:cNvPr id="2128" name="Google Shape;2128;g1de34254291_0_147"/>
          <p:cNvSpPr txBox="1"/>
          <p:nvPr/>
        </p:nvSpPr>
        <p:spPr>
          <a:xfrm>
            <a:off x="1116325" y="1034250"/>
            <a:ext cx="2495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Entrada: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13 inputs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Capas ocultas: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Primera: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 neuronas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Sigmoid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B6D7A8"/>
                </a:highlight>
              </a:rPr>
              <a:t>Segunda</a:t>
            </a:r>
            <a:endParaRPr>
              <a:highlight>
                <a:srgbClr val="B6D7A8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B6D7A8"/>
                </a:highlight>
              </a:rPr>
              <a:t>4 neuronas</a:t>
            </a:r>
            <a:endParaRPr>
              <a:highlight>
                <a:srgbClr val="B6D7A8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B6D7A8"/>
                </a:highlight>
              </a:rPr>
              <a:t>Sigmoid</a:t>
            </a:r>
            <a:endParaRPr>
              <a:highlight>
                <a:srgbClr val="B6D7A8"/>
              </a:highlight>
            </a:endParaRPr>
          </a:p>
        </p:txBody>
      </p:sp>
      <p:sp>
        <p:nvSpPr>
          <p:cNvPr id="2129" name="Google Shape;2129;g1de34254291_0_147"/>
          <p:cNvSpPr txBox="1"/>
          <p:nvPr/>
        </p:nvSpPr>
        <p:spPr>
          <a:xfrm>
            <a:off x="3710125" y="1083500"/>
            <a:ext cx="5466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Capa de salida: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neurona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Sigmoid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Costo: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Entropía Cruzada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B6D7A8"/>
                </a:highlight>
              </a:rPr>
              <a:t>Épocas:</a:t>
            </a:r>
            <a:endParaRPr>
              <a:solidFill>
                <a:schemeClr val="dk1"/>
              </a:solidFill>
              <a:highlight>
                <a:srgbClr val="B6D7A8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B6D7A8"/>
                </a:highlight>
              </a:rPr>
              <a:t>50</a:t>
            </a:r>
            <a:endParaRPr>
              <a:solidFill>
                <a:schemeClr val="dk1"/>
              </a:solidFill>
              <a:highlight>
                <a:srgbClr val="B6D7A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0" name="Google Shape;2130;g1de34254291_0_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550" y="2790825"/>
            <a:ext cx="5285350" cy="22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4"/>
          <p:cNvSpPr txBox="1"/>
          <p:nvPr>
            <p:ph type="title"/>
          </p:nvPr>
        </p:nvSpPr>
        <p:spPr>
          <a:xfrm>
            <a:off x="2619750" y="192575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400"/>
              <a:t>¿Cuál es el problema?</a:t>
            </a:r>
            <a:endParaRPr/>
          </a:p>
        </p:txBody>
      </p:sp>
      <p:sp>
        <p:nvSpPr>
          <p:cNvPr id="1693" name="Google Shape;1693;p4"/>
          <p:cNvSpPr txBox="1"/>
          <p:nvPr>
            <p:ph idx="1" type="subTitle"/>
          </p:nvPr>
        </p:nvSpPr>
        <p:spPr>
          <a:xfrm>
            <a:off x="1942900" y="1767300"/>
            <a:ext cx="5491800" cy="25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Existen en el mundo gran cantidad de problemas del corazón, que se manifiestan por medio de síntomas diversos como incomodidades, formas de respiración anormales u otros. Por el bien de quienes presentan síntomas y de evitar problemas mayores, clasificar a las personas si son propensos a sufrir un ataque cardíaco o no es de gran ayuda, por prevención y seguridad.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Entradas: </a:t>
            </a:r>
            <a:r>
              <a:rPr lang="en"/>
              <a:t>Sintomatología / Datos</a:t>
            </a:r>
            <a:r>
              <a:rPr lang="en"/>
              <a:t> de un paciente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Salida: Se es propenso a sufrir ataques cardíacos o no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g1de34254291_0_154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¿Qué resultados han obtenido?</a:t>
            </a:r>
            <a:endParaRPr/>
          </a:p>
        </p:txBody>
      </p:sp>
      <p:sp>
        <p:nvSpPr>
          <p:cNvPr id="2136" name="Google Shape;2136;g1de34254291_0_154"/>
          <p:cNvSpPr txBox="1"/>
          <p:nvPr/>
        </p:nvSpPr>
        <p:spPr>
          <a:xfrm>
            <a:off x="1116325" y="1034250"/>
            <a:ext cx="2495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Entrada: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13 inputs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Capas ocultas: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Primera: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 neuronas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Sigmoid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Segunda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4 neuronas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Sigmoid</a:t>
            </a:r>
            <a:endParaRPr/>
          </a:p>
        </p:txBody>
      </p:sp>
      <p:sp>
        <p:nvSpPr>
          <p:cNvPr id="2137" name="Google Shape;2137;g1de34254291_0_154"/>
          <p:cNvSpPr txBox="1"/>
          <p:nvPr/>
        </p:nvSpPr>
        <p:spPr>
          <a:xfrm>
            <a:off x="3710125" y="1083500"/>
            <a:ext cx="5466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Capa de salida: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neurona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Sigmoid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Costo: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Entropía Cruzada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B6D7A8"/>
                </a:highlight>
              </a:rPr>
              <a:t>Épocas:</a:t>
            </a:r>
            <a:endParaRPr>
              <a:solidFill>
                <a:schemeClr val="dk1"/>
              </a:solidFill>
              <a:highlight>
                <a:srgbClr val="B6D7A8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B6D7A8"/>
                </a:highlight>
              </a:rPr>
              <a:t>200</a:t>
            </a:r>
            <a:endParaRPr>
              <a:solidFill>
                <a:schemeClr val="dk1"/>
              </a:solidFill>
              <a:highlight>
                <a:srgbClr val="B6D7A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8" name="Google Shape;2138;g1de34254291_0_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525" y="2774400"/>
            <a:ext cx="5241551" cy="22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2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g1de34254291_0_165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¿Qué resultados han obtenido?</a:t>
            </a:r>
            <a:endParaRPr/>
          </a:p>
        </p:txBody>
      </p:sp>
      <p:sp>
        <p:nvSpPr>
          <p:cNvPr id="2144" name="Google Shape;2144;g1de34254291_0_165"/>
          <p:cNvSpPr txBox="1"/>
          <p:nvPr/>
        </p:nvSpPr>
        <p:spPr>
          <a:xfrm>
            <a:off x="1116325" y="1034250"/>
            <a:ext cx="2495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Entrada: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13 inputs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Capas ocultas: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Primera: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 neuronas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B6D7A8"/>
                </a:highlight>
              </a:rPr>
              <a:t>Tanh</a:t>
            </a:r>
            <a:endParaRPr>
              <a:highlight>
                <a:srgbClr val="B6D7A8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Segunda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4 neuronas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B6D7A8"/>
                </a:highlight>
              </a:rPr>
              <a:t>Tanh</a:t>
            </a:r>
            <a:endParaRPr>
              <a:highlight>
                <a:srgbClr val="B6D7A8"/>
              </a:highlight>
            </a:endParaRPr>
          </a:p>
        </p:txBody>
      </p:sp>
      <p:sp>
        <p:nvSpPr>
          <p:cNvPr id="2145" name="Google Shape;2145;g1de34254291_0_165"/>
          <p:cNvSpPr txBox="1"/>
          <p:nvPr/>
        </p:nvSpPr>
        <p:spPr>
          <a:xfrm>
            <a:off x="3710125" y="1083500"/>
            <a:ext cx="5466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Capa de salida: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neurona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Sigmoid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Costo: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Entropía Cruzada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B6D7A8"/>
                </a:highlight>
              </a:rPr>
              <a:t>Épocas:</a:t>
            </a:r>
            <a:endParaRPr>
              <a:solidFill>
                <a:schemeClr val="dk1"/>
              </a:solidFill>
              <a:highlight>
                <a:srgbClr val="B6D7A8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B6D7A8"/>
                </a:highlight>
              </a:rPr>
              <a:t>50</a:t>
            </a:r>
            <a:endParaRPr>
              <a:solidFill>
                <a:schemeClr val="dk1"/>
              </a:solidFill>
              <a:highlight>
                <a:srgbClr val="B6D7A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6" name="Google Shape;2146;g1de34254291_0_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2423" y="2692300"/>
            <a:ext cx="5614901" cy="23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g1de34254291_0_173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¿Qué resultados han obtenido?</a:t>
            </a:r>
            <a:endParaRPr/>
          </a:p>
        </p:txBody>
      </p:sp>
      <p:sp>
        <p:nvSpPr>
          <p:cNvPr id="2152" name="Google Shape;2152;g1de34254291_0_173"/>
          <p:cNvSpPr txBox="1"/>
          <p:nvPr/>
        </p:nvSpPr>
        <p:spPr>
          <a:xfrm>
            <a:off x="1116325" y="1034250"/>
            <a:ext cx="2495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Entrada: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13 inputs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Capas ocultas: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Primera: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 neuronas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Tanh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Segunda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4 neuronas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Tanh</a:t>
            </a:r>
            <a:endParaRPr/>
          </a:p>
        </p:txBody>
      </p:sp>
      <p:sp>
        <p:nvSpPr>
          <p:cNvPr id="2153" name="Google Shape;2153;g1de34254291_0_173"/>
          <p:cNvSpPr txBox="1"/>
          <p:nvPr/>
        </p:nvSpPr>
        <p:spPr>
          <a:xfrm>
            <a:off x="3710125" y="1083500"/>
            <a:ext cx="5466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Capa de salida: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neurona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Sigmoid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Costo: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Entropía Cruzada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B6D7A8"/>
                </a:highlight>
              </a:rPr>
              <a:t>Épocas:</a:t>
            </a:r>
            <a:endParaRPr>
              <a:solidFill>
                <a:schemeClr val="dk1"/>
              </a:solidFill>
              <a:highlight>
                <a:srgbClr val="B6D7A8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B6D7A8"/>
                </a:highlight>
              </a:rPr>
              <a:t>200</a:t>
            </a:r>
            <a:endParaRPr>
              <a:solidFill>
                <a:schemeClr val="dk1"/>
              </a:solidFill>
              <a:highlight>
                <a:srgbClr val="B6D7A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4" name="Google Shape;2154;g1de34254291_0_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126" y="2696420"/>
            <a:ext cx="5466600" cy="2311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11"/>
          <p:cNvSpPr txBox="1"/>
          <p:nvPr>
            <p:ph type="title"/>
          </p:nvPr>
        </p:nvSpPr>
        <p:spPr>
          <a:xfrm>
            <a:off x="1823475" y="338323"/>
            <a:ext cx="54969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¿Qué podemos aprender de los resultados?</a:t>
            </a:r>
            <a:endParaRPr/>
          </a:p>
        </p:txBody>
      </p:sp>
      <p:graphicFrame>
        <p:nvGraphicFramePr>
          <p:cNvPr id="2160" name="Google Shape;2160;p11"/>
          <p:cNvGraphicFramePr/>
          <p:nvPr/>
        </p:nvGraphicFramePr>
        <p:xfrm>
          <a:off x="1493838" y="2085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{5AD0A3F8-7898-4D9F-BA0D-275A7244F643}</a:tableStyleId>
              </a:tblPr>
              <a:tblGrid>
                <a:gridCol w="1686975"/>
                <a:gridCol w="1425325"/>
                <a:gridCol w="1519250"/>
              </a:tblGrid>
              <a:tr h="524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RELU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1 capa oculta</a:t>
                      </a:r>
                      <a:endParaRPr sz="1600" u="none" cap="none" strike="noStrike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2 capas ocultas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Pocas Épocas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Muchas Épocas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161" name="Google Shape;2161;p11"/>
          <p:cNvGrpSpPr/>
          <p:nvPr/>
        </p:nvGrpSpPr>
        <p:grpSpPr>
          <a:xfrm>
            <a:off x="3859351" y="2751333"/>
            <a:ext cx="202574" cy="202526"/>
            <a:chOff x="2081650" y="4993750"/>
            <a:chExt cx="483125" cy="483125"/>
          </a:xfrm>
        </p:grpSpPr>
        <p:sp>
          <p:nvSpPr>
            <p:cNvPr id="2162" name="Google Shape;2162;p11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11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4" name="Google Shape;2164;p11"/>
          <p:cNvGrpSpPr/>
          <p:nvPr/>
        </p:nvGrpSpPr>
        <p:grpSpPr>
          <a:xfrm>
            <a:off x="5265854" y="3261779"/>
            <a:ext cx="202574" cy="202526"/>
            <a:chOff x="1487200" y="4993750"/>
            <a:chExt cx="483125" cy="483125"/>
          </a:xfrm>
        </p:grpSpPr>
        <p:sp>
          <p:nvSpPr>
            <p:cNvPr id="2165" name="Google Shape;2165;p11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11"/>
            <p:cNvSpPr/>
            <p:nvPr/>
          </p:nvSpPr>
          <p:spPr>
            <a:xfrm>
              <a:off x="1602600" y="5143950"/>
              <a:ext cx="250351" cy="182724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7" name="Google Shape;2167;p11"/>
          <p:cNvGrpSpPr/>
          <p:nvPr/>
        </p:nvGrpSpPr>
        <p:grpSpPr>
          <a:xfrm>
            <a:off x="3859351" y="3261783"/>
            <a:ext cx="202574" cy="202526"/>
            <a:chOff x="2081650" y="4993750"/>
            <a:chExt cx="483125" cy="483125"/>
          </a:xfrm>
        </p:grpSpPr>
        <p:sp>
          <p:nvSpPr>
            <p:cNvPr id="2168" name="Google Shape;2168;p11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11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0" name="Google Shape;2170;p11"/>
          <p:cNvGrpSpPr/>
          <p:nvPr/>
        </p:nvGrpSpPr>
        <p:grpSpPr>
          <a:xfrm>
            <a:off x="5265851" y="2751346"/>
            <a:ext cx="202574" cy="202526"/>
            <a:chOff x="2081650" y="4993750"/>
            <a:chExt cx="483125" cy="483125"/>
          </a:xfrm>
        </p:grpSpPr>
        <p:sp>
          <p:nvSpPr>
            <p:cNvPr id="2171" name="Google Shape;2171;p11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11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g1de34254291_0_188"/>
          <p:cNvSpPr txBox="1"/>
          <p:nvPr>
            <p:ph type="title"/>
          </p:nvPr>
        </p:nvSpPr>
        <p:spPr>
          <a:xfrm>
            <a:off x="1823475" y="338323"/>
            <a:ext cx="54969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¿Qué podemos aprender de los resultados?</a:t>
            </a:r>
            <a:endParaRPr/>
          </a:p>
        </p:txBody>
      </p:sp>
      <p:graphicFrame>
        <p:nvGraphicFramePr>
          <p:cNvPr id="2178" name="Google Shape;2178;g1de34254291_0_188"/>
          <p:cNvGraphicFramePr/>
          <p:nvPr/>
        </p:nvGraphicFramePr>
        <p:xfrm>
          <a:off x="1493838" y="2085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{5AD0A3F8-7898-4D9F-BA0D-275A7244F643}</a:tableStyleId>
              </a:tblPr>
              <a:tblGrid>
                <a:gridCol w="1686975"/>
                <a:gridCol w="1425325"/>
                <a:gridCol w="1519250"/>
              </a:tblGrid>
              <a:tr h="524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Sigmoid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1 capa oculta</a:t>
                      </a:r>
                      <a:endParaRPr sz="1600" u="none" cap="none" strike="noStrike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2 capas ocultas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Pocas Épocas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Muchas Épocas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179" name="Google Shape;2179;g1de34254291_0_188"/>
          <p:cNvGrpSpPr/>
          <p:nvPr/>
        </p:nvGrpSpPr>
        <p:grpSpPr>
          <a:xfrm>
            <a:off x="3859351" y="2751333"/>
            <a:ext cx="202574" cy="202526"/>
            <a:chOff x="2081650" y="4993750"/>
            <a:chExt cx="483125" cy="483125"/>
          </a:xfrm>
        </p:grpSpPr>
        <p:sp>
          <p:nvSpPr>
            <p:cNvPr id="2180" name="Google Shape;2180;g1de34254291_0_188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g1de34254291_0_188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2" name="Google Shape;2182;g1de34254291_0_188"/>
          <p:cNvGrpSpPr/>
          <p:nvPr/>
        </p:nvGrpSpPr>
        <p:grpSpPr>
          <a:xfrm>
            <a:off x="3859351" y="3261783"/>
            <a:ext cx="202574" cy="202526"/>
            <a:chOff x="2081650" y="4993750"/>
            <a:chExt cx="483125" cy="483125"/>
          </a:xfrm>
        </p:grpSpPr>
        <p:sp>
          <p:nvSpPr>
            <p:cNvPr id="2183" name="Google Shape;2183;g1de34254291_0_188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g1de34254291_0_188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5" name="Google Shape;2185;g1de34254291_0_188"/>
          <p:cNvGrpSpPr/>
          <p:nvPr/>
        </p:nvGrpSpPr>
        <p:grpSpPr>
          <a:xfrm>
            <a:off x="5265851" y="2751346"/>
            <a:ext cx="202574" cy="202526"/>
            <a:chOff x="2081650" y="4993750"/>
            <a:chExt cx="483125" cy="483125"/>
          </a:xfrm>
        </p:grpSpPr>
        <p:sp>
          <p:nvSpPr>
            <p:cNvPr id="2186" name="Google Shape;2186;g1de34254291_0_188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g1de34254291_0_188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8" name="Google Shape;2188;g1de34254291_0_188"/>
          <p:cNvGrpSpPr/>
          <p:nvPr/>
        </p:nvGrpSpPr>
        <p:grpSpPr>
          <a:xfrm>
            <a:off x="5265851" y="3261771"/>
            <a:ext cx="202574" cy="202526"/>
            <a:chOff x="2081650" y="4993750"/>
            <a:chExt cx="483125" cy="483125"/>
          </a:xfrm>
        </p:grpSpPr>
        <p:sp>
          <p:nvSpPr>
            <p:cNvPr id="2189" name="Google Shape;2189;g1de34254291_0_188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g1de34254291_0_188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g1de34254291_0_208"/>
          <p:cNvSpPr txBox="1"/>
          <p:nvPr>
            <p:ph type="title"/>
          </p:nvPr>
        </p:nvSpPr>
        <p:spPr>
          <a:xfrm>
            <a:off x="1823475" y="338323"/>
            <a:ext cx="54969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¿Qué podemos aprender de los resultados?</a:t>
            </a:r>
            <a:endParaRPr/>
          </a:p>
        </p:txBody>
      </p:sp>
      <p:graphicFrame>
        <p:nvGraphicFramePr>
          <p:cNvPr id="2196" name="Google Shape;2196;g1de34254291_0_208"/>
          <p:cNvGraphicFramePr/>
          <p:nvPr/>
        </p:nvGraphicFramePr>
        <p:xfrm>
          <a:off x="1493838" y="2085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{5AD0A3F8-7898-4D9F-BA0D-275A7244F643}</a:tableStyleId>
              </a:tblPr>
              <a:tblGrid>
                <a:gridCol w="1686975"/>
                <a:gridCol w="1425325"/>
                <a:gridCol w="1519250"/>
              </a:tblGrid>
              <a:tr h="524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Tanh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1 capa oculta</a:t>
                      </a:r>
                      <a:endParaRPr sz="1600" u="none" cap="none" strike="noStrike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2 capas ocultas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Pocas Épocas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Muchas Épocas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197" name="Google Shape;2197;g1de34254291_0_208"/>
          <p:cNvGrpSpPr/>
          <p:nvPr/>
        </p:nvGrpSpPr>
        <p:grpSpPr>
          <a:xfrm>
            <a:off x="3859351" y="2751333"/>
            <a:ext cx="202574" cy="202526"/>
            <a:chOff x="2081650" y="4993750"/>
            <a:chExt cx="483125" cy="483125"/>
          </a:xfrm>
        </p:grpSpPr>
        <p:sp>
          <p:nvSpPr>
            <p:cNvPr id="2198" name="Google Shape;2198;g1de34254291_0_208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g1de34254291_0_208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0" name="Google Shape;2200;g1de34254291_0_208"/>
          <p:cNvGrpSpPr/>
          <p:nvPr/>
        </p:nvGrpSpPr>
        <p:grpSpPr>
          <a:xfrm>
            <a:off x="5265854" y="3261779"/>
            <a:ext cx="202574" cy="202526"/>
            <a:chOff x="1487200" y="4993750"/>
            <a:chExt cx="483125" cy="483125"/>
          </a:xfrm>
        </p:grpSpPr>
        <p:sp>
          <p:nvSpPr>
            <p:cNvPr id="2201" name="Google Shape;2201;g1de34254291_0_208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g1de34254291_0_208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3" name="Google Shape;2203;g1de34254291_0_208"/>
          <p:cNvGrpSpPr/>
          <p:nvPr/>
        </p:nvGrpSpPr>
        <p:grpSpPr>
          <a:xfrm>
            <a:off x="3859351" y="3261783"/>
            <a:ext cx="202574" cy="202526"/>
            <a:chOff x="2081650" y="4993750"/>
            <a:chExt cx="483125" cy="483125"/>
          </a:xfrm>
        </p:grpSpPr>
        <p:sp>
          <p:nvSpPr>
            <p:cNvPr id="2204" name="Google Shape;2204;g1de34254291_0_208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g1de34254291_0_208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6" name="Google Shape;2206;g1de34254291_0_208"/>
          <p:cNvGrpSpPr/>
          <p:nvPr/>
        </p:nvGrpSpPr>
        <p:grpSpPr>
          <a:xfrm>
            <a:off x="5265854" y="2751329"/>
            <a:ext cx="202574" cy="202526"/>
            <a:chOff x="1487200" y="4993750"/>
            <a:chExt cx="483125" cy="483125"/>
          </a:xfrm>
        </p:grpSpPr>
        <p:sp>
          <p:nvSpPr>
            <p:cNvPr id="2207" name="Google Shape;2207;g1de34254291_0_208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g1de34254291_0_208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g1de34254291_0_228"/>
          <p:cNvSpPr txBox="1"/>
          <p:nvPr>
            <p:ph type="title"/>
          </p:nvPr>
        </p:nvSpPr>
        <p:spPr>
          <a:xfrm>
            <a:off x="1823475" y="338323"/>
            <a:ext cx="54969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¿Qué podemos aprender de los resultados?</a:t>
            </a:r>
            <a:endParaRPr/>
          </a:p>
        </p:txBody>
      </p:sp>
      <p:graphicFrame>
        <p:nvGraphicFramePr>
          <p:cNvPr id="2214" name="Google Shape;2214;g1de34254291_0_228"/>
          <p:cNvGraphicFramePr/>
          <p:nvPr/>
        </p:nvGraphicFramePr>
        <p:xfrm>
          <a:off x="1493838" y="2085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{5AD0A3F8-7898-4D9F-BA0D-275A7244F643}</a:tableStyleId>
              </a:tblPr>
              <a:tblGrid>
                <a:gridCol w="1484650"/>
                <a:gridCol w="1254375"/>
                <a:gridCol w="1337025"/>
                <a:gridCol w="1337025"/>
              </a:tblGrid>
              <a:tr h="524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Métrica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RELU</a:t>
                      </a:r>
                      <a:endParaRPr sz="1600" u="none" cap="none" strike="noStrike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Sigmoid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Tanh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70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Cumple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Se acerca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215" name="Google Shape;2215;g1de34254291_0_228"/>
          <p:cNvGrpSpPr/>
          <p:nvPr/>
        </p:nvGrpSpPr>
        <p:grpSpPr>
          <a:xfrm>
            <a:off x="3494426" y="2840833"/>
            <a:ext cx="202574" cy="202526"/>
            <a:chOff x="2081650" y="4993750"/>
            <a:chExt cx="483125" cy="483125"/>
          </a:xfrm>
        </p:grpSpPr>
        <p:sp>
          <p:nvSpPr>
            <p:cNvPr id="2216" name="Google Shape;2216;g1de34254291_0_228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g1de34254291_0_228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8" name="Google Shape;2218;g1de34254291_0_228"/>
          <p:cNvGrpSpPr/>
          <p:nvPr/>
        </p:nvGrpSpPr>
        <p:grpSpPr>
          <a:xfrm>
            <a:off x="6173829" y="3515629"/>
            <a:ext cx="202574" cy="202526"/>
            <a:chOff x="1487200" y="4993750"/>
            <a:chExt cx="483125" cy="483125"/>
          </a:xfrm>
        </p:grpSpPr>
        <p:sp>
          <p:nvSpPr>
            <p:cNvPr id="2219" name="Google Shape;2219;g1de34254291_0_228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g1de34254291_0_228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1" name="Google Shape;2221;g1de34254291_0_228"/>
          <p:cNvGrpSpPr/>
          <p:nvPr/>
        </p:nvGrpSpPr>
        <p:grpSpPr>
          <a:xfrm>
            <a:off x="4878426" y="2840833"/>
            <a:ext cx="202574" cy="202526"/>
            <a:chOff x="2081650" y="4993750"/>
            <a:chExt cx="483125" cy="483125"/>
          </a:xfrm>
        </p:grpSpPr>
        <p:sp>
          <p:nvSpPr>
            <p:cNvPr id="2222" name="Google Shape;2222;g1de34254291_0_228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g1de34254291_0_228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4" name="Google Shape;2224;g1de34254291_0_228"/>
          <p:cNvGrpSpPr/>
          <p:nvPr/>
        </p:nvGrpSpPr>
        <p:grpSpPr>
          <a:xfrm>
            <a:off x="3494429" y="3515629"/>
            <a:ext cx="202574" cy="202526"/>
            <a:chOff x="1487200" y="4993750"/>
            <a:chExt cx="483125" cy="483125"/>
          </a:xfrm>
        </p:grpSpPr>
        <p:sp>
          <p:nvSpPr>
            <p:cNvPr id="2225" name="Google Shape;2225;g1de34254291_0_228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g1de34254291_0_228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7" name="Google Shape;2227;g1de34254291_0_228"/>
          <p:cNvGrpSpPr/>
          <p:nvPr/>
        </p:nvGrpSpPr>
        <p:grpSpPr>
          <a:xfrm>
            <a:off x="6173826" y="2840833"/>
            <a:ext cx="202574" cy="202526"/>
            <a:chOff x="2081650" y="4993750"/>
            <a:chExt cx="483125" cy="483125"/>
          </a:xfrm>
        </p:grpSpPr>
        <p:sp>
          <p:nvSpPr>
            <p:cNvPr id="2228" name="Google Shape;2228;g1de34254291_0_228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g1de34254291_0_228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0" name="Google Shape;2230;g1de34254291_0_228"/>
          <p:cNvGrpSpPr/>
          <p:nvPr/>
        </p:nvGrpSpPr>
        <p:grpSpPr>
          <a:xfrm>
            <a:off x="4878426" y="3515633"/>
            <a:ext cx="202574" cy="202526"/>
            <a:chOff x="2081650" y="4993750"/>
            <a:chExt cx="483125" cy="483125"/>
          </a:xfrm>
        </p:grpSpPr>
        <p:sp>
          <p:nvSpPr>
            <p:cNvPr id="2231" name="Google Shape;2231;g1de34254291_0_228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g1de34254291_0_228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12"/>
          <p:cNvSpPr txBox="1"/>
          <p:nvPr>
            <p:ph type="title"/>
          </p:nvPr>
        </p:nvSpPr>
        <p:spPr>
          <a:xfrm>
            <a:off x="1452130" y="445936"/>
            <a:ext cx="604120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¿Cuáles son las líneas de trabajo futuro?</a:t>
            </a:r>
            <a:endParaRPr/>
          </a:p>
        </p:txBody>
      </p:sp>
      <p:grpSp>
        <p:nvGrpSpPr>
          <p:cNvPr id="2238" name="Google Shape;2238;p12"/>
          <p:cNvGrpSpPr/>
          <p:nvPr/>
        </p:nvGrpSpPr>
        <p:grpSpPr>
          <a:xfrm>
            <a:off x="1980375" y="1074788"/>
            <a:ext cx="5183250" cy="3541786"/>
            <a:chOff x="277900" y="420125"/>
            <a:chExt cx="6852525" cy="4682425"/>
          </a:xfrm>
        </p:grpSpPr>
        <p:sp>
          <p:nvSpPr>
            <p:cNvPr id="2239" name="Google Shape;2239;p12"/>
            <p:cNvSpPr/>
            <p:nvPr/>
          </p:nvSpPr>
          <p:spPr>
            <a:xfrm>
              <a:off x="277900" y="420125"/>
              <a:ext cx="6852525" cy="4609425"/>
            </a:xfrm>
            <a:custGeom>
              <a:rect b="b" l="l" r="r" t="t"/>
              <a:pathLst>
                <a:path extrusionOk="0" h="184377" w="274101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12"/>
            <p:cNvSpPr/>
            <p:nvPr/>
          </p:nvSpPr>
          <p:spPr>
            <a:xfrm>
              <a:off x="582900" y="420200"/>
              <a:ext cx="6424600" cy="4609350"/>
            </a:xfrm>
            <a:custGeom>
              <a:rect b="b" l="l" r="r" t="t"/>
              <a:pathLst>
                <a:path extrusionOk="0" h="184374" w="256984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12"/>
            <p:cNvSpPr/>
            <p:nvPr/>
          </p:nvSpPr>
          <p:spPr>
            <a:xfrm>
              <a:off x="702125" y="5036900"/>
              <a:ext cx="6191675" cy="65650"/>
            </a:xfrm>
            <a:custGeom>
              <a:rect b="b" l="l" r="r" t="t"/>
              <a:pathLst>
                <a:path extrusionOk="0" h="2626" w="247667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12"/>
            <p:cNvSpPr/>
            <p:nvPr/>
          </p:nvSpPr>
          <p:spPr>
            <a:xfrm>
              <a:off x="665175" y="3566050"/>
              <a:ext cx="125725" cy="97450"/>
            </a:xfrm>
            <a:custGeom>
              <a:rect b="b" l="l" r="r" t="t"/>
              <a:pathLst>
                <a:path extrusionOk="0" h="3898" w="5029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12"/>
            <p:cNvSpPr/>
            <p:nvPr/>
          </p:nvSpPr>
          <p:spPr>
            <a:xfrm>
              <a:off x="667950" y="3411900"/>
              <a:ext cx="777325" cy="1632425"/>
            </a:xfrm>
            <a:custGeom>
              <a:rect b="b" l="l" r="r" t="t"/>
              <a:pathLst>
                <a:path extrusionOk="0" h="65297" w="31093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12"/>
            <p:cNvSpPr/>
            <p:nvPr/>
          </p:nvSpPr>
          <p:spPr>
            <a:xfrm>
              <a:off x="1174425" y="3532200"/>
              <a:ext cx="91525" cy="134975"/>
            </a:xfrm>
            <a:custGeom>
              <a:rect b="b" l="l" r="r" t="t"/>
              <a:pathLst>
                <a:path extrusionOk="0" h="5399" w="3661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12"/>
            <p:cNvSpPr/>
            <p:nvPr/>
          </p:nvSpPr>
          <p:spPr>
            <a:xfrm>
              <a:off x="41820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12"/>
            <p:cNvSpPr/>
            <p:nvPr/>
          </p:nvSpPr>
          <p:spPr>
            <a:xfrm>
              <a:off x="4173675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12"/>
            <p:cNvSpPr/>
            <p:nvPr/>
          </p:nvSpPr>
          <p:spPr>
            <a:xfrm>
              <a:off x="33557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12"/>
            <p:cNvSpPr/>
            <p:nvPr/>
          </p:nvSpPr>
          <p:spPr>
            <a:xfrm>
              <a:off x="3348300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12"/>
            <p:cNvSpPr/>
            <p:nvPr/>
          </p:nvSpPr>
          <p:spPr>
            <a:xfrm>
              <a:off x="3415775" y="3231825"/>
              <a:ext cx="889175" cy="1075875"/>
            </a:xfrm>
            <a:custGeom>
              <a:rect b="b" l="l" r="r" t="t"/>
              <a:pathLst>
                <a:path extrusionOk="0" h="43035" w="35567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12"/>
            <p:cNvSpPr/>
            <p:nvPr/>
          </p:nvSpPr>
          <p:spPr>
            <a:xfrm>
              <a:off x="3410225" y="3223500"/>
              <a:ext cx="898425" cy="1091575"/>
            </a:xfrm>
            <a:custGeom>
              <a:rect b="b" l="l" r="r" t="t"/>
              <a:pathLst>
                <a:path extrusionOk="0" h="43663" w="35937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12"/>
            <p:cNvSpPr/>
            <p:nvPr/>
          </p:nvSpPr>
          <p:spPr>
            <a:xfrm>
              <a:off x="3388050" y="4095075"/>
              <a:ext cx="902100" cy="212625"/>
            </a:xfrm>
            <a:custGeom>
              <a:rect b="b" l="l" r="r" t="t"/>
              <a:pathLst>
                <a:path extrusionOk="0" h="8505" w="36084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12"/>
            <p:cNvSpPr/>
            <p:nvPr/>
          </p:nvSpPr>
          <p:spPr>
            <a:xfrm>
              <a:off x="3380650" y="4086775"/>
              <a:ext cx="916900" cy="228300"/>
            </a:xfrm>
            <a:custGeom>
              <a:rect b="b" l="l" r="r" t="t"/>
              <a:pathLst>
                <a:path extrusionOk="0" h="9132" w="36676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12"/>
            <p:cNvSpPr/>
            <p:nvPr/>
          </p:nvSpPr>
          <p:spPr>
            <a:xfrm>
              <a:off x="3342750" y="3850150"/>
              <a:ext cx="116500" cy="457550"/>
            </a:xfrm>
            <a:custGeom>
              <a:rect b="b" l="l" r="r" t="t"/>
              <a:pathLst>
                <a:path extrusionOk="0" h="18302" w="466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12"/>
            <p:cNvSpPr/>
            <p:nvPr/>
          </p:nvSpPr>
          <p:spPr>
            <a:xfrm>
              <a:off x="3335375" y="3842750"/>
              <a:ext cx="131250" cy="472325"/>
            </a:xfrm>
            <a:custGeom>
              <a:rect b="b" l="l" r="r" t="t"/>
              <a:pathLst>
                <a:path extrusionOk="0" h="18893" w="525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12"/>
            <p:cNvSpPr/>
            <p:nvPr/>
          </p:nvSpPr>
          <p:spPr>
            <a:xfrm>
              <a:off x="4225425" y="3850150"/>
              <a:ext cx="116500" cy="457550"/>
            </a:xfrm>
            <a:custGeom>
              <a:rect b="b" l="l" r="r" t="t"/>
              <a:pathLst>
                <a:path extrusionOk="0" h="18302" w="466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12"/>
            <p:cNvSpPr/>
            <p:nvPr/>
          </p:nvSpPr>
          <p:spPr>
            <a:xfrm>
              <a:off x="4218050" y="3842750"/>
              <a:ext cx="131250" cy="472325"/>
            </a:xfrm>
            <a:custGeom>
              <a:rect b="b" l="l" r="r" t="t"/>
              <a:pathLst>
                <a:path extrusionOk="0" h="18893" w="525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12"/>
            <p:cNvSpPr/>
            <p:nvPr/>
          </p:nvSpPr>
          <p:spPr>
            <a:xfrm>
              <a:off x="3548875" y="3556225"/>
              <a:ext cx="574000" cy="329075"/>
            </a:xfrm>
            <a:custGeom>
              <a:rect b="b" l="l" r="r" t="t"/>
              <a:pathLst>
                <a:path extrusionOk="0" h="13163" w="2296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12"/>
            <p:cNvSpPr/>
            <p:nvPr/>
          </p:nvSpPr>
          <p:spPr>
            <a:xfrm>
              <a:off x="3541475" y="3548850"/>
              <a:ext cx="588775" cy="343850"/>
            </a:xfrm>
            <a:custGeom>
              <a:rect b="b" l="l" r="r" t="t"/>
              <a:pathLst>
                <a:path extrusionOk="0" h="13754" w="23551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12"/>
            <p:cNvSpPr/>
            <p:nvPr/>
          </p:nvSpPr>
          <p:spPr>
            <a:xfrm>
              <a:off x="3337225" y="3015525"/>
              <a:ext cx="1061075" cy="603575"/>
            </a:xfrm>
            <a:custGeom>
              <a:rect b="b" l="l" r="r" t="t"/>
              <a:pathLst>
                <a:path extrusionOk="0" h="24143" w="42443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12"/>
            <p:cNvSpPr/>
            <p:nvPr/>
          </p:nvSpPr>
          <p:spPr>
            <a:xfrm>
              <a:off x="3328900" y="3008150"/>
              <a:ext cx="1076800" cy="619275"/>
            </a:xfrm>
            <a:custGeom>
              <a:rect b="b" l="l" r="r" t="t"/>
              <a:pathLst>
                <a:path extrusionOk="0" h="24771" w="43072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12"/>
            <p:cNvSpPr/>
            <p:nvPr/>
          </p:nvSpPr>
          <p:spPr>
            <a:xfrm>
              <a:off x="3938900" y="2856775"/>
              <a:ext cx="52725" cy="82300"/>
            </a:xfrm>
            <a:custGeom>
              <a:rect b="b" l="l" r="r" t="t"/>
              <a:pathLst>
                <a:path extrusionOk="0" h="3292" w="2109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12"/>
            <p:cNvSpPr/>
            <p:nvPr/>
          </p:nvSpPr>
          <p:spPr>
            <a:xfrm>
              <a:off x="3930600" y="2849175"/>
              <a:ext cx="65650" cy="98000"/>
            </a:xfrm>
            <a:custGeom>
              <a:rect b="b" l="l" r="r" t="t"/>
              <a:pathLst>
                <a:path extrusionOk="0" h="3920" w="2626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12"/>
            <p:cNvSpPr/>
            <p:nvPr/>
          </p:nvSpPr>
          <p:spPr>
            <a:xfrm>
              <a:off x="3667175" y="2856775"/>
              <a:ext cx="53625" cy="82300"/>
            </a:xfrm>
            <a:custGeom>
              <a:rect b="b" l="l" r="r" t="t"/>
              <a:pathLst>
                <a:path extrusionOk="0" h="3292" w="2145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12"/>
            <p:cNvSpPr/>
            <p:nvPr/>
          </p:nvSpPr>
          <p:spPr>
            <a:xfrm>
              <a:off x="3662550" y="2849175"/>
              <a:ext cx="65650" cy="98000"/>
            </a:xfrm>
            <a:custGeom>
              <a:rect b="b" l="l" r="r" t="t"/>
              <a:pathLst>
                <a:path extrusionOk="0" h="3920" w="2626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12"/>
            <p:cNvSpPr/>
            <p:nvPr/>
          </p:nvSpPr>
          <p:spPr>
            <a:xfrm>
              <a:off x="3694900" y="2954900"/>
              <a:ext cx="289325" cy="233500"/>
            </a:xfrm>
            <a:custGeom>
              <a:rect b="b" l="l" r="r" t="t"/>
              <a:pathLst>
                <a:path extrusionOk="0" h="9340" w="11573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12"/>
            <p:cNvSpPr/>
            <p:nvPr/>
          </p:nvSpPr>
          <p:spPr>
            <a:xfrm>
              <a:off x="3687500" y="2947150"/>
              <a:ext cx="305050" cy="249100"/>
            </a:xfrm>
            <a:custGeom>
              <a:rect b="b" l="l" r="r" t="t"/>
              <a:pathLst>
                <a:path extrusionOk="0" h="9964" w="12202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12"/>
            <p:cNvSpPr/>
            <p:nvPr/>
          </p:nvSpPr>
          <p:spPr>
            <a:xfrm>
              <a:off x="3761450" y="3038650"/>
              <a:ext cx="139600" cy="207225"/>
            </a:xfrm>
            <a:custGeom>
              <a:rect b="b" l="l" r="r" t="t"/>
              <a:pathLst>
                <a:path extrusionOk="0" h="8289" w="5584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12"/>
            <p:cNvSpPr/>
            <p:nvPr/>
          </p:nvSpPr>
          <p:spPr>
            <a:xfrm>
              <a:off x="3753125" y="3030800"/>
              <a:ext cx="155300" cy="223225"/>
            </a:xfrm>
            <a:custGeom>
              <a:rect b="b" l="l" r="r" t="t"/>
              <a:pathLst>
                <a:path extrusionOk="0" h="8929" w="6212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12"/>
            <p:cNvSpPr/>
            <p:nvPr/>
          </p:nvSpPr>
          <p:spPr>
            <a:xfrm>
              <a:off x="3715250" y="2777775"/>
              <a:ext cx="241250" cy="327075"/>
            </a:xfrm>
            <a:custGeom>
              <a:rect b="b" l="l" r="r" t="t"/>
              <a:pathLst>
                <a:path extrusionOk="0" h="13083" w="965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12"/>
            <p:cNvSpPr/>
            <p:nvPr/>
          </p:nvSpPr>
          <p:spPr>
            <a:xfrm>
              <a:off x="3707850" y="2769675"/>
              <a:ext cx="256050" cy="342925"/>
            </a:xfrm>
            <a:custGeom>
              <a:rect b="b" l="l" r="r" t="t"/>
              <a:pathLst>
                <a:path extrusionOk="0" h="13717" w="10242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12"/>
            <p:cNvSpPr/>
            <p:nvPr/>
          </p:nvSpPr>
          <p:spPr>
            <a:xfrm>
              <a:off x="3659775" y="2613900"/>
              <a:ext cx="321675" cy="302000"/>
            </a:xfrm>
            <a:custGeom>
              <a:rect b="b" l="l" r="r" t="t"/>
              <a:pathLst>
                <a:path extrusionOk="0" h="12080" w="12867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12"/>
            <p:cNvSpPr/>
            <p:nvPr/>
          </p:nvSpPr>
          <p:spPr>
            <a:xfrm>
              <a:off x="3662550" y="2606075"/>
              <a:ext cx="327225" cy="317975"/>
            </a:xfrm>
            <a:custGeom>
              <a:rect b="b" l="l" r="r" t="t"/>
              <a:pathLst>
                <a:path extrusionOk="0" h="12719" w="13089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12"/>
            <p:cNvSpPr/>
            <p:nvPr/>
          </p:nvSpPr>
          <p:spPr>
            <a:xfrm>
              <a:off x="3314100" y="3493950"/>
              <a:ext cx="431675" cy="128850"/>
            </a:xfrm>
            <a:custGeom>
              <a:rect b="b" l="l" r="r" t="t"/>
              <a:pathLst>
                <a:path extrusionOk="0" h="5154" w="17267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12"/>
            <p:cNvSpPr/>
            <p:nvPr/>
          </p:nvSpPr>
          <p:spPr>
            <a:xfrm>
              <a:off x="3317800" y="3486000"/>
              <a:ext cx="436275" cy="144200"/>
            </a:xfrm>
            <a:custGeom>
              <a:rect b="b" l="l" r="r" t="t"/>
              <a:pathLst>
                <a:path extrusionOk="0" h="5768" w="17451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12"/>
            <p:cNvSpPr/>
            <p:nvPr/>
          </p:nvSpPr>
          <p:spPr>
            <a:xfrm>
              <a:off x="3642225" y="3515250"/>
              <a:ext cx="183025" cy="99250"/>
            </a:xfrm>
            <a:custGeom>
              <a:rect b="b" l="l" r="r" t="t"/>
              <a:pathLst>
                <a:path extrusionOk="0" h="3970" w="7321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12"/>
            <p:cNvSpPr/>
            <p:nvPr/>
          </p:nvSpPr>
          <p:spPr>
            <a:xfrm>
              <a:off x="3634825" y="3508175"/>
              <a:ext cx="195975" cy="113700"/>
            </a:xfrm>
            <a:custGeom>
              <a:rect b="b" l="l" r="r" t="t"/>
              <a:pathLst>
                <a:path extrusionOk="0" h="4548" w="7839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12"/>
            <p:cNvSpPr/>
            <p:nvPr/>
          </p:nvSpPr>
          <p:spPr>
            <a:xfrm>
              <a:off x="4000825" y="3493950"/>
              <a:ext cx="430750" cy="128850"/>
            </a:xfrm>
            <a:custGeom>
              <a:rect b="b" l="l" r="r" t="t"/>
              <a:pathLst>
                <a:path extrusionOk="0" h="5154" w="1723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12"/>
            <p:cNvSpPr/>
            <p:nvPr/>
          </p:nvSpPr>
          <p:spPr>
            <a:xfrm>
              <a:off x="3992525" y="3486000"/>
              <a:ext cx="436275" cy="144200"/>
            </a:xfrm>
            <a:custGeom>
              <a:rect b="b" l="l" r="r" t="t"/>
              <a:pathLst>
                <a:path extrusionOk="0" h="5768" w="17451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12"/>
            <p:cNvSpPr/>
            <p:nvPr/>
          </p:nvSpPr>
          <p:spPr>
            <a:xfrm>
              <a:off x="3898250" y="3515250"/>
              <a:ext cx="183025" cy="99250"/>
            </a:xfrm>
            <a:custGeom>
              <a:rect b="b" l="l" r="r" t="t"/>
              <a:pathLst>
                <a:path extrusionOk="0" h="3970" w="7321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12"/>
            <p:cNvSpPr/>
            <p:nvPr/>
          </p:nvSpPr>
          <p:spPr>
            <a:xfrm>
              <a:off x="3892700" y="3508175"/>
              <a:ext cx="195975" cy="113700"/>
            </a:xfrm>
            <a:custGeom>
              <a:rect b="b" l="l" r="r" t="t"/>
              <a:pathLst>
                <a:path extrusionOk="0" h="4548" w="7839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12"/>
            <p:cNvSpPr/>
            <p:nvPr/>
          </p:nvSpPr>
          <p:spPr>
            <a:xfrm>
              <a:off x="3581225" y="3885275"/>
              <a:ext cx="489875" cy="212600"/>
            </a:xfrm>
            <a:custGeom>
              <a:rect b="b" l="l" r="r" t="t"/>
              <a:pathLst>
                <a:path extrusionOk="0" h="8504" w="19595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12"/>
            <p:cNvSpPr/>
            <p:nvPr/>
          </p:nvSpPr>
          <p:spPr>
            <a:xfrm>
              <a:off x="3573825" y="3876950"/>
              <a:ext cx="504675" cy="228325"/>
            </a:xfrm>
            <a:custGeom>
              <a:rect b="b" l="l" r="r" t="t"/>
              <a:pathLst>
                <a:path extrusionOk="0" h="9133" w="20187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12"/>
            <p:cNvSpPr/>
            <p:nvPr/>
          </p:nvSpPr>
          <p:spPr>
            <a:xfrm>
              <a:off x="3618200" y="3864350"/>
              <a:ext cx="183950" cy="157000"/>
            </a:xfrm>
            <a:custGeom>
              <a:rect b="b" l="l" r="r" t="t"/>
              <a:pathLst>
                <a:path extrusionOk="0" h="6280" w="7358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12"/>
            <p:cNvSpPr/>
            <p:nvPr/>
          </p:nvSpPr>
          <p:spPr>
            <a:xfrm>
              <a:off x="3875125" y="3876950"/>
              <a:ext cx="171025" cy="137975"/>
            </a:xfrm>
            <a:custGeom>
              <a:rect b="b" l="l" r="r" t="t"/>
              <a:pathLst>
                <a:path extrusionOk="0" h="5519" w="6841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12"/>
            <p:cNvSpPr/>
            <p:nvPr/>
          </p:nvSpPr>
          <p:spPr>
            <a:xfrm>
              <a:off x="3388050" y="3841775"/>
              <a:ext cx="297625" cy="1110125"/>
            </a:xfrm>
            <a:custGeom>
              <a:rect b="b" l="l" r="r" t="t"/>
              <a:pathLst>
                <a:path extrusionOk="0" h="44405" w="11905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12"/>
            <p:cNvSpPr/>
            <p:nvPr/>
          </p:nvSpPr>
          <p:spPr>
            <a:xfrm>
              <a:off x="3433325" y="3834450"/>
              <a:ext cx="256050" cy="1124850"/>
            </a:xfrm>
            <a:custGeom>
              <a:rect b="b" l="l" r="r" t="t"/>
              <a:pathLst>
                <a:path extrusionOk="0" h="44994" w="10242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12"/>
            <p:cNvSpPr/>
            <p:nvPr/>
          </p:nvSpPr>
          <p:spPr>
            <a:xfrm>
              <a:off x="3374175" y="4889025"/>
              <a:ext cx="198750" cy="146975"/>
            </a:xfrm>
            <a:custGeom>
              <a:rect b="b" l="l" r="r" t="t"/>
              <a:pathLst>
                <a:path extrusionOk="0" h="5879" w="795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12"/>
            <p:cNvSpPr/>
            <p:nvPr/>
          </p:nvSpPr>
          <p:spPr>
            <a:xfrm>
              <a:off x="3365875" y="4881625"/>
              <a:ext cx="215375" cy="161775"/>
            </a:xfrm>
            <a:custGeom>
              <a:rect b="b" l="l" r="r" t="t"/>
              <a:pathLst>
                <a:path extrusionOk="0" h="6471" w="8615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12"/>
            <p:cNvSpPr/>
            <p:nvPr/>
          </p:nvSpPr>
          <p:spPr>
            <a:xfrm>
              <a:off x="3450900" y="4973025"/>
              <a:ext cx="84125" cy="14000"/>
            </a:xfrm>
            <a:custGeom>
              <a:rect b="b" l="l" r="r" t="t"/>
              <a:pathLst>
                <a:path extrusionOk="0" h="560" w="3365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12"/>
            <p:cNvSpPr/>
            <p:nvPr/>
          </p:nvSpPr>
          <p:spPr>
            <a:xfrm>
              <a:off x="3442575" y="4964825"/>
              <a:ext cx="100775" cy="29725"/>
            </a:xfrm>
            <a:custGeom>
              <a:rect b="b" l="l" r="r" t="t"/>
              <a:pathLst>
                <a:path extrusionOk="0" h="1189" w="4031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12"/>
            <p:cNvSpPr/>
            <p:nvPr/>
          </p:nvSpPr>
          <p:spPr>
            <a:xfrm>
              <a:off x="3998975" y="3841775"/>
              <a:ext cx="297650" cy="1110125"/>
            </a:xfrm>
            <a:custGeom>
              <a:rect b="b" l="l" r="r" t="t"/>
              <a:pathLst>
                <a:path extrusionOk="0" h="44405" w="11906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12"/>
            <p:cNvSpPr/>
            <p:nvPr/>
          </p:nvSpPr>
          <p:spPr>
            <a:xfrm>
              <a:off x="3995300" y="3834450"/>
              <a:ext cx="256025" cy="1124850"/>
            </a:xfrm>
            <a:custGeom>
              <a:rect b="b" l="l" r="r" t="t"/>
              <a:pathLst>
                <a:path extrusionOk="0" h="44994" w="10241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12"/>
            <p:cNvSpPr/>
            <p:nvPr/>
          </p:nvSpPr>
          <p:spPr>
            <a:xfrm>
              <a:off x="4111750" y="4889025"/>
              <a:ext cx="198750" cy="146975"/>
            </a:xfrm>
            <a:custGeom>
              <a:rect b="b" l="l" r="r" t="t"/>
              <a:pathLst>
                <a:path extrusionOk="0" h="5879" w="795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12"/>
            <p:cNvSpPr/>
            <p:nvPr/>
          </p:nvSpPr>
          <p:spPr>
            <a:xfrm>
              <a:off x="4103425" y="4881625"/>
              <a:ext cx="215375" cy="161775"/>
            </a:xfrm>
            <a:custGeom>
              <a:rect b="b" l="l" r="r" t="t"/>
              <a:pathLst>
                <a:path extrusionOk="0" h="6471" w="8615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12"/>
            <p:cNvSpPr/>
            <p:nvPr/>
          </p:nvSpPr>
          <p:spPr>
            <a:xfrm>
              <a:off x="4149650" y="4973025"/>
              <a:ext cx="84125" cy="14000"/>
            </a:xfrm>
            <a:custGeom>
              <a:rect b="b" l="l" r="r" t="t"/>
              <a:pathLst>
                <a:path extrusionOk="0" h="560" w="3365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12"/>
            <p:cNvSpPr/>
            <p:nvPr/>
          </p:nvSpPr>
          <p:spPr>
            <a:xfrm>
              <a:off x="4141325" y="4964825"/>
              <a:ext cx="100775" cy="29725"/>
            </a:xfrm>
            <a:custGeom>
              <a:rect b="b" l="l" r="r" t="t"/>
              <a:pathLst>
                <a:path extrusionOk="0" h="1189" w="4031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12"/>
            <p:cNvSpPr/>
            <p:nvPr/>
          </p:nvSpPr>
          <p:spPr>
            <a:xfrm>
              <a:off x="4605300" y="3247525"/>
              <a:ext cx="720950" cy="365125"/>
            </a:xfrm>
            <a:custGeom>
              <a:rect b="b" l="l" r="r" t="t"/>
              <a:pathLst>
                <a:path extrusionOk="0" h="14605" w="28838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12"/>
            <p:cNvSpPr/>
            <p:nvPr/>
          </p:nvSpPr>
          <p:spPr>
            <a:xfrm>
              <a:off x="4599750" y="3240125"/>
              <a:ext cx="732050" cy="379900"/>
            </a:xfrm>
            <a:custGeom>
              <a:rect b="b" l="l" r="r" t="t"/>
              <a:pathLst>
                <a:path extrusionOk="0" h="15196" w="29282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12"/>
            <p:cNvSpPr/>
            <p:nvPr/>
          </p:nvSpPr>
          <p:spPr>
            <a:xfrm>
              <a:off x="4658900" y="3274325"/>
              <a:ext cx="614675" cy="311500"/>
            </a:xfrm>
            <a:custGeom>
              <a:rect b="b" l="l" r="r" t="t"/>
              <a:pathLst>
                <a:path extrusionOk="0" h="12460" w="24587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12"/>
            <p:cNvSpPr/>
            <p:nvPr/>
          </p:nvSpPr>
          <p:spPr>
            <a:xfrm>
              <a:off x="4652450" y="3266950"/>
              <a:ext cx="626675" cy="326275"/>
            </a:xfrm>
            <a:custGeom>
              <a:rect b="b" l="l" r="r" t="t"/>
              <a:pathLst>
                <a:path extrusionOk="0" h="13051" w="25067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12"/>
            <p:cNvSpPr/>
            <p:nvPr/>
          </p:nvSpPr>
          <p:spPr>
            <a:xfrm>
              <a:off x="4761500" y="3589500"/>
              <a:ext cx="818000" cy="26825"/>
            </a:xfrm>
            <a:custGeom>
              <a:rect b="b" l="l" r="r" t="t"/>
              <a:pathLst>
                <a:path extrusionOk="0" h="1073" w="3272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12"/>
            <p:cNvSpPr/>
            <p:nvPr/>
          </p:nvSpPr>
          <p:spPr>
            <a:xfrm>
              <a:off x="4754100" y="3582125"/>
              <a:ext cx="832800" cy="42525"/>
            </a:xfrm>
            <a:custGeom>
              <a:rect b="b" l="l" r="r" t="t"/>
              <a:pathLst>
                <a:path extrusionOk="0" h="1701" w="33312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12"/>
            <p:cNvSpPr/>
            <p:nvPr/>
          </p:nvSpPr>
          <p:spPr>
            <a:xfrm>
              <a:off x="4761500" y="3589500"/>
              <a:ext cx="396550" cy="26825"/>
            </a:xfrm>
            <a:custGeom>
              <a:rect b="b" l="l" r="r" t="t"/>
              <a:pathLst>
                <a:path extrusionOk="0" h="1073" w="15862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12"/>
            <p:cNvSpPr/>
            <p:nvPr/>
          </p:nvSpPr>
          <p:spPr>
            <a:xfrm>
              <a:off x="4754100" y="3582125"/>
              <a:ext cx="411325" cy="42525"/>
            </a:xfrm>
            <a:custGeom>
              <a:rect b="b" l="l" r="r" t="t"/>
              <a:pathLst>
                <a:path extrusionOk="0" h="1701" w="16453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12"/>
            <p:cNvSpPr/>
            <p:nvPr/>
          </p:nvSpPr>
          <p:spPr>
            <a:xfrm>
              <a:off x="4818800" y="2599625"/>
              <a:ext cx="476025" cy="476025"/>
            </a:xfrm>
            <a:custGeom>
              <a:rect b="b" l="l" r="r" t="t"/>
              <a:pathLst>
                <a:path extrusionOk="0" h="19041" w="19041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12"/>
            <p:cNvSpPr/>
            <p:nvPr/>
          </p:nvSpPr>
          <p:spPr>
            <a:xfrm>
              <a:off x="4811425" y="2592225"/>
              <a:ext cx="490800" cy="490800"/>
            </a:xfrm>
            <a:custGeom>
              <a:rect b="b" l="l" r="r" t="t"/>
              <a:pathLst>
                <a:path extrusionOk="0" h="19632" w="19632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12"/>
            <p:cNvSpPr/>
            <p:nvPr/>
          </p:nvSpPr>
          <p:spPr>
            <a:xfrm>
              <a:off x="5000900" y="3058050"/>
              <a:ext cx="93375" cy="306875"/>
            </a:xfrm>
            <a:custGeom>
              <a:rect b="b" l="l" r="r" t="t"/>
              <a:pathLst>
                <a:path extrusionOk="0" h="12275" w="3735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12"/>
            <p:cNvSpPr/>
            <p:nvPr/>
          </p:nvSpPr>
          <p:spPr>
            <a:xfrm>
              <a:off x="4992575" y="3050475"/>
              <a:ext cx="110000" cy="321850"/>
            </a:xfrm>
            <a:custGeom>
              <a:rect b="b" l="l" r="r" t="t"/>
              <a:pathLst>
                <a:path extrusionOk="0" h="12874" w="440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12"/>
            <p:cNvSpPr/>
            <p:nvPr/>
          </p:nvSpPr>
          <p:spPr>
            <a:xfrm>
              <a:off x="3524850" y="3248450"/>
              <a:ext cx="631275" cy="374350"/>
            </a:xfrm>
            <a:custGeom>
              <a:rect b="b" l="l" r="r" t="t"/>
              <a:pathLst>
                <a:path extrusionOk="0" h="14974" w="25251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12"/>
            <p:cNvSpPr/>
            <p:nvPr/>
          </p:nvSpPr>
          <p:spPr>
            <a:xfrm>
              <a:off x="3517450" y="3240125"/>
              <a:ext cx="647000" cy="391000"/>
            </a:xfrm>
            <a:custGeom>
              <a:rect b="b" l="l" r="r" t="t"/>
              <a:pathLst>
                <a:path extrusionOk="0" h="15640" w="2588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12"/>
            <p:cNvSpPr/>
            <p:nvPr/>
          </p:nvSpPr>
          <p:spPr>
            <a:xfrm>
              <a:off x="4051675" y="2338050"/>
              <a:ext cx="475100" cy="475100"/>
            </a:xfrm>
            <a:custGeom>
              <a:rect b="b" l="l" r="r" t="t"/>
              <a:pathLst>
                <a:path extrusionOk="0" h="19004" w="19004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12"/>
            <p:cNvSpPr/>
            <p:nvPr/>
          </p:nvSpPr>
          <p:spPr>
            <a:xfrm>
              <a:off x="4043350" y="2329725"/>
              <a:ext cx="491725" cy="491750"/>
            </a:xfrm>
            <a:custGeom>
              <a:rect b="b" l="l" r="r" t="t"/>
              <a:pathLst>
                <a:path extrusionOk="0" h="19670" w="19669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12"/>
            <p:cNvSpPr/>
            <p:nvPr/>
          </p:nvSpPr>
          <p:spPr>
            <a:xfrm>
              <a:off x="4112675" y="2789100"/>
              <a:ext cx="193200" cy="368800"/>
            </a:xfrm>
            <a:custGeom>
              <a:rect b="b" l="l" r="r" t="t"/>
              <a:pathLst>
                <a:path extrusionOk="0" h="14752" w="7728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12"/>
            <p:cNvSpPr/>
            <p:nvPr/>
          </p:nvSpPr>
          <p:spPr>
            <a:xfrm>
              <a:off x="4103425" y="2780975"/>
              <a:ext cx="211675" cy="385050"/>
            </a:xfrm>
            <a:custGeom>
              <a:rect b="b" l="l" r="r" t="t"/>
              <a:pathLst>
                <a:path extrusionOk="0" h="15402" w="8467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12"/>
            <p:cNvSpPr/>
            <p:nvPr/>
          </p:nvSpPr>
          <p:spPr>
            <a:xfrm>
              <a:off x="2612600" y="3247525"/>
              <a:ext cx="720950" cy="365125"/>
            </a:xfrm>
            <a:custGeom>
              <a:rect b="b" l="l" r="r" t="t"/>
              <a:pathLst>
                <a:path extrusionOk="0" h="14605" w="28838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12"/>
            <p:cNvSpPr/>
            <p:nvPr/>
          </p:nvSpPr>
          <p:spPr>
            <a:xfrm>
              <a:off x="2607050" y="3240125"/>
              <a:ext cx="732025" cy="379900"/>
            </a:xfrm>
            <a:custGeom>
              <a:rect b="b" l="l" r="r" t="t"/>
              <a:pathLst>
                <a:path extrusionOk="0" h="15196" w="29281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12"/>
            <p:cNvSpPr/>
            <p:nvPr/>
          </p:nvSpPr>
          <p:spPr>
            <a:xfrm>
              <a:off x="2665275" y="3274325"/>
              <a:ext cx="615575" cy="311500"/>
            </a:xfrm>
            <a:custGeom>
              <a:rect b="b" l="l" r="r" t="t"/>
              <a:pathLst>
                <a:path extrusionOk="0" h="12460" w="24623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12"/>
            <p:cNvSpPr/>
            <p:nvPr/>
          </p:nvSpPr>
          <p:spPr>
            <a:xfrm>
              <a:off x="2659725" y="3266950"/>
              <a:ext cx="626675" cy="326275"/>
            </a:xfrm>
            <a:custGeom>
              <a:rect b="b" l="l" r="r" t="t"/>
              <a:pathLst>
                <a:path extrusionOk="0" h="13051" w="25067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12"/>
            <p:cNvSpPr/>
            <p:nvPr/>
          </p:nvSpPr>
          <p:spPr>
            <a:xfrm>
              <a:off x="2359350" y="3589500"/>
              <a:ext cx="818000" cy="26825"/>
            </a:xfrm>
            <a:custGeom>
              <a:rect b="b" l="l" r="r" t="t"/>
              <a:pathLst>
                <a:path extrusionOk="0" h="1073" w="3272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12"/>
            <p:cNvSpPr/>
            <p:nvPr/>
          </p:nvSpPr>
          <p:spPr>
            <a:xfrm>
              <a:off x="2351950" y="3582125"/>
              <a:ext cx="833700" cy="42525"/>
            </a:xfrm>
            <a:custGeom>
              <a:rect b="b" l="l" r="r" t="t"/>
              <a:pathLst>
                <a:path extrusionOk="0" h="1701" w="33348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12"/>
            <p:cNvSpPr/>
            <p:nvPr/>
          </p:nvSpPr>
          <p:spPr>
            <a:xfrm>
              <a:off x="2780800" y="3589500"/>
              <a:ext cx="396550" cy="26825"/>
            </a:xfrm>
            <a:custGeom>
              <a:rect b="b" l="l" r="r" t="t"/>
              <a:pathLst>
                <a:path extrusionOk="0" h="1073" w="15862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12"/>
            <p:cNvSpPr/>
            <p:nvPr/>
          </p:nvSpPr>
          <p:spPr>
            <a:xfrm>
              <a:off x="2773400" y="3582125"/>
              <a:ext cx="412250" cy="42525"/>
            </a:xfrm>
            <a:custGeom>
              <a:rect b="b" l="l" r="r" t="t"/>
              <a:pathLst>
                <a:path extrusionOk="0" h="1701" w="1649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12"/>
            <p:cNvSpPr/>
            <p:nvPr/>
          </p:nvSpPr>
          <p:spPr>
            <a:xfrm>
              <a:off x="2617200" y="2599625"/>
              <a:ext cx="476025" cy="476025"/>
            </a:xfrm>
            <a:custGeom>
              <a:rect b="b" l="l" r="r" t="t"/>
              <a:pathLst>
                <a:path extrusionOk="0" h="19041" w="19041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12"/>
            <p:cNvSpPr/>
            <p:nvPr/>
          </p:nvSpPr>
          <p:spPr>
            <a:xfrm>
              <a:off x="2609825" y="2592225"/>
              <a:ext cx="490800" cy="490800"/>
            </a:xfrm>
            <a:custGeom>
              <a:rect b="b" l="l" r="r" t="t"/>
              <a:pathLst>
                <a:path extrusionOk="0" h="19632" w="19632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12"/>
            <p:cNvSpPr/>
            <p:nvPr/>
          </p:nvSpPr>
          <p:spPr>
            <a:xfrm>
              <a:off x="2855675" y="3045125"/>
              <a:ext cx="68425" cy="300400"/>
            </a:xfrm>
            <a:custGeom>
              <a:rect b="b" l="l" r="r" t="t"/>
              <a:pathLst>
                <a:path extrusionOk="0" h="12016" w="2737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12"/>
            <p:cNvSpPr/>
            <p:nvPr/>
          </p:nvSpPr>
          <p:spPr>
            <a:xfrm>
              <a:off x="2847350" y="3037950"/>
              <a:ext cx="84125" cy="315900"/>
            </a:xfrm>
            <a:custGeom>
              <a:rect b="b" l="l" r="r" t="t"/>
              <a:pathLst>
                <a:path extrusionOk="0" h="12636" w="3365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12"/>
            <p:cNvSpPr/>
            <p:nvPr/>
          </p:nvSpPr>
          <p:spPr>
            <a:xfrm>
              <a:off x="4462975" y="3403725"/>
              <a:ext cx="145125" cy="213525"/>
            </a:xfrm>
            <a:custGeom>
              <a:rect b="b" l="l" r="r" t="t"/>
              <a:pathLst>
                <a:path extrusionOk="0" h="8541" w="5805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12"/>
            <p:cNvSpPr/>
            <p:nvPr/>
          </p:nvSpPr>
          <p:spPr>
            <a:xfrm>
              <a:off x="4455575" y="3396325"/>
              <a:ext cx="159925" cy="228325"/>
            </a:xfrm>
            <a:custGeom>
              <a:rect b="b" l="l" r="r" t="t"/>
              <a:pathLst>
                <a:path extrusionOk="0" h="9133" w="6397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12"/>
            <p:cNvSpPr/>
            <p:nvPr/>
          </p:nvSpPr>
          <p:spPr>
            <a:xfrm>
              <a:off x="4570175" y="3443475"/>
              <a:ext cx="77675" cy="144200"/>
            </a:xfrm>
            <a:custGeom>
              <a:rect b="b" l="l" r="r" t="t"/>
              <a:pathLst>
                <a:path extrusionOk="0" h="5768" w="3107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12"/>
            <p:cNvSpPr/>
            <p:nvPr/>
          </p:nvSpPr>
          <p:spPr>
            <a:xfrm>
              <a:off x="4561875" y="3436075"/>
              <a:ext cx="93375" cy="159925"/>
            </a:xfrm>
            <a:custGeom>
              <a:rect b="b" l="l" r="r" t="t"/>
              <a:pathLst>
                <a:path extrusionOk="0" h="6397" w="3735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12"/>
            <p:cNvSpPr/>
            <p:nvPr/>
          </p:nvSpPr>
          <p:spPr>
            <a:xfrm>
              <a:off x="4999975" y="3728150"/>
              <a:ext cx="140500" cy="1346100"/>
            </a:xfrm>
            <a:custGeom>
              <a:rect b="b" l="l" r="r" t="t"/>
              <a:pathLst>
                <a:path extrusionOk="0" h="53844" w="562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12"/>
            <p:cNvSpPr/>
            <p:nvPr/>
          </p:nvSpPr>
          <p:spPr>
            <a:xfrm>
              <a:off x="4991650" y="3720750"/>
              <a:ext cx="156225" cy="1360550"/>
            </a:xfrm>
            <a:custGeom>
              <a:rect b="b" l="l" r="r" t="t"/>
              <a:pathLst>
                <a:path extrusionOk="0" h="54422" w="6249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12"/>
            <p:cNvSpPr/>
            <p:nvPr/>
          </p:nvSpPr>
          <p:spPr>
            <a:xfrm>
              <a:off x="5752325" y="3728150"/>
              <a:ext cx="141425" cy="1349800"/>
            </a:xfrm>
            <a:custGeom>
              <a:rect b="b" l="l" r="r" t="t"/>
              <a:pathLst>
                <a:path extrusionOk="0" h="53992" w="5657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12"/>
            <p:cNvSpPr/>
            <p:nvPr/>
          </p:nvSpPr>
          <p:spPr>
            <a:xfrm>
              <a:off x="5744000" y="3720750"/>
              <a:ext cx="156225" cy="1365175"/>
            </a:xfrm>
            <a:custGeom>
              <a:rect b="b" l="l" r="r" t="t"/>
              <a:pathLst>
                <a:path extrusionOk="0" h="54607" w="6249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12"/>
            <p:cNvSpPr/>
            <p:nvPr/>
          </p:nvSpPr>
          <p:spPr>
            <a:xfrm>
              <a:off x="2587625" y="3728150"/>
              <a:ext cx="123875" cy="1337800"/>
            </a:xfrm>
            <a:custGeom>
              <a:rect b="b" l="l" r="r" t="t"/>
              <a:pathLst>
                <a:path extrusionOk="0" h="53512" w="4955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12"/>
            <p:cNvSpPr/>
            <p:nvPr/>
          </p:nvSpPr>
          <p:spPr>
            <a:xfrm>
              <a:off x="2580250" y="3720750"/>
              <a:ext cx="138650" cy="1352225"/>
            </a:xfrm>
            <a:custGeom>
              <a:rect b="b" l="l" r="r" t="t"/>
              <a:pathLst>
                <a:path extrusionOk="0" h="54089" w="5546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12"/>
            <p:cNvSpPr/>
            <p:nvPr/>
          </p:nvSpPr>
          <p:spPr>
            <a:xfrm>
              <a:off x="1894425" y="3728150"/>
              <a:ext cx="122975" cy="1333175"/>
            </a:xfrm>
            <a:custGeom>
              <a:rect b="b" l="l" r="r" t="t"/>
              <a:pathLst>
                <a:path extrusionOk="0" h="53327" w="4919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12"/>
            <p:cNvSpPr/>
            <p:nvPr/>
          </p:nvSpPr>
          <p:spPr>
            <a:xfrm>
              <a:off x="1887050" y="3720750"/>
              <a:ext cx="138650" cy="1348525"/>
            </a:xfrm>
            <a:custGeom>
              <a:rect b="b" l="l" r="r" t="t"/>
              <a:pathLst>
                <a:path extrusionOk="0" h="53941" w="5546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12"/>
            <p:cNvSpPr/>
            <p:nvPr/>
          </p:nvSpPr>
          <p:spPr>
            <a:xfrm>
              <a:off x="1912000" y="3654200"/>
              <a:ext cx="3986375" cy="114650"/>
            </a:xfrm>
            <a:custGeom>
              <a:rect b="b" l="l" r="r" t="t"/>
              <a:pathLst>
                <a:path extrusionOk="0" h="4586" w="159455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12"/>
            <p:cNvSpPr/>
            <p:nvPr/>
          </p:nvSpPr>
          <p:spPr>
            <a:xfrm>
              <a:off x="1904600" y="3646800"/>
              <a:ext cx="4001175" cy="130350"/>
            </a:xfrm>
            <a:custGeom>
              <a:rect b="b" l="l" r="r" t="t"/>
              <a:pathLst>
                <a:path extrusionOk="0" h="5214" w="160047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12"/>
            <p:cNvSpPr/>
            <p:nvPr/>
          </p:nvSpPr>
          <p:spPr>
            <a:xfrm>
              <a:off x="1912000" y="3654200"/>
              <a:ext cx="3986375" cy="39775"/>
            </a:xfrm>
            <a:custGeom>
              <a:rect b="b" l="l" r="r" t="t"/>
              <a:pathLst>
                <a:path extrusionOk="0" h="1591" w="159455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12"/>
            <p:cNvSpPr/>
            <p:nvPr/>
          </p:nvSpPr>
          <p:spPr>
            <a:xfrm>
              <a:off x="1904600" y="3646800"/>
              <a:ext cx="4001175" cy="54575"/>
            </a:xfrm>
            <a:custGeom>
              <a:rect b="b" l="l" r="r" t="t"/>
              <a:pathLst>
                <a:path extrusionOk="0" h="2183" w="160047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12"/>
            <p:cNvSpPr/>
            <p:nvPr/>
          </p:nvSpPr>
          <p:spPr>
            <a:xfrm>
              <a:off x="4901075" y="3654200"/>
              <a:ext cx="997300" cy="114650"/>
            </a:xfrm>
            <a:custGeom>
              <a:rect b="b" l="l" r="r" t="t"/>
              <a:pathLst>
                <a:path extrusionOk="0" h="4586" w="39892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12"/>
            <p:cNvSpPr/>
            <p:nvPr/>
          </p:nvSpPr>
          <p:spPr>
            <a:xfrm>
              <a:off x="4893675" y="3646800"/>
              <a:ext cx="1012100" cy="130350"/>
            </a:xfrm>
            <a:custGeom>
              <a:rect b="b" l="l" r="r" t="t"/>
              <a:pathLst>
                <a:path extrusionOk="0" h="5214" w="40484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12"/>
            <p:cNvSpPr/>
            <p:nvPr/>
          </p:nvSpPr>
          <p:spPr>
            <a:xfrm>
              <a:off x="1876875" y="3616300"/>
              <a:ext cx="4057550" cy="43475"/>
            </a:xfrm>
            <a:custGeom>
              <a:rect b="b" l="l" r="r" t="t"/>
              <a:pathLst>
                <a:path extrusionOk="0" h="1739" w="162302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12"/>
            <p:cNvSpPr/>
            <p:nvPr/>
          </p:nvSpPr>
          <p:spPr>
            <a:xfrm>
              <a:off x="1868550" y="3608925"/>
              <a:ext cx="4073275" cy="59175"/>
            </a:xfrm>
            <a:custGeom>
              <a:rect b="b" l="l" r="r" t="t"/>
              <a:pathLst>
                <a:path extrusionOk="0" h="2367" w="162931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12"/>
            <p:cNvSpPr/>
            <p:nvPr/>
          </p:nvSpPr>
          <p:spPr>
            <a:xfrm>
              <a:off x="4942650" y="3616300"/>
              <a:ext cx="991775" cy="43475"/>
            </a:xfrm>
            <a:custGeom>
              <a:rect b="b" l="l" r="r" t="t"/>
              <a:pathLst>
                <a:path extrusionOk="0" h="1739" w="39671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12"/>
            <p:cNvSpPr/>
            <p:nvPr/>
          </p:nvSpPr>
          <p:spPr>
            <a:xfrm>
              <a:off x="4935275" y="3608925"/>
              <a:ext cx="1006550" cy="59175"/>
            </a:xfrm>
            <a:custGeom>
              <a:rect b="b" l="l" r="r" t="t"/>
              <a:pathLst>
                <a:path extrusionOk="0" h="2367" w="40262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12"/>
            <p:cNvSpPr/>
            <p:nvPr/>
          </p:nvSpPr>
          <p:spPr>
            <a:xfrm>
              <a:off x="5555450" y="2786125"/>
              <a:ext cx="416875" cy="365650"/>
            </a:xfrm>
            <a:custGeom>
              <a:rect b="b" l="l" r="r" t="t"/>
              <a:pathLst>
                <a:path extrusionOk="0" h="14626" w="16675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12"/>
            <p:cNvSpPr/>
            <p:nvPr/>
          </p:nvSpPr>
          <p:spPr>
            <a:xfrm>
              <a:off x="5552675" y="2778000"/>
              <a:ext cx="427950" cy="381750"/>
            </a:xfrm>
            <a:custGeom>
              <a:rect b="b" l="l" r="r" t="t"/>
              <a:pathLst>
                <a:path extrusionOk="0" h="15270" w="17118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12"/>
            <p:cNvSpPr/>
            <p:nvPr/>
          </p:nvSpPr>
          <p:spPr>
            <a:xfrm>
              <a:off x="5414950" y="2624850"/>
              <a:ext cx="546275" cy="391175"/>
            </a:xfrm>
            <a:custGeom>
              <a:rect b="b" l="l" r="r" t="t"/>
              <a:pathLst>
                <a:path extrusionOk="0" h="15647" w="21851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12"/>
            <p:cNvSpPr/>
            <p:nvPr/>
          </p:nvSpPr>
          <p:spPr>
            <a:xfrm>
              <a:off x="5440850" y="2617175"/>
              <a:ext cx="512050" cy="406700"/>
            </a:xfrm>
            <a:custGeom>
              <a:rect b="b" l="l" r="r" t="t"/>
              <a:pathLst>
                <a:path extrusionOk="0" h="16268" w="20482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12"/>
            <p:cNvSpPr/>
            <p:nvPr/>
          </p:nvSpPr>
          <p:spPr>
            <a:xfrm>
              <a:off x="5732875" y="2898975"/>
              <a:ext cx="70300" cy="90700"/>
            </a:xfrm>
            <a:custGeom>
              <a:rect b="b" l="l" r="r" t="t"/>
              <a:pathLst>
                <a:path extrusionOk="0" h="3628" w="2812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12"/>
            <p:cNvSpPr/>
            <p:nvPr/>
          </p:nvSpPr>
          <p:spPr>
            <a:xfrm>
              <a:off x="5735675" y="2890750"/>
              <a:ext cx="67500" cy="106325"/>
            </a:xfrm>
            <a:custGeom>
              <a:rect b="b" l="l" r="r" t="t"/>
              <a:pathLst>
                <a:path extrusionOk="0" h="4253" w="270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12"/>
            <p:cNvSpPr/>
            <p:nvPr/>
          </p:nvSpPr>
          <p:spPr>
            <a:xfrm>
              <a:off x="5487050" y="4141300"/>
              <a:ext cx="251425" cy="785650"/>
            </a:xfrm>
            <a:custGeom>
              <a:rect b="b" l="l" r="r" t="t"/>
              <a:pathLst>
                <a:path extrusionOk="0" h="31426" w="10057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12"/>
            <p:cNvSpPr/>
            <p:nvPr/>
          </p:nvSpPr>
          <p:spPr>
            <a:xfrm>
              <a:off x="5478725" y="4133900"/>
              <a:ext cx="268075" cy="801375"/>
            </a:xfrm>
            <a:custGeom>
              <a:rect b="b" l="l" r="r" t="t"/>
              <a:pathLst>
                <a:path extrusionOk="0" h="32055" w="10723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12"/>
            <p:cNvSpPr/>
            <p:nvPr/>
          </p:nvSpPr>
          <p:spPr>
            <a:xfrm>
              <a:off x="5471350" y="4922300"/>
              <a:ext cx="282850" cy="117400"/>
            </a:xfrm>
            <a:custGeom>
              <a:rect b="b" l="l" r="r" t="t"/>
              <a:pathLst>
                <a:path extrusionOk="0" h="4696" w="11314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12"/>
            <p:cNvSpPr/>
            <p:nvPr/>
          </p:nvSpPr>
          <p:spPr>
            <a:xfrm>
              <a:off x="5463025" y="4913975"/>
              <a:ext cx="299475" cy="134050"/>
            </a:xfrm>
            <a:custGeom>
              <a:rect b="b" l="l" r="r" t="t"/>
              <a:pathLst>
                <a:path extrusionOk="0" h="5362" w="11979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12"/>
            <p:cNvSpPr/>
            <p:nvPr/>
          </p:nvSpPr>
          <p:spPr>
            <a:xfrm>
              <a:off x="5231950" y="3802100"/>
              <a:ext cx="1096200" cy="1127625"/>
            </a:xfrm>
            <a:custGeom>
              <a:rect b="b" l="l" r="r" t="t"/>
              <a:pathLst>
                <a:path extrusionOk="0" h="45105" w="43848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12"/>
            <p:cNvSpPr/>
            <p:nvPr/>
          </p:nvSpPr>
          <p:spPr>
            <a:xfrm>
              <a:off x="5223650" y="3794700"/>
              <a:ext cx="1075850" cy="1142425"/>
            </a:xfrm>
            <a:custGeom>
              <a:rect b="b" l="l" r="r" t="t"/>
              <a:pathLst>
                <a:path extrusionOk="0" h="45697" w="43034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12"/>
            <p:cNvSpPr/>
            <p:nvPr/>
          </p:nvSpPr>
          <p:spPr>
            <a:xfrm>
              <a:off x="5111800" y="4926000"/>
              <a:ext cx="308725" cy="134975"/>
            </a:xfrm>
            <a:custGeom>
              <a:rect b="b" l="l" r="r" t="t"/>
              <a:pathLst>
                <a:path extrusionOk="0" h="5399" w="12349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12"/>
            <p:cNvSpPr/>
            <p:nvPr/>
          </p:nvSpPr>
          <p:spPr>
            <a:xfrm>
              <a:off x="5103475" y="4918600"/>
              <a:ext cx="324450" cy="150675"/>
            </a:xfrm>
            <a:custGeom>
              <a:rect b="b" l="l" r="r" t="t"/>
              <a:pathLst>
                <a:path extrusionOk="0" h="6027" w="12978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12"/>
            <p:cNvSpPr/>
            <p:nvPr/>
          </p:nvSpPr>
          <p:spPr>
            <a:xfrm>
              <a:off x="5408500" y="3494300"/>
              <a:ext cx="201500" cy="90600"/>
            </a:xfrm>
            <a:custGeom>
              <a:rect b="b" l="l" r="r" t="t"/>
              <a:pathLst>
                <a:path extrusionOk="0" h="3624" w="806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12"/>
            <p:cNvSpPr/>
            <p:nvPr/>
          </p:nvSpPr>
          <p:spPr>
            <a:xfrm>
              <a:off x="5400175" y="3486925"/>
              <a:ext cx="218150" cy="105775"/>
            </a:xfrm>
            <a:custGeom>
              <a:rect b="b" l="l" r="r" t="t"/>
              <a:pathLst>
                <a:path extrusionOk="0" h="4231" w="8726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12"/>
            <p:cNvSpPr/>
            <p:nvPr/>
          </p:nvSpPr>
          <p:spPr>
            <a:xfrm>
              <a:off x="5410350" y="3530350"/>
              <a:ext cx="171000" cy="49025"/>
            </a:xfrm>
            <a:custGeom>
              <a:rect b="b" l="l" r="r" t="t"/>
              <a:pathLst>
                <a:path extrusionOk="0" h="1961" w="684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12"/>
            <p:cNvSpPr/>
            <p:nvPr/>
          </p:nvSpPr>
          <p:spPr>
            <a:xfrm>
              <a:off x="5412200" y="3522950"/>
              <a:ext cx="177475" cy="64725"/>
            </a:xfrm>
            <a:custGeom>
              <a:rect b="b" l="l" r="r" t="t"/>
              <a:pathLst>
                <a:path extrusionOk="0" h="2589" w="7099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12"/>
            <p:cNvSpPr/>
            <p:nvPr/>
          </p:nvSpPr>
          <p:spPr>
            <a:xfrm>
              <a:off x="5597050" y="3530350"/>
              <a:ext cx="448275" cy="196900"/>
            </a:xfrm>
            <a:custGeom>
              <a:rect b="b" l="l" r="r" t="t"/>
              <a:pathLst>
                <a:path extrusionOk="0" h="7876" w="17931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12"/>
            <p:cNvSpPr/>
            <p:nvPr/>
          </p:nvSpPr>
          <p:spPr>
            <a:xfrm>
              <a:off x="5588725" y="3522775"/>
              <a:ext cx="464000" cy="212250"/>
            </a:xfrm>
            <a:custGeom>
              <a:rect b="b" l="l" r="r" t="t"/>
              <a:pathLst>
                <a:path extrusionOk="0" h="8490" w="1856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12"/>
            <p:cNvSpPr/>
            <p:nvPr/>
          </p:nvSpPr>
          <p:spPr>
            <a:xfrm>
              <a:off x="5831800" y="3033350"/>
              <a:ext cx="475100" cy="853075"/>
            </a:xfrm>
            <a:custGeom>
              <a:rect b="b" l="l" r="r" t="t"/>
              <a:pathLst>
                <a:path extrusionOk="0" h="34123" w="19004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12"/>
            <p:cNvSpPr/>
            <p:nvPr/>
          </p:nvSpPr>
          <p:spPr>
            <a:xfrm>
              <a:off x="5847525" y="3025700"/>
              <a:ext cx="462150" cy="867925"/>
            </a:xfrm>
            <a:custGeom>
              <a:rect b="b" l="l" r="r" t="t"/>
              <a:pathLst>
                <a:path extrusionOk="0" h="34717" w="18486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12"/>
            <p:cNvSpPr/>
            <p:nvPr/>
          </p:nvSpPr>
          <p:spPr>
            <a:xfrm>
              <a:off x="5828100" y="2996750"/>
              <a:ext cx="275450" cy="262825"/>
            </a:xfrm>
            <a:custGeom>
              <a:rect b="b" l="l" r="r" t="t"/>
              <a:pathLst>
                <a:path extrusionOk="0" h="10513" w="11018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12"/>
            <p:cNvSpPr/>
            <p:nvPr/>
          </p:nvSpPr>
          <p:spPr>
            <a:xfrm>
              <a:off x="5820725" y="2989650"/>
              <a:ext cx="291150" cy="277325"/>
            </a:xfrm>
            <a:custGeom>
              <a:rect b="b" l="l" r="r" t="t"/>
              <a:pathLst>
                <a:path extrusionOk="0" h="11093" w="11646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12"/>
            <p:cNvSpPr/>
            <p:nvPr/>
          </p:nvSpPr>
          <p:spPr>
            <a:xfrm>
              <a:off x="5256900" y="3187450"/>
              <a:ext cx="816150" cy="609925"/>
            </a:xfrm>
            <a:custGeom>
              <a:rect b="b" l="l" r="r" t="t"/>
              <a:pathLst>
                <a:path extrusionOk="0" h="24397" w="32646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12"/>
            <p:cNvSpPr/>
            <p:nvPr/>
          </p:nvSpPr>
          <p:spPr>
            <a:xfrm>
              <a:off x="5248600" y="3179325"/>
              <a:ext cx="832775" cy="625550"/>
            </a:xfrm>
            <a:custGeom>
              <a:rect b="b" l="l" r="r" t="t"/>
              <a:pathLst>
                <a:path extrusionOk="0" h="25022" w="33311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12"/>
            <p:cNvSpPr/>
            <p:nvPr/>
          </p:nvSpPr>
          <p:spPr>
            <a:xfrm>
              <a:off x="5945500" y="3431225"/>
              <a:ext cx="158050" cy="58725"/>
            </a:xfrm>
            <a:custGeom>
              <a:rect b="b" l="l" r="r" t="t"/>
              <a:pathLst>
                <a:path extrusionOk="0" h="2349" w="6322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12"/>
            <p:cNvSpPr/>
            <p:nvPr/>
          </p:nvSpPr>
          <p:spPr>
            <a:xfrm>
              <a:off x="5066625" y="3521850"/>
              <a:ext cx="194000" cy="95400"/>
            </a:xfrm>
            <a:custGeom>
              <a:rect b="b" l="l" r="r" t="t"/>
              <a:pathLst>
                <a:path extrusionOk="0" h="3816" w="776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12"/>
            <p:cNvSpPr/>
            <p:nvPr/>
          </p:nvSpPr>
          <p:spPr>
            <a:xfrm>
              <a:off x="5061900" y="3513725"/>
              <a:ext cx="206125" cy="110925"/>
            </a:xfrm>
            <a:custGeom>
              <a:rect b="b" l="l" r="r" t="t"/>
              <a:pathLst>
                <a:path extrusionOk="0" h="4437" w="8245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12"/>
            <p:cNvSpPr/>
            <p:nvPr/>
          </p:nvSpPr>
          <p:spPr>
            <a:xfrm>
              <a:off x="5958425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12"/>
            <p:cNvSpPr/>
            <p:nvPr/>
          </p:nvSpPr>
          <p:spPr>
            <a:xfrm>
              <a:off x="5951950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12"/>
            <p:cNvSpPr/>
            <p:nvPr/>
          </p:nvSpPr>
          <p:spPr>
            <a:xfrm>
              <a:off x="6388200" y="4228175"/>
              <a:ext cx="260675" cy="847075"/>
            </a:xfrm>
            <a:custGeom>
              <a:rect b="b" l="l" r="r" t="t"/>
              <a:pathLst>
                <a:path extrusionOk="0" h="33883" w="10427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12"/>
            <p:cNvSpPr/>
            <p:nvPr/>
          </p:nvSpPr>
          <p:spPr>
            <a:xfrm>
              <a:off x="6379900" y="4220175"/>
              <a:ext cx="274525" cy="862975"/>
            </a:xfrm>
            <a:custGeom>
              <a:rect b="b" l="l" r="r" t="t"/>
              <a:pathLst>
                <a:path extrusionOk="0" h="34519" w="10981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12"/>
            <p:cNvSpPr/>
            <p:nvPr/>
          </p:nvSpPr>
          <p:spPr>
            <a:xfrm>
              <a:off x="6024975" y="4218000"/>
              <a:ext cx="189500" cy="859700"/>
            </a:xfrm>
            <a:custGeom>
              <a:rect b="b" l="l" r="r" t="t"/>
              <a:pathLst>
                <a:path extrusionOk="0" h="34388" w="758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12"/>
            <p:cNvSpPr/>
            <p:nvPr/>
          </p:nvSpPr>
          <p:spPr>
            <a:xfrm>
              <a:off x="6016650" y="4210000"/>
              <a:ext cx="205225" cy="875925"/>
            </a:xfrm>
            <a:custGeom>
              <a:rect b="b" l="l" r="r" t="t"/>
              <a:pathLst>
                <a:path extrusionOk="0" h="35037" w="8209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12"/>
            <p:cNvSpPr/>
            <p:nvPr/>
          </p:nvSpPr>
          <p:spPr>
            <a:xfrm>
              <a:off x="5491675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12"/>
            <p:cNvSpPr/>
            <p:nvPr/>
          </p:nvSpPr>
          <p:spPr>
            <a:xfrm>
              <a:off x="5484275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12"/>
            <p:cNvSpPr/>
            <p:nvPr/>
          </p:nvSpPr>
          <p:spPr>
            <a:xfrm>
              <a:off x="5447300" y="3236425"/>
              <a:ext cx="1197875" cy="1049075"/>
            </a:xfrm>
            <a:custGeom>
              <a:rect b="b" l="l" r="r" t="t"/>
              <a:pathLst>
                <a:path extrusionOk="0" h="41963" w="47915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12"/>
            <p:cNvSpPr/>
            <p:nvPr/>
          </p:nvSpPr>
          <p:spPr>
            <a:xfrm>
              <a:off x="5451925" y="3229050"/>
              <a:ext cx="1193250" cy="1063850"/>
            </a:xfrm>
            <a:custGeom>
              <a:rect b="b" l="l" r="r" t="t"/>
              <a:pathLst>
                <a:path extrusionOk="0" h="42554" w="4773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12"/>
            <p:cNvSpPr/>
            <p:nvPr/>
          </p:nvSpPr>
          <p:spPr>
            <a:xfrm>
              <a:off x="5447300" y="3236425"/>
              <a:ext cx="824475" cy="1049075"/>
            </a:xfrm>
            <a:custGeom>
              <a:rect b="b" l="l" r="r" t="t"/>
              <a:pathLst>
                <a:path extrusionOk="0" h="41963" w="32979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12"/>
            <p:cNvSpPr/>
            <p:nvPr/>
          </p:nvSpPr>
          <p:spPr>
            <a:xfrm>
              <a:off x="5451925" y="3229050"/>
              <a:ext cx="819850" cy="1063850"/>
            </a:xfrm>
            <a:custGeom>
              <a:rect b="b" l="l" r="r" t="t"/>
              <a:pathLst>
                <a:path extrusionOk="0" h="42554" w="32794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12"/>
            <p:cNvSpPr/>
            <p:nvPr/>
          </p:nvSpPr>
          <p:spPr>
            <a:xfrm>
              <a:off x="1921250" y="3013700"/>
              <a:ext cx="161750" cy="177475"/>
            </a:xfrm>
            <a:custGeom>
              <a:rect b="b" l="l" r="r" t="t"/>
              <a:pathLst>
                <a:path extrusionOk="0" h="7099" w="647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12"/>
            <p:cNvSpPr/>
            <p:nvPr/>
          </p:nvSpPr>
          <p:spPr>
            <a:xfrm>
              <a:off x="1913850" y="3005375"/>
              <a:ext cx="178400" cy="193650"/>
            </a:xfrm>
            <a:custGeom>
              <a:rect b="b" l="l" r="r" t="t"/>
              <a:pathLst>
                <a:path extrusionOk="0" h="7746" w="7136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12"/>
            <p:cNvSpPr/>
            <p:nvPr/>
          </p:nvSpPr>
          <p:spPr>
            <a:xfrm>
              <a:off x="2021050" y="3965400"/>
              <a:ext cx="612825" cy="1046575"/>
            </a:xfrm>
            <a:custGeom>
              <a:rect b="b" l="l" r="r" t="t"/>
              <a:pathLst>
                <a:path extrusionOk="0" h="41863" w="24513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12"/>
            <p:cNvSpPr/>
            <p:nvPr/>
          </p:nvSpPr>
          <p:spPr>
            <a:xfrm>
              <a:off x="2036775" y="3957375"/>
              <a:ext cx="586925" cy="1062000"/>
            </a:xfrm>
            <a:custGeom>
              <a:rect b="b" l="l" r="r" t="t"/>
              <a:pathLst>
                <a:path extrusionOk="0" h="42480" w="23477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12"/>
            <p:cNvSpPr/>
            <p:nvPr/>
          </p:nvSpPr>
          <p:spPr>
            <a:xfrm>
              <a:off x="2073750" y="4916750"/>
              <a:ext cx="287200" cy="118325"/>
            </a:xfrm>
            <a:custGeom>
              <a:rect b="b" l="l" r="r" t="t"/>
              <a:pathLst>
                <a:path extrusionOk="0" h="4733" w="11488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12"/>
            <p:cNvSpPr/>
            <p:nvPr/>
          </p:nvSpPr>
          <p:spPr>
            <a:xfrm>
              <a:off x="2079300" y="4909350"/>
              <a:ext cx="287450" cy="134050"/>
            </a:xfrm>
            <a:custGeom>
              <a:rect b="b" l="l" r="r" t="t"/>
              <a:pathLst>
                <a:path extrusionOk="0" h="5362" w="11498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12"/>
            <p:cNvSpPr/>
            <p:nvPr/>
          </p:nvSpPr>
          <p:spPr>
            <a:xfrm>
              <a:off x="2208675" y="4889025"/>
              <a:ext cx="101700" cy="88750"/>
            </a:xfrm>
            <a:custGeom>
              <a:rect b="b" l="l" r="r" t="t"/>
              <a:pathLst>
                <a:path extrusionOk="0" h="3550" w="4068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12"/>
            <p:cNvSpPr/>
            <p:nvPr/>
          </p:nvSpPr>
          <p:spPr>
            <a:xfrm>
              <a:off x="2201300" y="4881625"/>
              <a:ext cx="117400" cy="103925"/>
            </a:xfrm>
            <a:custGeom>
              <a:rect b="b" l="l" r="r" t="t"/>
              <a:pathLst>
                <a:path extrusionOk="0" h="4157" w="4696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12"/>
            <p:cNvSpPr/>
            <p:nvPr/>
          </p:nvSpPr>
          <p:spPr>
            <a:xfrm>
              <a:off x="2129500" y="3838700"/>
              <a:ext cx="832475" cy="1182875"/>
            </a:xfrm>
            <a:custGeom>
              <a:rect b="b" l="l" r="r" t="t"/>
              <a:pathLst>
                <a:path extrusionOk="0" h="47315" w="33299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12"/>
            <p:cNvSpPr/>
            <p:nvPr/>
          </p:nvSpPr>
          <p:spPr>
            <a:xfrm>
              <a:off x="2149525" y="3831675"/>
              <a:ext cx="811550" cy="1197875"/>
            </a:xfrm>
            <a:custGeom>
              <a:rect b="b" l="l" r="r" t="t"/>
              <a:pathLst>
                <a:path extrusionOk="0" h="47915" w="32462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12"/>
            <p:cNvSpPr/>
            <p:nvPr/>
          </p:nvSpPr>
          <p:spPr>
            <a:xfrm>
              <a:off x="2676375" y="4926925"/>
              <a:ext cx="287175" cy="118325"/>
            </a:xfrm>
            <a:custGeom>
              <a:rect b="b" l="l" r="r" t="t"/>
              <a:pathLst>
                <a:path extrusionOk="0" h="4733" w="11487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12"/>
            <p:cNvSpPr/>
            <p:nvPr/>
          </p:nvSpPr>
          <p:spPr>
            <a:xfrm>
              <a:off x="2681900" y="4919525"/>
              <a:ext cx="287475" cy="133125"/>
            </a:xfrm>
            <a:custGeom>
              <a:rect b="b" l="l" r="r" t="t"/>
              <a:pathLst>
                <a:path extrusionOk="0" h="5325" w="11499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12"/>
            <p:cNvSpPr/>
            <p:nvPr/>
          </p:nvSpPr>
          <p:spPr>
            <a:xfrm>
              <a:off x="2816850" y="4909350"/>
              <a:ext cx="98000" cy="95225"/>
            </a:xfrm>
            <a:custGeom>
              <a:rect b="b" l="l" r="r" t="t"/>
              <a:pathLst>
                <a:path extrusionOk="0" h="3809" w="392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12"/>
            <p:cNvSpPr/>
            <p:nvPr/>
          </p:nvSpPr>
          <p:spPr>
            <a:xfrm>
              <a:off x="2809450" y="4901600"/>
              <a:ext cx="113725" cy="111000"/>
            </a:xfrm>
            <a:custGeom>
              <a:rect b="b" l="l" r="r" t="t"/>
              <a:pathLst>
                <a:path extrusionOk="0" h="4440" w="4549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12"/>
            <p:cNvSpPr/>
            <p:nvPr/>
          </p:nvSpPr>
          <p:spPr>
            <a:xfrm>
              <a:off x="1840825" y="3478600"/>
              <a:ext cx="636850" cy="232925"/>
            </a:xfrm>
            <a:custGeom>
              <a:rect b="b" l="l" r="r" t="t"/>
              <a:pathLst>
                <a:path extrusionOk="0" h="9317" w="25474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12"/>
            <p:cNvSpPr/>
            <p:nvPr/>
          </p:nvSpPr>
          <p:spPr>
            <a:xfrm>
              <a:off x="1832500" y="3471200"/>
              <a:ext cx="652575" cy="248325"/>
            </a:xfrm>
            <a:custGeom>
              <a:rect b="b" l="l" r="r" t="t"/>
              <a:pathLst>
                <a:path extrusionOk="0" h="9933" w="26103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12"/>
            <p:cNvSpPr/>
            <p:nvPr/>
          </p:nvSpPr>
          <p:spPr>
            <a:xfrm>
              <a:off x="2303875" y="3514650"/>
              <a:ext cx="171025" cy="49925"/>
            </a:xfrm>
            <a:custGeom>
              <a:rect b="b" l="l" r="r" t="t"/>
              <a:pathLst>
                <a:path extrusionOk="0" h="1997" w="6841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12"/>
            <p:cNvSpPr/>
            <p:nvPr/>
          </p:nvSpPr>
          <p:spPr>
            <a:xfrm>
              <a:off x="2296500" y="3507250"/>
              <a:ext cx="177475" cy="64725"/>
            </a:xfrm>
            <a:custGeom>
              <a:rect b="b" l="l" r="r" t="t"/>
              <a:pathLst>
                <a:path extrusionOk="0" h="2589" w="7099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12"/>
            <p:cNvSpPr/>
            <p:nvPr/>
          </p:nvSpPr>
          <p:spPr>
            <a:xfrm>
              <a:off x="1536750" y="3107250"/>
              <a:ext cx="905800" cy="1073350"/>
            </a:xfrm>
            <a:custGeom>
              <a:rect b="b" l="l" r="r" t="t"/>
              <a:pathLst>
                <a:path extrusionOk="0" h="42934" w="36232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12"/>
            <p:cNvSpPr/>
            <p:nvPr/>
          </p:nvSpPr>
          <p:spPr>
            <a:xfrm>
              <a:off x="1535825" y="3099650"/>
              <a:ext cx="904875" cy="1088800"/>
            </a:xfrm>
            <a:custGeom>
              <a:rect b="b" l="l" r="r" t="t"/>
              <a:pathLst>
                <a:path extrusionOk="0" h="43552" w="36195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12"/>
            <p:cNvSpPr/>
            <p:nvPr/>
          </p:nvSpPr>
          <p:spPr>
            <a:xfrm>
              <a:off x="2022900" y="2863875"/>
              <a:ext cx="279150" cy="311575"/>
            </a:xfrm>
            <a:custGeom>
              <a:rect b="b" l="l" r="r" t="t"/>
              <a:pathLst>
                <a:path extrusionOk="0" h="12463" w="11166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12"/>
            <p:cNvSpPr/>
            <p:nvPr/>
          </p:nvSpPr>
          <p:spPr>
            <a:xfrm>
              <a:off x="2014600" y="2855650"/>
              <a:ext cx="294850" cy="327200"/>
            </a:xfrm>
            <a:custGeom>
              <a:rect b="b" l="l" r="r" t="t"/>
              <a:pathLst>
                <a:path extrusionOk="0" h="13088" w="11794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12"/>
            <p:cNvSpPr/>
            <p:nvPr/>
          </p:nvSpPr>
          <p:spPr>
            <a:xfrm>
              <a:off x="1440650" y="2636575"/>
              <a:ext cx="1007450" cy="899975"/>
            </a:xfrm>
            <a:custGeom>
              <a:rect b="b" l="l" r="r" t="t"/>
              <a:pathLst>
                <a:path extrusionOk="0" h="35999" w="40298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12"/>
            <p:cNvSpPr/>
            <p:nvPr/>
          </p:nvSpPr>
          <p:spPr>
            <a:xfrm>
              <a:off x="1452650" y="2620310"/>
              <a:ext cx="995449" cy="915050"/>
            </a:xfrm>
            <a:custGeom>
              <a:rect b="b" l="l" r="r" t="t"/>
              <a:pathLst>
                <a:path extrusionOk="0" h="36602" w="39818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12"/>
            <p:cNvSpPr/>
            <p:nvPr/>
          </p:nvSpPr>
          <p:spPr>
            <a:xfrm>
              <a:off x="1917550" y="3189350"/>
              <a:ext cx="738725" cy="637725"/>
            </a:xfrm>
            <a:custGeom>
              <a:rect b="b" l="l" r="r" t="t"/>
              <a:pathLst>
                <a:path extrusionOk="0" h="25509" w="29549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12"/>
            <p:cNvSpPr/>
            <p:nvPr/>
          </p:nvSpPr>
          <p:spPr>
            <a:xfrm>
              <a:off x="1908300" y="3181900"/>
              <a:ext cx="755150" cy="653500"/>
            </a:xfrm>
            <a:custGeom>
              <a:rect b="b" l="l" r="r" t="t"/>
              <a:pathLst>
                <a:path extrusionOk="0" h="26140" w="30206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12"/>
            <p:cNvSpPr/>
            <p:nvPr/>
          </p:nvSpPr>
          <p:spPr>
            <a:xfrm>
              <a:off x="2058950" y="3511875"/>
              <a:ext cx="597325" cy="315200"/>
            </a:xfrm>
            <a:custGeom>
              <a:rect b="b" l="l" r="r" t="t"/>
              <a:pathLst>
                <a:path extrusionOk="0" h="12608" w="23893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12"/>
            <p:cNvSpPr/>
            <p:nvPr/>
          </p:nvSpPr>
          <p:spPr>
            <a:xfrm>
              <a:off x="2050625" y="3503550"/>
              <a:ext cx="612825" cy="331850"/>
            </a:xfrm>
            <a:custGeom>
              <a:rect b="b" l="l" r="r" t="t"/>
              <a:pathLst>
                <a:path extrusionOk="0" h="13274" w="24513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12"/>
            <p:cNvSpPr/>
            <p:nvPr/>
          </p:nvSpPr>
          <p:spPr>
            <a:xfrm>
              <a:off x="16606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12"/>
            <p:cNvSpPr/>
            <p:nvPr/>
          </p:nvSpPr>
          <p:spPr>
            <a:xfrm>
              <a:off x="1652275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12"/>
            <p:cNvSpPr/>
            <p:nvPr/>
          </p:nvSpPr>
          <p:spPr>
            <a:xfrm>
              <a:off x="1118050" y="4228175"/>
              <a:ext cx="260675" cy="847075"/>
            </a:xfrm>
            <a:custGeom>
              <a:rect b="b" l="l" r="r" t="t"/>
              <a:pathLst>
                <a:path extrusionOk="0" h="33883" w="10427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12"/>
            <p:cNvSpPr/>
            <p:nvPr/>
          </p:nvSpPr>
          <p:spPr>
            <a:xfrm>
              <a:off x="1112500" y="4220175"/>
              <a:ext cx="274550" cy="862975"/>
            </a:xfrm>
            <a:custGeom>
              <a:rect b="b" l="l" r="r" t="t"/>
              <a:pathLst>
                <a:path extrusionOk="0" h="34519" w="10982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12"/>
            <p:cNvSpPr/>
            <p:nvPr/>
          </p:nvSpPr>
          <p:spPr>
            <a:xfrm>
              <a:off x="1551525" y="4218000"/>
              <a:ext cx="190425" cy="859700"/>
            </a:xfrm>
            <a:custGeom>
              <a:rect b="b" l="l" r="r" t="t"/>
              <a:pathLst>
                <a:path extrusionOk="0" h="34388" w="7617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12"/>
            <p:cNvSpPr/>
            <p:nvPr/>
          </p:nvSpPr>
          <p:spPr>
            <a:xfrm>
              <a:off x="1545075" y="4210000"/>
              <a:ext cx="205200" cy="875925"/>
            </a:xfrm>
            <a:custGeom>
              <a:rect b="b" l="l" r="r" t="t"/>
              <a:pathLst>
                <a:path extrusionOk="0" h="35037" w="8208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12"/>
            <p:cNvSpPr/>
            <p:nvPr/>
          </p:nvSpPr>
          <p:spPr>
            <a:xfrm>
              <a:off x="212735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12"/>
            <p:cNvSpPr/>
            <p:nvPr/>
          </p:nvSpPr>
          <p:spPr>
            <a:xfrm>
              <a:off x="2119025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12"/>
            <p:cNvSpPr/>
            <p:nvPr/>
          </p:nvSpPr>
          <p:spPr>
            <a:xfrm>
              <a:off x="1121750" y="3236425"/>
              <a:ext cx="1197875" cy="1049075"/>
            </a:xfrm>
            <a:custGeom>
              <a:rect b="b" l="l" r="r" t="t"/>
              <a:pathLst>
                <a:path extrusionOk="0" h="41963" w="47915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12"/>
            <p:cNvSpPr/>
            <p:nvPr/>
          </p:nvSpPr>
          <p:spPr>
            <a:xfrm>
              <a:off x="1121750" y="3229050"/>
              <a:ext cx="1192325" cy="1063850"/>
            </a:xfrm>
            <a:custGeom>
              <a:rect b="b" l="l" r="r" t="t"/>
              <a:pathLst>
                <a:path extrusionOk="0" h="42554" w="47693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12"/>
            <p:cNvSpPr/>
            <p:nvPr/>
          </p:nvSpPr>
          <p:spPr>
            <a:xfrm>
              <a:off x="1495150" y="3236425"/>
              <a:ext cx="824475" cy="1049075"/>
            </a:xfrm>
            <a:custGeom>
              <a:rect b="b" l="l" r="r" t="t"/>
              <a:pathLst>
                <a:path extrusionOk="0" h="41963" w="32979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12"/>
            <p:cNvSpPr/>
            <p:nvPr/>
          </p:nvSpPr>
          <p:spPr>
            <a:xfrm>
              <a:off x="1495150" y="3229050"/>
              <a:ext cx="818925" cy="1063850"/>
            </a:xfrm>
            <a:custGeom>
              <a:rect b="b" l="l" r="r" t="t"/>
              <a:pathLst>
                <a:path extrusionOk="0" h="42554" w="32757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0" name="Google Shape;2430;p12"/>
          <p:cNvSpPr txBox="1"/>
          <p:nvPr>
            <p:ph idx="2" type="subTitle"/>
          </p:nvPr>
        </p:nvSpPr>
        <p:spPr>
          <a:xfrm>
            <a:off x="3699000" y="955300"/>
            <a:ext cx="1746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Ajuste de </a:t>
            </a:r>
            <a:r>
              <a:rPr lang="en"/>
              <a:t>hiper parámetros</a:t>
            </a:r>
            <a:endParaRPr/>
          </a:p>
        </p:txBody>
      </p:sp>
      <p:sp>
        <p:nvSpPr>
          <p:cNvPr id="2431" name="Google Shape;2431;p12"/>
          <p:cNvSpPr txBox="1"/>
          <p:nvPr>
            <p:ph idx="1" type="subTitle"/>
          </p:nvPr>
        </p:nvSpPr>
        <p:spPr>
          <a:xfrm>
            <a:off x="6782700" y="1617100"/>
            <a:ext cx="16368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Enseñar Validación / Test</a:t>
            </a:r>
            <a:endParaRPr/>
          </a:p>
        </p:txBody>
      </p:sp>
      <p:sp>
        <p:nvSpPr>
          <p:cNvPr id="2432" name="Google Shape;2432;p12"/>
          <p:cNvSpPr txBox="1"/>
          <p:nvPr>
            <p:ph idx="3" type="subTitle"/>
          </p:nvPr>
        </p:nvSpPr>
        <p:spPr>
          <a:xfrm>
            <a:off x="913425" y="1751075"/>
            <a:ext cx="17460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Mayor experimentación</a:t>
            </a:r>
            <a:endParaRPr/>
          </a:p>
        </p:txBody>
      </p:sp>
      <p:sp>
        <p:nvSpPr>
          <p:cNvPr id="2433" name="Google Shape;2433;p12"/>
          <p:cNvSpPr txBox="1"/>
          <p:nvPr>
            <p:ph idx="4" type="subTitle"/>
          </p:nvPr>
        </p:nvSpPr>
        <p:spPr>
          <a:xfrm>
            <a:off x="6782697" y="236157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Para comparación visible y directa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34" name="Google Shape;2434;p12"/>
          <p:cNvSpPr txBox="1"/>
          <p:nvPr>
            <p:ph idx="5" type="subTitle"/>
          </p:nvPr>
        </p:nvSpPr>
        <p:spPr>
          <a:xfrm>
            <a:off x="3790638" y="1631663"/>
            <a:ext cx="15627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⍺, epochs, optimizador, regularizador</a:t>
            </a:r>
            <a:endParaRPr/>
          </a:p>
        </p:txBody>
      </p:sp>
      <p:sp>
        <p:nvSpPr>
          <p:cNvPr id="2435" name="Google Shape;2435;p12"/>
          <p:cNvSpPr txBox="1"/>
          <p:nvPr>
            <p:ph idx="6" type="subTitle"/>
          </p:nvPr>
        </p:nvSpPr>
        <p:spPr>
          <a:xfrm>
            <a:off x="968025" y="2213806"/>
            <a:ext cx="16368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En búsqueda de cumplir con las métricas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436" name="Google Shape;2436;p12"/>
          <p:cNvGrpSpPr/>
          <p:nvPr/>
        </p:nvGrpSpPr>
        <p:grpSpPr>
          <a:xfrm>
            <a:off x="1698915" y="1698818"/>
            <a:ext cx="175013" cy="27000"/>
            <a:chOff x="5662375" y="212375"/>
            <a:chExt cx="175013" cy="27000"/>
          </a:xfrm>
        </p:grpSpPr>
        <p:sp>
          <p:nvSpPr>
            <p:cNvPr id="2437" name="Google Shape;2437;p1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1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1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0" name="Google Shape;2440;p12"/>
          <p:cNvGrpSpPr/>
          <p:nvPr/>
        </p:nvGrpSpPr>
        <p:grpSpPr>
          <a:xfrm>
            <a:off x="4484519" y="1046549"/>
            <a:ext cx="175013" cy="27000"/>
            <a:chOff x="5662375" y="212375"/>
            <a:chExt cx="175013" cy="27000"/>
          </a:xfrm>
        </p:grpSpPr>
        <p:sp>
          <p:nvSpPr>
            <p:cNvPr id="2441" name="Google Shape;2441;p1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1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1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4" name="Google Shape;2444;p12"/>
          <p:cNvGrpSpPr/>
          <p:nvPr/>
        </p:nvGrpSpPr>
        <p:grpSpPr>
          <a:xfrm>
            <a:off x="7513970" y="1604675"/>
            <a:ext cx="175013" cy="27000"/>
            <a:chOff x="5662375" y="212375"/>
            <a:chExt cx="175013" cy="27000"/>
          </a:xfrm>
        </p:grpSpPr>
        <p:sp>
          <p:nvSpPr>
            <p:cNvPr id="2445" name="Google Shape;2445;p1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1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1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8" name="Google Shape;2448;p12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449" name="Google Shape;2449;p12"/>
            <p:cNvSpPr/>
            <p:nvPr/>
          </p:nvSpPr>
          <p:spPr>
            <a:xfrm>
              <a:off x="-3137650" y="2787000"/>
              <a:ext cx="291450" cy="257575"/>
            </a:xfrm>
            <a:custGeom>
              <a:rect b="b" l="l" r="r" t="t"/>
              <a:pathLst>
                <a:path extrusionOk="0" h="10303" w="11658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12"/>
            <p:cNvSpPr/>
            <p:nvPr/>
          </p:nvSpPr>
          <p:spPr>
            <a:xfrm>
              <a:off x="-3104575" y="28208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12"/>
            <p:cNvSpPr/>
            <p:nvPr/>
          </p:nvSpPr>
          <p:spPr>
            <a:xfrm>
              <a:off x="-306990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12"/>
            <p:cNvSpPr/>
            <p:nvPr/>
          </p:nvSpPr>
          <p:spPr>
            <a:xfrm>
              <a:off x="-303525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12"/>
            <p:cNvSpPr/>
            <p:nvPr/>
          </p:nvSpPr>
          <p:spPr>
            <a:xfrm>
              <a:off x="-3002175" y="2820875"/>
              <a:ext cx="121325" cy="17350"/>
            </a:xfrm>
            <a:custGeom>
              <a:rect b="b" l="l" r="r" t="t"/>
              <a:pathLst>
                <a:path extrusionOk="0" h="694" w="4853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12"/>
            <p:cNvSpPr/>
            <p:nvPr/>
          </p:nvSpPr>
          <p:spPr>
            <a:xfrm>
              <a:off x="-2948625" y="2907300"/>
              <a:ext cx="52025" cy="85300"/>
            </a:xfrm>
            <a:custGeom>
              <a:rect b="b" l="l" r="r" t="t"/>
              <a:pathLst>
                <a:path extrusionOk="0" h="3412" w="2081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12"/>
            <p:cNvSpPr/>
            <p:nvPr/>
          </p:nvSpPr>
          <p:spPr>
            <a:xfrm>
              <a:off x="-3088025" y="2907300"/>
              <a:ext cx="53575" cy="85300"/>
            </a:xfrm>
            <a:custGeom>
              <a:rect b="b" l="l" r="r" t="t"/>
              <a:pathLst>
                <a:path extrusionOk="0" h="3412" w="2143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12"/>
            <p:cNvSpPr/>
            <p:nvPr/>
          </p:nvSpPr>
          <p:spPr>
            <a:xfrm>
              <a:off x="-3019500" y="2888975"/>
              <a:ext cx="54375" cy="119400"/>
            </a:xfrm>
            <a:custGeom>
              <a:rect b="b" l="l" r="r" t="t"/>
              <a:pathLst>
                <a:path extrusionOk="0" h="4776" w="2175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7" name="Google Shape;2457;p12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458" name="Google Shape;2458;p12"/>
            <p:cNvSpPr/>
            <p:nvPr/>
          </p:nvSpPr>
          <p:spPr>
            <a:xfrm>
              <a:off x="-6354300" y="2757075"/>
              <a:ext cx="292225" cy="292225"/>
            </a:xfrm>
            <a:custGeom>
              <a:rect b="b" l="l" r="r" t="t"/>
              <a:pathLst>
                <a:path extrusionOk="0" h="11689" w="11689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12"/>
            <p:cNvSpPr/>
            <p:nvPr/>
          </p:nvSpPr>
          <p:spPr>
            <a:xfrm>
              <a:off x="-6268450" y="2790150"/>
              <a:ext cx="119750" cy="18125"/>
            </a:xfrm>
            <a:custGeom>
              <a:rect b="b" l="l" r="r" t="t"/>
              <a:pathLst>
                <a:path extrusionOk="0" h="725" w="479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12"/>
            <p:cNvSpPr/>
            <p:nvPr/>
          </p:nvSpPr>
          <p:spPr>
            <a:xfrm>
              <a:off x="-6268450" y="2825600"/>
              <a:ext cx="119750" cy="18125"/>
            </a:xfrm>
            <a:custGeom>
              <a:rect b="b" l="l" r="r" t="t"/>
              <a:pathLst>
                <a:path extrusionOk="0" h="725" w="479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12"/>
            <p:cNvSpPr/>
            <p:nvPr/>
          </p:nvSpPr>
          <p:spPr>
            <a:xfrm>
              <a:off x="-6268450" y="2860250"/>
              <a:ext cx="119750" cy="17350"/>
            </a:xfrm>
            <a:custGeom>
              <a:rect b="b" l="l" r="r" t="t"/>
              <a:pathLst>
                <a:path extrusionOk="0" h="694" w="479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2" name="Google Shape;2462;p12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463" name="Google Shape;2463;p12"/>
            <p:cNvSpPr/>
            <p:nvPr/>
          </p:nvSpPr>
          <p:spPr>
            <a:xfrm>
              <a:off x="-170022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12"/>
            <p:cNvSpPr/>
            <p:nvPr/>
          </p:nvSpPr>
          <p:spPr>
            <a:xfrm>
              <a:off x="-1667150" y="2801950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12"/>
            <p:cNvSpPr/>
            <p:nvPr/>
          </p:nvSpPr>
          <p:spPr>
            <a:xfrm>
              <a:off x="-1632500" y="28019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12"/>
            <p:cNvSpPr/>
            <p:nvPr/>
          </p:nvSpPr>
          <p:spPr>
            <a:xfrm>
              <a:off x="-1597850" y="2801950"/>
              <a:ext cx="17375" cy="18150"/>
            </a:xfrm>
            <a:custGeom>
              <a:rect b="b" l="l" r="r" t="t"/>
              <a:pathLst>
                <a:path extrusionOk="0" h="726" w="69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12"/>
            <p:cNvSpPr/>
            <p:nvPr/>
          </p:nvSpPr>
          <p:spPr>
            <a:xfrm>
              <a:off x="-1564750" y="2801950"/>
              <a:ext cx="120525" cy="18150"/>
            </a:xfrm>
            <a:custGeom>
              <a:rect b="b" l="l" r="r" t="t"/>
              <a:pathLst>
                <a:path extrusionOk="0" h="726" w="4821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12"/>
            <p:cNvSpPr/>
            <p:nvPr/>
          </p:nvSpPr>
          <p:spPr>
            <a:xfrm>
              <a:off x="-1597850" y="2924050"/>
              <a:ext cx="85100" cy="85075"/>
            </a:xfrm>
            <a:custGeom>
              <a:rect b="b" l="l" r="r" t="t"/>
              <a:pathLst>
                <a:path extrusionOk="0" h="3403" w="3404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9" name="Google Shape;2469;p12"/>
          <p:cNvGrpSpPr/>
          <p:nvPr/>
        </p:nvGrpSpPr>
        <p:grpSpPr>
          <a:xfrm>
            <a:off x="7493337" y="3046066"/>
            <a:ext cx="323587" cy="320242"/>
            <a:chOff x="3282325" y="2035675"/>
            <a:chExt cx="459575" cy="454825"/>
          </a:xfrm>
        </p:grpSpPr>
        <p:sp>
          <p:nvSpPr>
            <p:cNvPr id="2470" name="Google Shape;2470;p12"/>
            <p:cNvSpPr/>
            <p:nvPr/>
          </p:nvSpPr>
          <p:spPr>
            <a:xfrm>
              <a:off x="3337050" y="2234125"/>
              <a:ext cx="85925" cy="206325"/>
            </a:xfrm>
            <a:custGeom>
              <a:rect b="b" l="l" r="r" t="t"/>
              <a:pathLst>
                <a:path extrusionOk="0" h="8253" w="3437">
                  <a:moveTo>
                    <a:pt x="2305" y="1133"/>
                  </a:moveTo>
                  <a:lnTo>
                    <a:pt x="2305" y="7120"/>
                  </a:lnTo>
                  <a:lnTo>
                    <a:pt x="1133" y="7120"/>
                  </a:lnTo>
                  <a:lnTo>
                    <a:pt x="1133" y="1133"/>
                  </a:lnTo>
                  <a:close/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lnTo>
                    <a:pt x="1" y="7688"/>
                  </a:lnTo>
                  <a:cubicBezTo>
                    <a:pt x="1" y="7999"/>
                    <a:pt x="254" y="8253"/>
                    <a:pt x="568" y="8253"/>
                  </a:cubicBezTo>
                  <a:lnTo>
                    <a:pt x="2869" y="8253"/>
                  </a:lnTo>
                  <a:cubicBezTo>
                    <a:pt x="3183" y="8253"/>
                    <a:pt x="3437" y="7999"/>
                    <a:pt x="3437" y="7688"/>
                  </a:cubicBezTo>
                  <a:lnTo>
                    <a:pt x="3437" y="568"/>
                  </a:lnTo>
                  <a:cubicBezTo>
                    <a:pt x="3437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71" name="Google Shape;2471;p12"/>
            <p:cNvSpPr/>
            <p:nvPr/>
          </p:nvSpPr>
          <p:spPr>
            <a:xfrm>
              <a:off x="3451275" y="2175475"/>
              <a:ext cx="84925" cy="264975"/>
            </a:xfrm>
            <a:custGeom>
              <a:rect b="b" l="l" r="r" t="t"/>
              <a:pathLst>
                <a:path extrusionOk="0" h="10599" w="3397">
                  <a:moveTo>
                    <a:pt x="2265" y="1133"/>
                  </a:moveTo>
                  <a:lnTo>
                    <a:pt x="2265" y="9466"/>
                  </a:lnTo>
                  <a:lnTo>
                    <a:pt x="1132" y="9466"/>
                  </a:lnTo>
                  <a:lnTo>
                    <a:pt x="1132" y="1133"/>
                  </a:lnTo>
                  <a:close/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lnTo>
                    <a:pt x="0" y="10034"/>
                  </a:lnTo>
                  <a:cubicBezTo>
                    <a:pt x="0" y="10345"/>
                    <a:pt x="254" y="10599"/>
                    <a:pt x="565" y="10599"/>
                  </a:cubicBezTo>
                  <a:lnTo>
                    <a:pt x="2829" y="10599"/>
                  </a:lnTo>
                  <a:cubicBezTo>
                    <a:pt x="3143" y="10599"/>
                    <a:pt x="3397" y="10345"/>
                    <a:pt x="3397" y="10034"/>
                  </a:cubicBezTo>
                  <a:lnTo>
                    <a:pt x="3397" y="565"/>
                  </a:lnTo>
                  <a:cubicBezTo>
                    <a:pt x="3397" y="254"/>
                    <a:pt x="3143" y="0"/>
                    <a:pt x="28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72" name="Google Shape;2472;p12"/>
            <p:cNvSpPr/>
            <p:nvPr/>
          </p:nvSpPr>
          <p:spPr>
            <a:xfrm>
              <a:off x="3564500" y="2116825"/>
              <a:ext cx="84950" cy="323625"/>
            </a:xfrm>
            <a:custGeom>
              <a:rect b="b" l="l" r="r" t="t"/>
              <a:pathLst>
                <a:path extrusionOk="0" h="12945" w="3398">
                  <a:moveTo>
                    <a:pt x="2265" y="1132"/>
                  </a:moveTo>
                  <a:lnTo>
                    <a:pt x="2265" y="11812"/>
                  </a:lnTo>
                  <a:lnTo>
                    <a:pt x="1133" y="11812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12380"/>
                  </a:lnTo>
                  <a:cubicBezTo>
                    <a:pt x="0" y="12691"/>
                    <a:pt x="254" y="12945"/>
                    <a:pt x="565" y="12945"/>
                  </a:cubicBezTo>
                  <a:lnTo>
                    <a:pt x="2829" y="12945"/>
                  </a:lnTo>
                  <a:cubicBezTo>
                    <a:pt x="3144" y="12945"/>
                    <a:pt x="3397" y="12691"/>
                    <a:pt x="3397" y="12380"/>
                  </a:cubicBezTo>
                  <a:lnTo>
                    <a:pt x="3397" y="565"/>
                  </a:lnTo>
                  <a:cubicBezTo>
                    <a:pt x="3397" y="251"/>
                    <a:pt x="3144" y="0"/>
                    <a:pt x="28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73" name="Google Shape;2473;p12"/>
            <p:cNvSpPr/>
            <p:nvPr/>
          </p:nvSpPr>
          <p:spPr>
            <a:xfrm>
              <a:off x="3282325" y="2035675"/>
              <a:ext cx="459575" cy="454825"/>
            </a:xfrm>
            <a:custGeom>
              <a:rect b="b" l="l" r="r" t="t"/>
              <a:pathLst>
                <a:path extrusionOk="0" h="18193" w="18383">
                  <a:moveTo>
                    <a:pt x="568" y="0"/>
                  </a:moveTo>
                  <a:cubicBezTo>
                    <a:pt x="254" y="0"/>
                    <a:pt x="1" y="251"/>
                    <a:pt x="1" y="565"/>
                  </a:cubicBezTo>
                  <a:lnTo>
                    <a:pt x="1" y="17625"/>
                  </a:lnTo>
                  <a:cubicBezTo>
                    <a:pt x="1" y="17939"/>
                    <a:pt x="254" y="18192"/>
                    <a:pt x="568" y="18192"/>
                  </a:cubicBezTo>
                  <a:lnTo>
                    <a:pt x="17815" y="18192"/>
                  </a:lnTo>
                  <a:cubicBezTo>
                    <a:pt x="18129" y="18192"/>
                    <a:pt x="18383" y="17939"/>
                    <a:pt x="18383" y="17625"/>
                  </a:cubicBezTo>
                  <a:cubicBezTo>
                    <a:pt x="18383" y="17311"/>
                    <a:pt x="18129" y="17060"/>
                    <a:pt x="17815" y="17060"/>
                  </a:cubicBezTo>
                  <a:lnTo>
                    <a:pt x="1133" y="17060"/>
                  </a:lnTo>
                  <a:lnTo>
                    <a:pt x="1133" y="565"/>
                  </a:lnTo>
                  <a:cubicBezTo>
                    <a:pt x="1133" y="251"/>
                    <a:pt x="879" y="0"/>
                    <a:pt x="5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74" name="Google Shape;2474;p12"/>
          <p:cNvSpPr/>
          <p:nvPr/>
        </p:nvSpPr>
        <p:spPr>
          <a:xfrm>
            <a:off x="1616334" y="3046730"/>
            <a:ext cx="340186" cy="318922"/>
          </a:xfrm>
          <a:custGeom>
            <a:rect b="b" l="l" r="r" t="t"/>
            <a:pathLst>
              <a:path extrusionOk="0" h="18118" w="19326">
                <a:moveTo>
                  <a:pt x="17628" y="6794"/>
                </a:moveTo>
                <a:cubicBezTo>
                  <a:pt x="17939" y="6794"/>
                  <a:pt x="18193" y="7048"/>
                  <a:pt x="18193" y="7362"/>
                </a:cubicBezTo>
                <a:lnTo>
                  <a:pt x="18193" y="7927"/>
                </a:lnTo>
                <a:lnTo>
                  <a:pt x="12532" y="7927"/>
                </a:lnTo>
                <a:lnTo>
                  <a:pt x="12532" y="7362"/>
                </a:lnTo>
                <a:cubicBezTo>
                  <a:pt x="12532" y="7048"/>
                  <a:pt x="12785" y="6794"/>
                  <a:pt x="13099" y="6794"/>
                </a:cubicBezTo>
                <a:close/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5759"/>
                </a:lnTo>
                <a:cubicBezTo>
                  <a:pt x="18012" y="5695"/>
                  <a:pt x="17819" y="5662"/>
                  <a:pt x="17628" y="5662"/>
                </a:cubicBezTo>
                <a:lnTo>
                  <a:pt x="13099" y="5662"/>
                </a:lnTo>
                <a:cubicBezTo>
                  <a:pt x="12160" y="5662"/>
                  <a:pt x="11399" y="6423"/>
                  <a:pt x="11399" y="7362"/>
                </a:cubicBezTo>
                <a:lnTo>
                  <a:pt x="11399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1399" y="12456"/>
                </a:moveTo>
                <a:lnTo>
                  <a:pt x="11399" y="13588"/>
                </a:ln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8193" y="9059"/>
                </a:moveTo>
                <a:lnTo>
                  <a:pt x="18193" y="14720"/>
                </a:lnTo>
                <a:lnTo>
                  <a:pt x="12532" y="14720"/>
                </a:lnTo>
                <a:lnTo>
                  <a:pt x="12532" y="9059"/>
                </a:lnTo>
                <a:close/>
                <a:moveTo>
                  <a:pt x="11399" y="14720"/>
                </a:moveTo>
                <a:lnTo>
                  <a:pt x="11399" y="16420"/>
                </a:lnTo>
                <a:cubicBezTo>
                  <a:pt x="11399" y="16611"/>
                  <a:pt x="11432" y="16804"/>
                  <a:pt x="11496" y="16985"/>
                </a:cubicBezTo>
                <a:lnTo>
                  <a:pt x="7051" y="16985"/>
                </a:lnTo>
                <a:lnTo>
                  <a:pt x="7806" y="14720"/>
                </a:lnTo>
                <a:close/>
                <a:moveTo>
                  <a:pt x="18193" y="15853"/>
                </a:moveTo>
                <a:lnTo>
                  <a:pt x="18193" y="16420"/>
                </a:lnTo>
                <a:cubicBezTo>
                  <a:pt x="18193" y="16731"/>
                  <a:pt x="17939" y="16985"/>
                  <a:pt x="17628" y="16985"/>
                </a:cubicBezTo>
                <a:lnTo>
                  <a:pt x="13099" y="16985"/>
                </a:lnTo>
                <a:cubicBezTo>
                  <a:pt x="12785" y="16985"/>
                  <a:pt x="12532" y="16731"/>
                  <a:pt x="12532" y="16420"/>
                </a:cubicBezTo>
                <a:lnTo>
                  <a:pt x="12532" y="15853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3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7628" y="18117"/>
                </a:lnTo>
                <a:cubicBezTo>
                  <a:pt x="18564" y="18117"/>
                  <a:pt x="19325" y="17356"/>
                  <a:pt x="19325" y="16420"/>
                </a:cubicBezTo>
                <a:lnTo>
                  <a:pt x="19325" y="1701"/>
                </a:lnTo>
                <a:cubicBezTo>
                  <a:pt x="19325" y="762"/>
                  <a:pt x="18564" y="1"/>
                  <a:pt x="1762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8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p13"/>
          <p:cNvSpPr/>
          <p:nvPr/>
        </p:nvSpPr>
        <p:spPr>
          <a:xfrm>
            <a:off x="1377102" y="1053499"/>
            <a:ext cx="6334013" cy="4094947"/>
          </a:xfrm>
          <a:custGeom>
            <a:rect b="b" l="l" r="r" t="t"/>
            <a:pathLst>
              <a:path extrusionOk="0" h="184374" w="256984">
                <a:moveTo>
                  <a:pt x="124148" y="0"/>
                </a:moveTo>
                <a:cubicBezTo>
                  <a:pt x="96383" y="0"/>
                  <a:pt x="79487" y="26323"/>
                  <a:pt x="65845" y="41333"/>
                </a:cubicBezTo>
                <a:cubicBezTo>
                  <a:pt x="50318" y="58451"/>
                  <a:pt x="32978" y="46842"/>
                  <a:pt x="10279" y="65180"/>
                </a:cubicBezTo>
                <a:cubicBezTo>
                  <a:pt x="2921" y="71095"/>
                  <a:pt x="38" y="83887"/>
                  <a:pt x="38" y="99082"/>
                </a:cubicBezTo>
                <a:cubicBezTo>
                  <a:pt x="1" y="130285"/>
                  <a:pt x="12312" y="171618"/>
                  <a:pt x="23477" y="184373"/>
                </a:cubicBezTo>
                <a:lnTo>
                  <a:pt x="241234" y="184373"/>
                </a:lnTo>
                <a:cubicBezTo>
                  <a:pt x="243008" y="177571"/>
                  <a:pt x="248924" y="154834"/>
                  <a:pt x="252916" y="131801"/>
                </a:cubicBezTo>
                <a:cubicBezTo>
                  <a:pt x="254987" y="119896"/>
                  <a:pt x="256946" y="106032"/>
                  <a:pt x="256983" y="92834"/>
                </a:cubicBezTo>
                <a:cubicBezTo>
                  <a:pt x="256983" y="75605"/>
                  <a:pt x="253619" y="59523"/>
                  <a:pt x="242787" y="50502"/>
                </a:cubicBezTo>
                <a:cubicBezTo>
                  <a:pt x="236834" y="45548"/>
                  <a:pt x="230290" y="43995"/>
                  <a:pt x="223710" y="43995"/>
                </a:cubicBezTo>
                <a:cubicBezTo>
                  <a:pt x="218016" y="43995"/>
                  <a:pt x="212286" y="45178"/>
                  <a:pt x="206851" y="46362"/>
                </a:cubicBezTo>
                <a:cubicBezTo>
                  <a:pt x="201453" y="47545"/>
                  <a:pt x="196388" y="48728"/>
                  <a:pt x="191989" y="48728"/>
                </a:cubicBezTo>
                <a:cubicBezTo>
                  <a:pt x="189549" y="48728"/>
                  <a:pt x="187331" y="48358"/>
                  <a:pt x="185408" y="47471"/>
                </a:cubicBezTo>
                <a:cubicBezTo>
                  <a:pt x="172247" y="41333"/>
                  <a:pt x="171655" y="10796"/>
                  <a:pt x="136385" y="1627"/>
                </a:cubicBezTo>
                <a:cubicBezTo>
                  <a:pt x="132097" y="481"/>
                  <a:pt x="127993" y="0"/>
                  <a:pt x="1241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0" name="Google Shape;2480;p13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2"/>
                </a:solidFill>
              </a:rPr>
              <a:t>¿Cuáles son las contribuciones principales?</a:t>
            </a:r>
            <a:endParaRPr/>
          </a:p>
        </p:txBody>
      </p:sp>
      <p:sp>
        <p:nvSpPr>
          <p:cNvPr id="2481" name="Google Shape;2481;p13"/>
          <p:cNvSpPr txBox="1"/>
          <p:nvPr/>
        </p:nvSpPr>
        <p:spPr>
          <a:xfrm>
            <a:off x="1701750" y="2589125"/>
            <a:ext cx="3000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Red neuronal futuramente capaz de clasificar correcta y debidamente a los pacientes propensos o no a sufrir ataques al corazón</a:t>
            </a:r>
            <a:endParaRPr/>
          </a:p>
        </p:txBody>
      </p:sp>
      <p:sp>
        <p:nvSpPr>
          <p:cNvPr id="2482" name="Google Shape;2482;p13"/>
          <p:cNvSpPr txBox="1"/>
          <p:nvPr/>
        </p:nvSpPr>
        <p:spPr>
          <a:xfrm>
            <a:off x="4373225" y="3512525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 aporte a la comunidad científica y médica, como herramienta de soporte o ayuda</a:t>
            </a:r>
            <a:endParaRPr/>
          </a:p>
        </p:txBody>
      </p:sp>
      <p:grpSp>
        <p:nvGrpSpPr>
          <p:cNvPr id="2483" name="Google Shape;2483;p13"/>
          <p:cNvGrpSpPr/>
          <p:nvPr/>
        </p:nvGrpSpPr>
        <p:grpSpPr>
          <a:xfrm>
            <a:off x="2659787" y="4031741"/>
            <a:ext cx="354136" cy="353210"/>
            <a:chOff x="-24709875" y="1970225"/>
            <a:chExt cx="296175" cy="295400"/>
          </a:xfrm>
        </p:grpSpPr>
        <p:sp>
          <p:nvSpPr>
            <p:cNvPr id="2484" name="Google Shape;2484;p13"/>
            <p:cNvSpPr/>
            <p:nvPr/>
          </p:nvSpPr>
          <p:spPr>
            <a:xfrm>
              <a:off x="-24709875" y="1970225"/>
              <a:ext cx="296175" cy="295400"/>
            </a:xfrm>
            <a:custGeom>
              <a:rect b="b" l="l" r="r" t="t"/>
              <a:pathLst>
                <a:path extrusionOk="0" h="11816" w="11847">
                  <a:moveTo>
                    <a:pt x="9767" y="1450"/>
                  </a:moveTo>
                  <a:cubicBezTo>
                    <a:pt x="9956" y="1450"/>
                    <a:pt x="10366" y="1545"/>
                    <a:pt x="10681" y="1734"/>
                  </a:cubicBezTo>
                  <a:cubicBezTo>
                    <a:pt x="11027" y="1923"/>
                    <a:pt x="11153" y="2080"/>
                    <a:pt x="11153" y="2175"/>
                  </a:cubicBezTo>
                  <a:cubicBezTo>
                    <a:pt x="11153" y="2238"/>
                    <a:pt x="11027" y="2395"/>
                    <a:pt x="10681" y="2584"/>
                  </a:cubicBezTo>
                  <a:cubicBezTo>
                    <a:pt x="10334" y="2773"/>
                    <a:pt x="9956" y="2868"/>
                    <a:pt x="9767" y="2868"/>
                  </a:cubicBezTo>
                  <a:cubicBezTo>
                    <a:pt x="9389" y="2868"/>
                    <a:pt x="9042" y="2553"/>
                    <a:pt x="9042" y="2175"/>
                  </a:cubicBezTo>
                  <a:cubicBezTo>
                    <a:pt x="9105" y="1765"/>
                    <a:pt x="9420" y="1450"/>
                    <a:pt x="9767" y="1450"/>
                  </a:cubicBezTo>
                  <a:close/>
                  <a:moveTo>
                    <a:pt x="4915" y="694"/>
                  </a:moveTo>
                  <a:cubicBezTo>
                    <a:pt x="5671" y="694"/>
                    <a:pt x="6301" y="1324"/>
                    <a:pt x="6301" y="2080"/>
                  </a:cubicBezTo>
                  <a:cubicBezTo>
                    <a:pt x="6301" y="2584"/>
                    <a:pt x="6018" y="3025"/>
                    <a:pt x="5577" y="3309"/>
                  </a:cubicBezTo>
                  <a:lnTo>
                    <a:pt x="5577" y="3151"/>
                  </a:lnTo>
                  <a:cubicBezTo>
                    <a:pt x="5577" y="2553"/>
                    <a:pt x="5104" y="2112"/>
                    <a:pt x="4569" y="2112"/>
                  </a:cubicBezTo>
                  <a:lnTo>
                    <a:pt x="1418" y="2112"/>
                  </a:lnTo>
                  <a:cubicBezTo>
                    <a:pt x="1009" y="2112"/>
                    <a:pt x="693" y="1797"/>
                    <a:pt x="693" y="1419"/>
                  </a:cubicBezTo>
                  <a:cubicBezTo>
                    <a:pt x="693" y="1009"/>
                    <a:pt x="1009" y="694"/>
                    <a:pt x="1418" y="694"/>
                  </a:cubicBezTo>
                  <a:close/>
                  <a:moveTo>
                    <a:pt x="725" y="2584"/>
                  </a:moveTo>
                  <a:cubicBezTo>
                    <a:pt x="914" y="2710"/>
                    <a:pt x="1135" y="2805"/>
                    <a:pt x="1418" y="2805"/>
                  </a:cubicBezTo>
                  <a:lnTo>
                    <a:pt x="4569" y="2805"/>
                  </a:lnTo>
                  <a:cubicBezTo>
                    <a:pt x="4758" y="2805"/>
                    <a:pt x="4915" y="2962"/>
                    <a:pt x="4915" y="3151"/>
                  </a:cubicBezTo>
                  <a:lnTo>
                    <a:pt x="4915" y="3498"/>
                  </a:lnTo>
                  <a:lnTo>
                    <a:pt x="2458" y="3498"/>
                  </a:lnTo>
                  <a:cubicBezTo>
                    <a:pt x="1859" y="3498"/>
                    <a:pt x="1418" y="3970"/>
                    <a:pt x="1418" y="4538"/>
                  </a:cubicBezTo>
                  <a:lnTo>
                    <a:pt x="1418" y="6270"/>
                  </a:lnTo>
                  <a:cubicBezTo>
                    <a:pt x="1009" y="6113"/>
                    <a:pt x="725" y="5703"/>
                    <a:pt x="725" y="5262"/>
                  </a:cubicBezTo>
                  <a:lnTo>
                    <a:pt x="725" y="2584"/>
                  </a:lnTo>
                  <a:close/>
                  <a:moveTo>
                    <a:pt x="10460" y="4884"/>
                  </a:moveTo>
                  <a:cubicBezTo>
                    <a:pt x="10870" y="4884"/>
                    <a:pt x="11185" y="5199"/>
                    <a:pt x="11185" y="5577"/>
                  </a:cubicBezTo>
                  <a:cubicBezTo>
                    <a:pt x="11185" y="5987"/>
                    <a:pt x="10870" y="6302"/>
                    <a:pt x="10460" y="6302"/>
                  </a:cubicBezTo>
                  <a:cubicBezTo>
                    <a:pt x="10082" y="6302"/>
                    <a:pt x="9767" y="5987"/>
                    <a:pt x="9767" y="5577"/>
                  </a:cubicBezTo>
                  <a:cubicBezTo>
                    <a:pt x="9767" y="5199"/>
                    <a:pt x="10082" y="4884"/>
                    <a:pt x="10460" y="4884"/>
                  </a:cubicBezTo>
                  <a:close/>
                  <a:moveTo>
                    <a:pt x="6301" y="3655"/>
                  </a:moveTo>
                  <a:lnTo>
                    <a:pt x="6301" y="6648"/>
                  </a:lnTo>
                  <a:cubicBezTo>
                    <a:pt x="6301" y="7247"/>
                    <a:pt x="5829" y="7657"/>
                    <a:pt x="5293" y="7657"/>
                  </a:cubicBezTo>
                  <a:lnTo>
                    <a:pt x="2458" y="7657"/>
                  </a:lnTo>
                  <a:cubicBezTo>
                    <a:pt x="2439" y="7659"/>
                    <a:pt x="2420" y="7661"/>
                    <a:pt x="2402" y="7661"/>
                  </a:cubicBezTo>
                  <a:cubicBezTo>
                    <a:pt x="2211" y="7661"/>
                    <a:pt x="2080" y="7517"/>
                    <a:pt x="2080" y="7373"/>
                  </a:cubicBezTo>
                  <a:lnTo>
                    <a:pt x="2080" y="4538"/>
                  </a:lnTo>
                  <a:cubicBezTo>
                    <a:pt x="2080" y="4317"/>
                    <a:pt x="2237" y="4159"/>
                    <a:pt x="2458" y="4159"/>
                  </a:cubicBezTo>
                  <a:lnTo>
                    <a:pt x="4915" y="4159"/>
                  </a:lnTo>
                  <a:cubicBezTo>
                    <a:pt x="5073" y="4159"/>
                    <a:pt x="5199" y="4159"/>
                    <a:pt x="5325" y="4128"/>
                  </a:cubicBezTo>
                  <a:lnTo>
                    <a:pt x="5356" y="4128"/>
                  </a:lnTo>
                  <a:cubicBezTo>
                    <a:pt x="5703" y="4033"/>
                    <a:pt x="6081" y="3907"/>
                    <a:pt x="6301" y="3655"/>
                  </a:cubicBezTo>
                  <a:close/>
                  <a:moveTo>
                    <a:pt x="1387" y="1"/>
                  </a:moveTo>
                  <a:cubicBezTo>
                    <a:pt x="630" y="1"/>
                    <a:pt x="0" y="631"/>
                    <a:pt x="0" y="1387"/>
                  </a:cubicBezTo>
                  <a:lnTo>
                    <a:pt x="0" y="5231"/>
                  </a:lnTo>
                  <a:cubicBezTo>
                    <a:pt x="0" y="6050"/>
                    <a:pt x="599" y="6774"/>
                    <a:pt x="1387" y="6932"/>
                  </a:cubicBezTo>
                  <a:lnTo>
                    <a:pt x="1387" y="7310"/>
                  </a:lnTo>
                  <a:cubicBezTo>
                    <a:pt x="1387" y="7909"/>
                    <a:pt x="1859" y="8350"/>
                    <a:pt x="2395" y="8350"/>
                  </a:cubicBezTo>
                  <a:lnTo>
                    <a:pt x="3497" y="8350"/>
                  </a:lnTo>
                  <a:cubicBezTo>
                    <a:pt x="3592" y="10271"/>
                    <a:pt x="5199" y="11815"/>
                    <a:pt x="7120" y="11815"/>
                  </a:cubicBezTo>
                  <a:cubicBezTo>
                    <a:pt x="8066" y="11815"/>
                    <a:pt x="9011" y="11311"/>
                    <a:pt x="9735" y="10366"/>
                  </a:cubicBezTo>
                  <a:cubicBezTo>
                    <a:pt x="10397" y="9515"/>
                    <a:pt x="10744" y="8413"/>
                    <a:pt x="10744" y="7467"/>
                  </a:cubicBezTo>
                  <a:lnTo>
                    <a:pt x="10744" y="6932"/>
                  </a:lnTo>
                  <a:cubicBezTo>
                    <a:pt x="11342" y="6774"/>
                    <a:pt x="11783" y="6207"/>
                    <a:pt x="11783" y="5577"/>
                  </a:cubicBezTo>
                  <a:cubicBezTo>
                    <a:pt x="11846" y="4853"/>
                    <a:pt x="11216" y="4222"/>
                    <a:pt x="10460" y="4222"/>
                  </a:cubicBezTo>
                  <a:cubicBezTo>
                    <a:pt x="9735" y="4222"/>
                    <a:pt x="9105" y="4821"/>
                    <a:pt x="9105" y="5577"/>
                  </a:cubicBezTo>
                  <a:cubicBezTo>
                    <a:pt x="9105" y="6207"/>
                    <a:pt x="9515" y="6774"/>
                    <a:pt x="10113" y="6932"/>
                  </a:cubicBezTo>
                  <a:lnTo>
                    <a:pt x="10113" y="7467"/>
                  </a:lnTo>
                  <a:cubicBezTo>
                    <a:pt x="10113" y="8318"/>
                    <a:pt x="9798" y="9200"/>
                    <a:pt x="9200" y="9956"/>
                  </a:cubicBezTo>
                  <a:cubicBezTo>
                    <a:pt x="8633" y="10712"/>
                    <a:pt x="7908" y="11154"/>
                    <a:pt x="7152" y="11154"/>
                  </a:cubicBezTo>
                  <a:cubicBezTo>
                    <a:pt x="5577" y="11154"/>
                    <a:pt x="4317" y="9925"/>
                    <a:pt x="4222" y="8381"/>
                  </a:cubicBezTo>
                  <a:lnTo>
                    <a:pt x="4915" y="8381"/>
                  </a:lnTo>
                  <a:cubicBezTo>
                    <a:pt x="5010" y="8791"/>
                    <a:pt x="5199" y="9106"/>
                    <a:pt x="5514" y="9358"/>
                  </a:cubicBezTo>
                  <a:cubicBezTo>
                    <a:pt x="5829" y="9641"/>
                    <a:pt x="6238" y="9767"/>
                    <a:pt x="6648" y="9767"/>
                  </a:cubicBezTo>
                  <a:cubicBezTo>
                    <a:pt x="6742" y="9767"/>
                    <a:pt x="6837" y="9767"/>
                    <a:pt x="6931" y="9736"/>
                  </a:cubicBezTo>
                  <a:cubicBezTo>
                    <a:pt x="7751" y="9610"/>
                    <a:pt x="8381" y="8822"/>
                    <a:pt x="8381" y="7940"/>
                  </a:cubicBezTo>
                  <a:lnTo>
                    <a:pt x="8381" y="3183"/>
                  </a:lnTo>
                  <a:cubicBezTo>
                    <a:pt x="8381" y="3025"/>
                    <a:pt x="8412" y="2868"/>
                    <a:pt x="8507" y="2710"/>
                  </a:cubicBezTo>
                  <a:cubicBezTo>
                    <a:pt x="8696" y="3183"/>
                    <a:pt x="9200" y="3529"/>
                    <a:pt x="9767" y="3529"/>
                  </a:cubicBezTo>
                  <a:cubicBezTo>
                    <a:pt x="10113" y="3529"/>
                    <a:pt x="10586" y="3435"/>
                    <a:pt x="11027" y="3183"/>
                  </a:cubicBezTo>
                  <a:cubicBezTo>
                    <a:pt x="11563" y="2899"/>
                    <a:pt x="11846" y="2521"/>
                    <a:pt x="11846" y="2175"/>
                  </a:cubicBezTo>
                  <a:cubicBezTo>
                    <a:pt x="11846" y="1765"/>
                    <a:pt x="11531" y="1419"/>
                    <a:pt x="11027" y="1135"/>
                  </a:cubicBezTo>
                  <a:cubicBezTo>
                    <a:pt x="10618" y="946"/>
                    <a:pt x="10113" y="788"/>
                    <a:pt x="9767" y="788"/>
                  </a:cubicBezTo>
                  <a:cubicBezTo>
                    <a:pt x="9137" y="788"/>
                    <a:pt x="8570" y="1198"/>
                    <a:pt x="8412" y="1765"/>
                  </a:cubicBezTo>
                  <a:cubicBezTo>
                    <a:pt x="7940" y="2080"/>
                    <a:pt x="7688" y="2647"/>
                    <a:pt x="7688" y="3183"/>
                  </a:cubicBezTo>
                  <a:lnTo>
                    <a:pt x="7688" y="7940"/>
                  </a:lnTo>
                  <a:cubicBezTo>
                    <a:pt x="7688" y="8507"/>
                    <a:pt x="7310" y="8980"/>
                    <a:pt x="6805" y="9043"/>
                  </a:cubicBezTo>
                  <a:cubicBezTo>
                    <a:pt x="6740" y="9056"/>
                    <a:pt x="6674" y="9062"/>
                    <a:pt x="6609" y="9062"/>
                  </a:cubicBezTo>
                  <a:cubicBezTo>
                    <a:pt x="6363" y="9062"/>
                    <a:pt x="6129" y="8972"/>
                    <a:pt x="5955" y="8822"/>
                  </a:cubicBezTo>
                  <a:cubicBezTo>
                    <a:pt x="5797" y="8696"/>
                    <a:pt x="5671" y="8507"/>
                    <a:pt x="5640" y="8350"/>
                  </a:cubicBezTo>
                  <a:cubicBezTo>
                    <a:pt x="6427" y="8161"/>
                    <a:pt x="6963" y="7467"/>
                    <a:pt x="6963" y="6648"/>
                  </a:cubicBezTo>
                  <a:lnTo>
                    <a:pt x="6963" y="2427"/>
                  </a:lnTo>
                  <a:lnTo>
                    <a:pt x="6963" y="2080"/>
                  </a:lnTo>
                  <a:cubicBezTo>
                    <a:pt x="6963" y="946"/>
                    <a:pt x="6018" y="1"/>
                    <a:pt x="48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13"/>
            <p:cNvSpPr/>
            <p:nvPr/>
          </p:nvSpPr>
          <p:spPr>
            <a:xfrm>
              <a:off x="-24639775" y="20923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6" name="Google Shape;2486;p13"/>
          <p:cNvGrpSpPr/>
          <p:nvPr/>
        </p:nvGrpSpPr>
        <p:grpSpPr>
          <a:xfrm>
            <a:off x="6836377" y="2426069"/>
            <a:ext cx="318325" cy="354107"/>
            <a:chOff x="-23952175" y="2340425"/>
            <a:chExt cx="266225" cy="296150"/>
          </a:xfrm>
        </p:grpSpPr>
        <p:sp>
          <p:nvSpPr>
            <p:cNvPr id="2487" name="Google Shape;2487;p13"/>
            <p:cNvSpPr/>
            <p:nvPr/>
          </p:nvSpPr>
          <p:spPr>
            <a:xfrm>
              <a:off x="-23952175" y="2340425"/>
              <a:ext cx="266225" cy="296150"/>
            </a:xfrm>
            <a:custGeom>
              <a:rect b="b" l="l" r="r" t="t"/>
              <a:pathLst>
                <a:path extrusionOk="0" h="11846" w="10649">
                  <a:moveTo>
                    <a:pt x="3844" y="693"/>
                  </a:moveTo>
                  <a:cubicBezTo>
                    <a:pt x="4033" y="693"/>
                    <a:pt x="4190" y="851"/>
                    <a:pt x="4190" y="1040"/>
                  </a:cubicBezTo>
                  <a:lnTo>
                    <a:pt x="4190" y="1449"/>
                  </a:lnTo>
                  <a:lnTo>
                    <a:pt x="2804" y="1449"/>
                  </a:lnTo>
                  <a:lnTo>
                    <a:pt x="2804" y="1040"/>
                  </a:lnTo>
                  <a:lnTo>
                    <a:pt x="2773" y="1040"/>
                  </a:lnTo>
                  <a:cubicBezTo>
                    <a:pt x="2773" y="851"/>
                    <a:pt x="2930" y="693"/>
                    <a:pt x="3119" y="693"/>
                  </a:cubicBezTo>
                  <a:close/>
                  <a:moveTo>
                    <a:pt x="5230" y="2111"/>
                  </a:moveTo>
                  <a:cubicBezTo>
                    <a:pt x="5608" y="2111"/>
                    <a:pt x="5955" y="2363"/>
                    <a:pt x="6175" y="2710"/>
                  </a:cubicBezTo>
                  <a:cubicBezTo>
                    <a:pt x="5703" y="2993"/>
                    <a:pt x="5387" y="3497"/>
                    <a:pt x="5387" y="4096"/>
                  </a:cubicBezTo>
                  <a:cubicBezTo>
                    <a:pt x="5387" y="4442"/>
                    <a:pt x="5482" y="4726"/>
                    <a:pt x="5640" y="4946"/>
                  </a:cubicBezTo>
                  <a:cubicBezTo>
                    <a:pt x="5547" y="4960"/>
                    <a:pt x="5454" y="4966"/>
                    <a:pt x="5362" y="4966"/>
                  </a:cubicBezTo>
                  <a:cubicBezTo>
                    <a:pt x="4796" y="4966"/>
                    <a:pt x="4246" y="4723"/>
                    <a:pt x="3812" y="4316"/>
                  </a:cubicBezTo>
                  <a:lnTo>
                    <a:pt x="3718" y="4253"/>
                  </a:lnTo>
                  <a:cubicBezTo>
                    <a:pt x="3245" y="3812"/>
                    <a:pt x="2647" y="3529"/>
                    <a:pt x="2016" y="3466"/>
                  </a:cubicBezTo>
                  <a:cubicBezTo>
                    <a:pt x="1874" y="3433"/>
                    <a:pt x="1727" y="3419"/>
                    <a:pt x="1578" y="3419"/>
                  </a:cubicBezTo>
                  <a:cubicBezTo>
                    <a:pt x="1299" y="3419"/>
                    <a:pt x="1012" y="3467"/>
                    <a:pt x="725" y="3529"/>
                  </a:cubicBezTo>
                  <a:lnTo>
                    <a:pt x="725" y="3151"/>
                  </a:lnTo>
                  <a:cubicBezTo>
                    <a:pt x="693" y="2583"/>
                    <a:pt x="1166" y="2111"/>
                    <a:pt x="1733" y="2111"/>
                  </a:cubicBezTo>
                  <a:close/>
                  <a:moveTo>
                    <a:pt x="8979" y="3182"/>
                  </a:moveTo>
                  <a:cubicBezTo>
                    <a:pt x="9515" y="3182"/>
                    <a:pt x="9924" y="3623"/>
                    <a:pt x="9924" y="4127"/>
                  </a:cubicBezTo>
                  <a:cubicBezTo>
                    <a:pt x="9924" y="4568"/>
                    <a:pt x="9546" y="4883"/>
                    <a:pt x="9137" y="5198"/>
                  </a:cubicBezTo>
                  <a:cubicBezTo>
                    <a:pt x="9074" y="5230"/>
                    <a:pt x="8097" y="6112"/>
                    <a:pt x="7971" y="6207"/>
                  </a:cubicBezTo>
                  <a:cubicBezTo>
                    <a:pt x="7845" y="6144"/>
                    <a:pt x="6679" y="5104"/>
                    <a:pt x="6679" y="5104"/>
                  </a:cubicBezTo>
                  <a:cubicBezTo>
                    <a:pt x="6270" y="4757"/>
                    <a:pt x="5986" y="4505"/>
                    <a:pt x="5986" y="4127"/>
                  </a:cubicBezTo>
                  <a:cubicBezTo>
                    <a:pt x="5986" y="3623"/>
                    <a:pt x="6427" y="3182"/>
                    <a:pt x="6931" y="3182"/>
                  </a:cubicBezTo>
                  <a:cubicBezTo>
                    <a:pt x="7215" y="3182"/>
                    <a:pt x="7498" y="3308"/>
                    <a:pt x="7687" y="3529"/>
                  </a:cubicBezTo>
                  <a:cubicBezTo>
                    <a:pt x="7782" y="3623"/>
                    <a:pt x="7845" y="3686"/>
                    <a:pt x="7971" y="3686"/>
                  </a:cubicBezTo>
                  <a:cubicBezTo>
                    <a:pt x="8097" y="3686"/>
                    <a:pt x="8160" y="3655"/>
                    <a:pt x="8254" y="3529"/>
                  </a:cubicBezTo>
                  <a:cubicBezTo>
                    <a:pt x="8443" y="3308"/>
                    <a:pt x="8664" y="3182"/>
                    <a:pt x="8979" y="3182"/>
                  </a:cubicBezTo>
                  <a:close/>
                  <a:moveTo>
                    <a:pt x="1561" y="4127"/>
                  </a:moveTo>
                  <a:cubicBezTo>
                    <a:pt x="2142" y="4127"/>
                    <a:pt x="2710" y="4337"/>
                    <a:pt x="3151" y="4757"/>
                  </a:cubicBezTo>
                  <a:lnTo>
                    <a:pt x="3245" y="4820"/>
                  </a:lnTo>
                  <a:cubicBezTo>
                    <a:pt x="3844" y="5356"/>
                    <a:pt x="4568" y="5671"/>
                    <a:pt x="5324" y="5671"/>
                  </a:cubicBezTo>
                  <a:cubicBezTo>
                    <a:pt x="5608" y="5671"/>
                    <a:pt x="5860" y="5639"/>
                    <a:pt x="6112" y="5545"/>
                  </a:cubicBezTo>
                  <a:cubicBezTo>
                    <a:pt x="6144" y="5545"/>
                    <a:pt x="6144" y="5576"/>
                    <a:pt x="6207" y="5576"/>
                  </a:cubicBezTo>
                  <a:lnTo>
                    <a:pt x="6207" y="7278"/>
                  </a:lnTo>
                  <a:cubicBezTo>
                    <a:pt x="6207" y="7876"/>
                    <a:pt x="5734" y="8286"/>
                    <a:pt x="5167" y="8286"/>
                  </a:cubicBezTo>
                  <a:lnTo>
                    <a:pt x="1701" y="8286"/>
                  </a:lnTo>
                  <a:cubicBezTo>
                    <a:pt x="1655" y="8294"/>
                    <a:pt x="1610" y="8298"/>
                    <a:pt x="1565" y="8298"/>
                  </a:cubicBezTo>
                  <a:cubicBezTo>
                    <a:pt x="1088" y="8298"/>
                    <a:pt x="693" y="7856"/>
                    <a:pt x="693" y="7309"/>
                  </a:cubicBezTo>
                  <a:lnTo>
                    <a:pt x="693" y="4285"/>
                  </a:lnTo>
                  <a:cubicBezTo>
                    <a:pt x="977" y="4180"/>
                    <a:pt x="1271" y="4127"/>
                    <a:pt x="1561" y="4127"/>
                  </a:cubicBezTo>
                  <a:close/>
                  <a:moveTo>
                    <a:pt x="3844" y="9105"/>
                  </a:moveTo>
                  <a:lnTo>
                    <a:pt x="3844" y="9452"/>
                  </a:lnTo>
                  <a:cubicBezTo>
                    <a:pt x="3844" y="9641"/>
                    <a:pt x="3686" y="9798"/>
                    <a:pt x="3466" y="9798"/>
                  </a:cubicBezTo>
                  <a:cubicBezTo>
                    <a:pt x="3277" y="9798"/>
                    <a:pt x="3119" y="9641"/>
                    <a:pt x="3119" y="9452"/>
                  </a:cubicBezTo>
                  <a:lnTo>
                    <a:pt x="3119" y="9105"/>
                  </a:lnTo>
                  <a:close/>
                  <a:moveTo>
                    <a:pt x="6994" y="6207"/>
                  </a:moveTo>
                  <a:cubicBezTo>
                    <a:pt x="7057" y="6301"/>
                    <a:pt x="7530" y="6679"/>
                    <a:pt x="7687" y="6805"/>
                  </a:cubicBezTo>
                  <a:lnTo>
                    <a:pt x="7687" y="10082"/>
                  </a:lnTo>
                  <a:cubicBezTo>
                    <a:pt x="7656" y="10680"/>
                    <a:pt x="7183" y="11153"/>
                    <a:pt x="6585" y="11153"/>
                  </a:cubicBezTo>
                  <a:lnTo>
                    <a:pt x="4852" y="11153"/>
                  </a:lnTo>
                  <a:cubicBezTo>
                    <a:pt x="4379" y="11153"/>
                    <a:pt x="4001" y="10838"/>
                    <a:pt x="3875" y="10397"/>
                  </a:cubicBezTo>
                  <a:cubicBezTo>
                    <a:pt x="4253" y="10239"/>
                    <a:pt x="4537" y="9893"/>
                    <a:pt x="4537" y="9420"/>
                  </a:cubicBezTo>
                  <a:lnTo>
                    <a:pt x="4537" y="9042"/>
                  </a:lnTo>
                  <a:lnTo>
                    <a:pt x="5261" y="9042"/>
                  </a:lnTo>
                  <a:cubicBezTo>
                    <a:pt x="6207" y="9042"/>
                    <a:pt x="6994" y="8254"/>
                    <a:pt x="6994" y="7309"/>
                  </a:cubicBezTo>
                  <a:lnTo>
                    <a:pt x="6994" y="6207"/>
                  </a:lnTo>
                  <a:close/>
                  <a:moveTo>
                    <a:pt x="3119" y="0"/>
                  </a:moveTo>
                  <a:cubicBezTo>
                    <a:pt x="2521" y="0"/>
                    <a:pt x="2111" y="473"/>
                    <a:pt x="2111" y="1008"/>
                  </a:cubicBezTo>
                  <a:lnTo>
                    <a:pt x="2111" y="1418"/>
                  </a:lnTo>
                  <a:lnTo>
                    <a:pt x="1733" y="1418"/>
                  </a:lnTo>
                  <a:cubicBezTo>
                    <a:pt x="788" y="1418"/>
                    <a:pt x="0" y="2205"/>
                    <a:pt x="0" y="3151"/>
                  </a:cubicBezTo>
                  <a:lnTo>
                    <a:pt x="0" y="7309"/>
                  </a:lnTo>
                  <a:cubicBezTo>
                    <a:pt x="0" y="8254"/>
                    <a:pt x="788" y="9042"/>
                    <a:pt x="1733" y="9042"/>
                  </a:cubicBezTo>
                  <a:lnTo>
                    <a:pt x="2458" y="9042"/>
                  </a:lnTo>
                  <a:lnTo>
                    <a:pt x="2458" y="9420"/>
                  </a:lnTo>
                  <a:cubicBezTo>
                    <a:pt x="2458" y="9893"/>
                    <a:pt x="2773" y="10271"/>
                    <a:pt x="3182" y="10397"/>
                  </a:cubicBezTo>
                  <a:cubicBezTo>
                    <a:pt x="3340" y="11216"/>
                    <a:pt x="4033" y="11846"/>
                    <a:pt x="4852" y="11846"/>
                  </a:cubicBezTo>
                  <a:lnTo>
                    <a:pt x="6585" y="11846"/>
                  </a:lnTo>
                  <a:cubicBezTo>
                    <a:pt x="7530" y="11846"/>
                    <a:pt x="8317" y="11058"/>
                    <a:pt x="8317" y="10113"/>
                  </a:cubicBezTo>
                  <a:lnTo>
                    <a:pt x="8317" y="6837"/>
                  </a:lnTo>
                  <a:cubicBezTo>
                    <a:pt x="8443" y="6742"/>
                    <a:pt x="9546" y="5797"/>
                    <a:pt x="9578" y="5734"/>
                  </a:cubicBezTo>
                  <a:cubicBezTo>
                    <a:pt x="10050" y="5356"/>
                    <a:pt x="10617" y="4883"/>
                    <a:pt x="10617" y="4127"/>
                  </a:cubicBezTo>
                  <a:cubicBezTo>
                    <a:pt x="10649" y="3214"/>
                    <a:pt x="9893" y="2489"/>
                    <a:pt x="9011" y="2489"/>
                  </a:cubicBezTo>
                  <a:cubicBezTo>
                    <a:pt x="8601" y="2489"/>
                    <a:pt x="8254" y="2583"/>
                    <a:pt x="7971" y="2836"/>
                  </a:cubicBezTo>
                  <a:cubicBezTo>
                    <a:pt x="7687" y="2583"/>
                    <a:pt x="7341" y="2489"/>
                    <a:pt x="6963" y="2489"/>
                  </a:cubicBezTo>
                  <a:lnTo>
                    <a:pt x="6805" y="2489"/>
                  </a:lnTo>
                  <a:cubicBezTo>
                    <a:pt x="6522" y="1859"/>
                    <a:pt x="5892" y="1418"/>
                    <a:pt x="5230" y="1418"/>
                  </a:cubicBezTo>
                  <a:lnTo>
                    <a:pt x="4852" y="1418"/>
                  </a:lnTo>
                  <a:lnTo>
                    <a:pt x="4852" y="1008"/>
                  </a:lnTo>
                  <a:cubicBezTo>
                    <a:pt x="4852" y="441"/>
                    <a:pt x="4379" y="0"/>
                    <a:pt x="38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13"/>
            <p:cNvSpPr/>
            <p:nvPr/>
          </p:nvSpPr>
          <p:spPr>
            <a:xfrm>
              <a:off x="-23918325" y="2479025"/>
              <a:ext cx="53600" cy="52375"/>
            </a:xfrm>
            <a:custGeom>
              <a:rect b="b" l="l" r="r" t="t"/>
              <a:pathLst>
                <a:path extrusionOk="0" h="2095" w="214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072"/>
                  </a:lnTo>
                  <a:cubicBezTo>
                    <a:pt x="1" y="1671"/>
                    <a:pt x="473" y="2080"/>
                    <a:pt x="1009" y="2080"/>
                  </a:cubicBezTo>
                  <a:lnTo>
                    <a:pt x="1734" y="2080"/>
                  </a:lnTo>
                  <a:cubicBezTo>
                    <a:pt x="1767" y="2090"/>
                    <a:pt x="1800" y="2094"/>
                    <a:pt x="1831" y="2094"/>
                  </a:cubicBezTo>
                  <a:cubicBezTo>
                    <a:pt x="2007" y="2094"/>
                    <a:pt x="2143" y="1952"/>
                    <a:pt x="2143" y="1765"/>
                  </a:cubicBezTo>
                  <a:cubicBezTo>
                    <a:pt x="2143" y="1576"/>
                    <a:pt x="1954" y="1419"/>
                    <a:pt x="1765" y="1419"/>
                  </a:cubicBezTo>
                  <a:lnTo>
                    <a:pt x="1072" y="1419"/>
                  </a:lnTo>
                  <a:cubicBezTo>
                    <a:pt x="851" y="1419"/>
                    <a:pt x="694" y="1261"/>
                    <a:pt x="694" y="1072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2" name="Shape 2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Google Shape;2493;p14"/>
          <p:cNvSpPr txBox="1"/>
          <p:nvPr>
            <p:ph type="title"/>
          </p:nvPr>
        </p:nvSpPr>
        <p:spPr>
          <a:xfrm>
            <a:off x="2105425" y="1349812"/>
            <a:ext cx="49377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7200"/>
              <a:t>Gracias!</a:t>
            </a:r>
            <a:endParaRPr sz="7200"/>
          </a:p>
        </p:txBody>
      </p:sp>
      <p:sp>
        <p:nvSpPr>
          <p:cNvPr id="2494" name="Google Shape;2494;p14"/>
          <p:cNvSpPr txBox="1"/>
          <p:nvPr>
            <p:ph idx="1" type="subTitle"/>
          </p:nvPr>
        </p:nvSpPr>
        <p:spPr>
          <a:xfrm>
            <a:off x="3020300" y="26243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¿</a:t>
            </a:r>
            <a:r>
              <a:rPr lang="en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Preguntas?</a:t>
            </a:r>
            <a:endParaRPr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accent1"/>
                </a:solidFill>
              </a:rPr>
              <a:t>¿Aclaraciones?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accent1"/>
                </a:solidFill>
              </a:rPr>
              <a:t>¿Sugerencias?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495" name="Google Shape;24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6853" y="3779234"/>
            <a:ext cx="4518211" cy="563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8" name="Google Shape;1698;p5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699" name="Google Shape;1699;p5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5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5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5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5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5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5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5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5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5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5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5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5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5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5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5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5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5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5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5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5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5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5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5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5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5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5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5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5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5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5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5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5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5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5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5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5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5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5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5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5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5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5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5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5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5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5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5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5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5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5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5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5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5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5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5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5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5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5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5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5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5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5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5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5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5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5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5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5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5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5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8" name="Google Shape;1908;p5"/>
          <p:cNvGrpSpPr/>
          <p:nvPr/>
        </p:nvGrpSpPr>
        <p:grpSpPr>
          <a:xfrm>
            <a:off x="507747" y="655138"/>
            <a:ext cx="635100" cy="734640"/>
            <a:chOff x="731647" y="573573"/>
            <a:chExt cx="635100" cy="734640"/>
          </a:xfrm>
        </p:grpSpPr>
        <p:grpSp>
          <p:nvGrpSpPr>
            <p:cNvPr id="1909" name="Google Shape;1909;p5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910" name="Google Shape;1910;p5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5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12" name="Google Shape;1912;p5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913" name="Google Shape;191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4" name="Google Shape;191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16" name="Google Shape;1916;p5"/>
          <p:cNvGrpSpPr/>
          <p:nvPr/>
        </p:nvGrpSpPr>
        <p:grpSpPr>
          <a:xfrm>
            <a:off x="507747" y="1907700"/>
            <a:ext cx="635100" cy="733491"/>
            <a:chOff x="731647" y="1650460"/>
            <a:chExt cx="635100" cy="733491"/>
          </a:xfrm>
        </p:grpSpPr>
        <p:grpSp>
          <p:nvGrpSpPr>
            <p:cNvPr id="1917" name="Google Shape;1917;p5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1918" name="Google Shape;1918;p5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5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20" name="Google Shape;1920;p5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1921" name="Google Shape;19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24" name="Google Shape;1924;p5"/>
          <p:cNvSpPr txBox="1"/>
          <p:nvPr>
            <p:ph type="title"/>
          </p:nvPr>
        </p:nvSpPr>
        <p:spPr>
          <a:xfrm>
            <a:off x="4368291" y="511317"/>
            <a:ext cx="4044061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¿Por qué es importante resolverlo?</a:t>
            </a:r>
            <a:endParaRPr/>
          </a:p>
        </p:txBody>
      </p:sp>
      <p:sp>
        <p:nvSpPr>
          <p:cNvPr id="1925" name="Google Shape;1925;p5"/>
          <p:cNvSpPr txBox="1"/>
          <p:nvPr>
            <p:ph idx="2" type="subTitle"/>
          </p:nvPr>
        </p:nvSpPr>
        <p:spPr>
          <a:xfrm>
            <a:off x="1440300" y="794788"/>
            <a:ext cx="29280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Clasificar pacientes en tiempo oportuno puede ser la diferencia entre la vida y la muerte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26" name="Google Shape;1926;p5"/>
          <p:cNvSpPr txBox="1"/>
          <p:nvPr>
            <p:ph idx="1" type="subTitle"/>
          </p:nvPr>
        </p:nvSpPr>
        <p:spPr>
          <a:xfrm>
            <a:off x="1440308" y="51133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Clasificación y Prevención</a:t>
            </a:r>
            <a:endParaRPr/>
          </a:p>
        </p:txBody>
      </p:sp>
      <p:sp>
        <p:nvSpPr>
          <p:cNvPr id="1927" name="Google Shape;1927;p5"/>
          <p:cNvSpPr txBox="1"/>
          <p:nvPr>
            <p:ph idx="3" type="subTitle"/>
          </p:nvPr>
        </p:nvSpPr>
        <p:spPr>
          <a:xfrm>
            <a:off x="1451058" y="172404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Salud</a:t>
            </a:r>
            <a:endParaRPr/>
          </a:p>
        </p:txBody>
      </p:sp>
      <p:sp>
        <p:nvSpPr>
          <p:cNvPr id="1928" name="Google Shape;1928;p5"/>
          <p:cNvSpPr txBox="1"/>
          <p:nvPr>
            <p:ph idx="4" type="subTitle"/>
          </p:nvPr>
        </p:nvSpPr>
        <p:spPr>
          <a:xfrm>
            <a:off x="1439675" y="1944298"/>
            <a:ext cx="26151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 información temprana, los </a:t>
            </a:r>
            <a:r>
              <a:rPr lang="en"/>
              <a:t>problemas relacionados con el corazón pueden ser evitados / disminuidos </a:t>
            </a:r>
            <a:endParaRPr/>
          </a:p>
        </p:txBody>
      </p:sp>
      <p:sp>
        <p:nvSpPr>
          <p:cNvPr id="1929" name="Google Shape;1929;p5"/>
          <p:cNvSpPr txBox="1"/>
          <p:nvPr>
            <p:ph idx="9" type="title"/>
          </p:nvPr>
        </p:nvSpPr>
        <p:spPr>
          <a:xfrm>
            <a:off x="589916" y="80394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30" name="Google Shape;1930;p5"/>
          <p:cNvSpPr txBox="1"/>
          <p:nvPr>
            <p:ph idx="13" type="title"/>
          </p:nvPr>
        </p:nvSpPr>
        <p:spPr>
          <a:xfrm>
            <a:off x="589916" y="205860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931" name="Google Shape;1931;p5"/>
          <p:cNvGrpSpPr/>
          <p:nvPr/>
        </p:nvGrpSpPr>
        <p:grpSpPr>
          <a:xfrm>
            <a:off x="507747" y="3397549"/>
            <a:ext cx="635100" cy="733491"/>
            <a:chOff x="731647" y="1650460"/>
            <a:chExt cx="635100" cy="733491"/>
          </a:xfrm>
        </p:grpSpPr>
        <p:grpSp>
          <p:nvGrpSpPr>
            <p:cNvPr id="1932" name="Google Shape;1932;p5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1933" name="Google Shape;1933;p5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4" name="Google Shape;1934;p5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5" name="Google Shape;1935;p5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1936" name="Google Shape;1936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7" name="Google Shape;1937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8" name="Google Shape;1938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39" name="Google Shape;1939;p5"/>
          <p:cNvSpPr txBox="1"/>
          <p:nvPr>
            <p:ph idx="3" type="subTitle"/>
          </p:nvPr>
        </p:nvSpPr>
        <p:spPr>
          <a:xfrm>
            <a:off x="1439683" y="318679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accent1"/>
                </a:solidFill>
              </a:rPr>
              <a:t>Desarrollo</a:t>
            </a:r>
            <a:endParaRPr/>
          </a:p>
        </p:txBody>
      </p:sp>
      <p:sp>
        <p:nvSpPr>
          <p:cNvPr id="1940" name="Google Shape;1940;p5"/>
          <p:cNvSpPr txBox="1"/>
          <p:nvPr>
            <p:ph idx="4" type="subTitle"/>
          </p:nvPr>
        </p:nvSpPr>
        <p:spPr>
          <a:xfrm>
            <a:off x="1439675" y="3460170"/>
            <a:ext cx="26151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Lograr desarrollar un programa/sistema capaz de ayudar a solucionar un problema que afecta a todo el mundo</a:t>
            </a:r>
            <a:endParaRPr/>
          </a:p>
        </p:txBody>
      </p:sp>
      <p:sp>
        <p:nvSpPr>
          <p:cNvPr id="1941" name="Google Shape;1941;p5"/>
          <p:cNvSpPr txBox="1"/>
          <p:nvPr>
            <p:ph idx="13" type="title"/>
          </p:nvPr>
        </p:nvSpPr>
        <p:spPr>
          <a:xfrm>
            <a:off x="589916" y="3548457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9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15"/>
          <p:cNvSpPr txBox="1"/>
          <p:nvPr/>
        </p:nvSpPr>
        <p:spPr>
          <a:xfrm>
            <a:off x="2556286" y="794049"/>
            <a:ext cx="38196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Link </a:t>
            </a:r>
            <a:r>
              <a:rPr lang="en"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importantes</a:t>
            </a:r>
            <a:br>
              <a:rPr b="0" i="0" lang="en" sz="2800" u="none" cap="none" strike="noStrike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</a:br>
            <a:endParaRPr u="sng">
              <a:solidFill>
                <a:srgbClr val="595959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u="sng">
                <a:solidFill>
                  <a:schemeClr val="hlink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/>
              </a:rPr>
              <a:t>Enfermedad cardíaca</a:t>
            </a:r>
            <a:br>
              <a:rPr lang="en" u="sng">
                <a:solidFill>
                  <a:srgbClr val="59595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</a:br>
            <a:endParaRPr u="sng">
              <a:solidFill>
                <a:srgbClr val="595959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u="sng">
                <a:solidFill>
                  <a:schemeClr val="hlink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/>
              </a:rPr>
              <a:t>Heart-Health Screenings</a:t>
            </a:r>
            <a:br>
              <a:rPr lang="en" u="sng">
                <a:solidFill>
                  <a:srgbClr val="59595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</a:br>
            <a:endParaRPr u="sng">
              <a:solidFill>
                <a:srgbClr val="595959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u="sng">
                <a:solidFill>
                  <a:schemeClr val="hlink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/>
              </a:rPr>
              <a:t>Analysis of Neural Networks Based Heart Disease Prediction System</a:t>
            </a:r>
            <a:br>
              <a:rPr lang="en" u="sng">
                <a:solidFill>
                  <a:srgbClr val="59595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</a:br>
            <a:endParaRPr u="sng">
              <a:solidFill>
                <a:srgbClr val="595959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u="sng">
                <a:solidFill>
                  <a:schemeClr val="hlink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6"/>
              </a:rPr>
              <a:t>Prediction of Heart Disease by Clustering and Classification Techniques Prediction of Heart Disease by Clustering and Classification Techniques</a:t>
            </a:r>
            <a:br>
              <a:rPr lang="en" u="sng">
                <a:solidFill>
                  <a:srgbClr val="59595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</a:br>
            <a:endParaRPr u="sng">
              <a:solidFill>
                <a:srgbClr val="595959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u="sng">
                <a:solidFill>
                  <a:schemeClr val="hlink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7"/>
              </a:rPr>
              <a:t>Heart Disease Analysis &amp; Clustering</a:t>
            </a:r>
            <a:endParaRPr u="sng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4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g1ddc92f7aef_0_266"/>
          <p:cNvSpPr txBox="1"/>
          <p:nvPr/>
        </p:nvSpPr>
        <p:spPr>
          <a:xfrm>
            <a:off x="2570050" y="1758027"/>
            <a:ext cx="3819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Dataset</a:t>
            </a:r>
            <a:br>
              <a:rPr b="0" i="0" lang="en" sz="2800" u="none" cap="none" strike="noStrike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</a:br>
            <a:endParaRPr u="sng">
              <a:solidFill>
                <a:srgbClr val="595959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Char char="•"/>
            </a:pPr>
            <a:r>
              <a:rPr lang="en" u="sng">
                <a:solidFill>
                  <a:schemeClr val="hlink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/>
              </a:rPr>
              <a:t>Heart Attack Analysis &amp; Prediction Dataset</a:t>
            </a:r>
            <a:endParaRPr u="sng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6"/>
          <p:cNvSpPr txBox="1"/>
          <p:nvPr>
            <p:ph type="title"/>
          </p:nvPr>
        </p:nvSpPr>
        <p:spPr>
          <a:xfrm>
            <a:off x="1874550" y="511497"/>
            <a:ext cx="53949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¿Qué se ha hecho hasta el momento?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 nivel del Problema</a:t>
            </a:r>
            <a:endParaRPr/>
          </a:p>
        </p:txBody>
      </p:sp>
      <p:sp>
        <p:nvSpPr>
          <p:cNvPr id="1947" name="Google Shape;1947;p6"/>
          <p:cNvSpPr txBox="1"/>
          <p:nvPr>
            <p:ph idx="1" type="subTitle"/>
          </p:nvPr>
        </p:nvSpPr>
        <p:spPr>
          <a:xfrm>
            <a:off x="5641875" y="2530875"/>
            <a:ext cx="2038500" cy="1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Paso a Paso de la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Asociación Americana del Corazón</a:t>
            </a:r>
            <a:endParaRPr u="sng">
              <a:solidFill>
                <a:schemeClr val="accent5"/>
              </a:solidFill>
            </a:endParaRPr>
          </a:p>
        </p:txBody>
      </p:sp>
      <p:sp>
        <p:nvSpPr>
          <p:cNvPr id="1948" name="Google Shape;1948;p6"/>
          <p:cNvSpPr txBox="1"/>
          <p:nvPr>
            <p:ph idx="2" type="subTitle"/>
          </p:nvPr>
        </p:nvSpPr>
        <p:spPr>
          <a:xfrm>
            <a:off x="3639300" y="1922683"/>
            <a:ext cx="18654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Estrategias de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Diagnóstico</a:t>
            </a:r>
            <a:endParaRPr u="sng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49" name="Google Shape;1949;p6"/>
          <p:cNvSpPr txBox="1"/>
          <p:nvPr>
            <p:ph idx="3" type="subTitle"/>
          </p:nvPr>
        </p:nvSpPr>
        <p:spPr>
          <a:xfrm>
            <a:off x="1636775" y="2564808"/>
            <a:ext cx="18654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Medicina e investigación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50" name="Google Shape;1950;p6"/>
          <p:cNvSpPr/>
          <p:nvPr/>
        </p:nvSpPr>
        <p:spPr>
          <a:xfrm>
            <a:off x="3770875" y="2765825"/>
            <a:ext cx="1602300" cy="237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1" name="Google Shape;1951;p6"/>
          <p:cNvSpPr/>
          <p:nvPr/>
        </p:nvSpPr>
        <p:spPr>
          <a:xfrm>
            <a:off x="5775650" y="3873425"/>
            <a:ext cx="1602300" cy="1270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2" name="Google Shape;1952;p6"/>
          <p:cNvSpPr/>
          <p:nvPr/>
        </p:nvSpPr>
        <p:spPr>
          <a:xfrm>
            <a:off x="1766100" y="3386650"/>
            <a:ext cx="1602300" cy="1757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3" name="Google Shape;1953;p6"/>
          <p:cNvSpPr/>
          <p:nvPr/>
        </p:nvSpPr>
        <p:spPr>
          <a:xfrm>
            <a:off x="6482908" y="2102057"/>
            <a:ext cx="356438" cy="356468"/>
          </a:xfrm>
          <a:custGeom>
            <a:rect b="b" l="l" r="r" t="t"/>
            <a:pathLst>
              <a:path extrusionOk="0" h="11753" w="11752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p6"/>
          <p:cNvSpPr/>
          <p:nvPr/>
        </p:nvSpPr>
        <p:spPr>
          <a:xfrm>
            <a:off x="4395407" y="1608090"/>
            <a:ext cx="353180" cy="314589"/>
          </a:xfrm>
          <a:custGeom>
            <a:rect b="b" l="l" r="r" t="t"/>
            <a:pathLst>
              <a:path extrusionOk="0" h="10524" w="11815">
                <a:moveTo>
                  <a:pt x="8664" y="726"/>
                </a:moveTo>
                <a:cubicBezTo>
                  <a:pt x="9326" y="726"/>
                  <a:pt x="9956" y="1009"/>
                  <a:pt x="10428" y="1482"/>
                </a:cubicBezTo>
                <a:cubicBezTo>
                  <a:pt x="10869" y="1954"/>
                  <a:pt x="11090" y="2616"/>
                  <a:pt x="11090" y="3309"/>
                </a:cubicBezTo>
                <a:cubicBezTo>
                  <a:pt x="11090" y="4191"/>
                  <a:pt x="10712" y="4853"/>
                  <a:pt x="10082" y="5577"/>
                </a:cubicBezTo>
                <a:lnTo>
                  <a:pt x="7435" y="5577"/>
                </a:lnTo>
                <a:cubicBezTo>
                  <a:pt x="7309" y="5577"/>
                  <a:pt x="7215" y="5640"/>
                  <a:pt x="7120" y="5735"/>
                </a:cubicBezTo>
                <a:lnTo>
                  <a:pt x="6648" y="6522"/>
                </a:lnTo>
                <a:lnTo>
                  <a:pt x="5545" y="3687"/>
                </a:lnTo>
                <a:cubicBezTo>
                  <a:pt x="5514" y="3561"/>
                  <a:pt x="5388" y="3435"/>
                  <a:pt x="5230" y="3435"/>
                </a:cubicBezTo>
                <a:cubicBezTo>
                  <a:pt x="5073" y="3435"/>
                  <a:pt x="4947" y="3529"/>
                  <a:pt x="4915" y="3624"/>
                </a:cubicBezTo>
                <a:lnTo>
                  <a:pt x="4096" y="5514"/>
                </a:lnTo>
                <a:lnTo>
                  <a:pt x="1702" y="5514"/>
                </a:lnTo>
                <a:cubicBezTo>
                  <a:pt x="1103" y="4853"/>
                  <a:pt x="693" y="4191"/>
                  <a:pt x="693" y="3309"/>
                </a:cubicBezTo>
                <a:cubicBezTo>
                  <a:pt x="693" y="2616"/>
                  <a:pt x="945" y="1986"/>
                  <a:pt x="1355" y="1482"/>
                </a:cubicBezTo>
                <a:cubicBezTo>
                  <a:pt x="1796" y="1009"/>
                  <a:pt x="2426" y="726"/>
                  <a:pt x="3151" y="726"/>
                </a:cubicBezTo>
                <a:cubicBezTo>
                  <a:pt x="4096" y="726"/>
                  <a:pt x="4726" y="1293"/>
                  <a:pt x="5073" y="1797"/>
                </a:cubicBezTo>
                <a:cubicBezTo>
                  <a:pt x="5388" y="2206"/>
                  <a:pt x="5545" y="2647"/>
                  <a:pt x="5577" y="2836"/>
                </a:cubicBezTo>
                <a:cubicBezTo>
                  <a:pt x="5608" y="2994"/>
                  <a:pt x="5766" y="3088"/>
                  <a:pt x="5892" y="3088"/>
                </a:cubicBezTo>
                <a:cubicBezTo>
                  <a:pt x="6049" y="3088"/>
                  <a:pt x="6175" y="2994"/>
                  <a:pt x="6207" y="2836"/>
                </a:cubicBezTo>
                <a:cubicBezTo>
                  <a:pt x="6238" y="2679"/>
                  <a:pt x="6459" y="2206"/>
                  <a:pt x="6742" y="1797"/>
                </a:cubicBezTo>
                <a:cubicBezTo>
                  <a:pt x="7089" y="1293"/>
                  <a:pt x="7687" y="726"/>
                  <a:pt x="8664" y="726"/>
                </a:cubicBezTo>
                <a:close/>
                <a:moveTo>
                  <a:pt x="5293" y="4790"/>
                </a:moveTo>
                <a:lnTo>
                  <a:pt x="6364" y="7468"/>
                </a:lnTo>
                <a:cubicBezTo>
                  <a:pt x="6396" y="7562"/>
                  <a:pt x="6522" y="7657"/>
                  <a:pt x="6648" y="7688"/>
                </a:cubicBezTo>
                <a:lnTo>
                  <a:pt x="6679" y="7688"/>
                </a:lnTo>
                <a:cubicBezTo>
                  <a:pt x="6805" y="7688"/>
                  <a:pt x="6931" y="7625"/>
                  <a:pt x="6994" y="7531"/>
                </a:cubicBezTo>
                <a:lnTo>
                  <a:pt x="7750" y="6302"/>
                </a:lnTo>
                <a:lnTo>
                  <a:pt x="9483" y="6302"/>
                </a:lnTo>
                <a:cubicBezTo>
                  <a:pt x="9168" y="6459"/>
                  <a:pt x="8916" y="6711"/>
                  <a:pt x="8664" y="6932"/>
                </a:cubicBezTo>
                <a:cubicBezTo>
                  <a:pt x="7813" y="7688"/>
                  <a:pt x="6868" y="8507"/>
                  <a:pt x="5923" y="9610"/>
                </a:cubicBezTo>
                <a:cubicBezTo>
                  <a:pt x="4978" y="8507"/>
                  <a:pt x="4033" y="7688"/>
                  <a:pt x="3214" y="6932"/>
                </a:cubicBezTo>
                <a:cubicBezTo>
                  <a:pt x="2930" y="6711"/>
                  <a:pt x="2710" y="6459"/>
                  <a:pt x="2458" y="6270"/>
                </a:cubicBezTo>
                <a:lnTo>
                  <a:pt x="4411" y="6270"/>
                </a:lnTo>
                <a:cubicBezTo>
                  <a:pt x="4505" y="6270"/>
                  <a:pt x="4663" y="6207"/>
                  <a:pt x="4726" y="6081"/>
                </a:cubicBezTo>
                <a:lnTo>
                  <a:pt x="5293" y="4790"/>
                </a:lnTo>
                <a:close/>
                <a:moveTo>
                  <a:pt x="3151" y="1"/>
                </a:moveTo>
                <a:cubicBezTo>
                  <a:pt x="2269" y="1"/>
                  <a:pt x="1449" y="379"/>
                  <a:pt x="851" y="1009"/>
                </a:cubicBezTo>
                <a:cubicBezTo>
                  <a:pt x="315" y="1576"/>
                  <a:pt x="0" y="2427"/>
                  <a:pt x="0" y="3309"/>
                </a:cubicBezTo>
                <a:cubicBezTo>
                  <a:pt x="0" y="4097"/>
                  <a:pt x="252" y="4821"/>
                  <a:pt x="819" y="5514"/>
                </a:cubicBezTo>
                <a:lnTo>
                  <a:pt x="819" y="5577"/>
                </a:lnTo>
                <a:lnTo>
                  <a:pt x="347" y="5577"/>
                </a:lnTo>
                <a:cubicBezTo>
                  <a:pt x="158" y="5577"/>
                  <a:pt x="0" y="5735"/>
                  <a:pt x="0" y="5924"/>
                </a:cubicBezTo>
                <a:cubicBezTo>
                  <a:pt x="0" y="6113"/>
                  <a:pt x="158" y="6270"/>
                  <a:pt x="347" y="6270"/>
                </a:cubicBezTo>
                <a:lnTo>
                  <a:pt x="1418" y="6270"/>
                </a:lnTo>
                <a:cubicBezTo>
                  <a:pt x="1796" y="6680"/>
                  <a:pt x="2237" y="7058"/>
                  <a:pt x="2710" y="7468"/>
                </a:cubicBezTo>
                <a:cubicBezTo>
                  <a:pt x="3623" y="8255"/>
                  <a:pt x="4600" y="9137"/>
                  <a:pt x="5640" y="10366"/>
                </a:cubicBezTo>
                <a:lnTo>
                  <a:pt x="5640" y="10397"/>
                </a:lnTo>
                <a:cubicBezTo>
                  <a:pt x="5703" y="10492"/>
                  <a:pt x="5797" y="10524"/>
                  <a:pt x="5892" y="10524"/>
                </a:cubicBezTo>
                <a:cubicBezTo>
                  <a:pt x="6018" y="10524"/>
                  <a:pt x="6081" y="10492"/>
                  <a:pt x="6175" y="10397"/>
                </a:cubicBezTo>
                <a:lnTo>
                  <a:pt x="6175" y="10366"/>
                </a:lnTo>
                <a:cubicBezTo>
                  <a:pt x="7152" y="9137"/>
                  <a:pt x="8192" y="8287"/>
                  <a:pt x="9074" y="7468"/>
                </a:cubicBezTo>
                <a:cubicBezTo>
                  <a:pt x="9546" y="7026"/>
                  <a:pt x="9987" y="6617"/>
                  <a:pt x="10397" y="6270"/>
                </a:cubicBezTo>
                <a:lnTo>
                  <a:pt x="11437" y="6270"/>
                </a:lnTo>
                <a:cubicBezTo>
                  <a:pt x="11657" y="6270"/>
                  <a:pt x="11815" y="6113"/>
                  <a:pt x="11815" y="5924"/>
                </a:cubicBezTo>
                <a:cubicBezTo>
                  <a:pt x="11815" y="5735"/>
                  <a:pt x="11657" y="5577"/>
                  <a:pt x="11437" y="5577"/>
                </a:cubicBezTo>
                <a:lnTo>
                  <a:pt x="10964" y="5577"/>
                </a:lnTo>
                <a:lnTo>
                  <a:pt x="10964" y="5514"/>
                </a:lnTo>
                <a:cubicBezTo>
                  <a:pt x="11531" y="4821"/>
                  <a:pt x="11815" y="4097"/>
                  <a:pt x="11815" y="3309"/>
                </a:cubicBezTo>
                <a:cubicBezTo>
                  <a:pt x="11815" y="2458"/>
                  <a:pt x="11500" y="1639"/>
                  <a:pt x="10932" y="1009"/>
                </a:cubicBezTo>
                <a:cubicBezTo>
                  <a:pt x="10365" y="379"/>
                  <a:pt x="9578" y="1"/>
                  <a:pt x="8664" y="1"/>
                </a:cubicBezTo>
                <a:cubicBezTo>
                  <a:pt x="7404" y="1"/>
                  <a:pt x="6616" y="757"/>
                  <a:pt x="6175" y="1387"/>
                </a:cubicBezTo>
                <a:cubicBezTo>
                  <a:pt x="6049" y="1545"/>
                  <a:pt x="5986" y="1702"/>
                  <a:pt x="5892" y="1860"/>
                </a:cubicBezTo>
                <a:cubicBezTo>
                  <a:pt x="5829" y="1702"/>
                  <a:pt x="5703" y="1545"/>
                  <a:pt x="5640" y="1387"/>
                </a:cubicBezTo>
                <a:cubicBezTo>
                  <a:pt x="5199" y="757"/>
                  <a:pt x="4411" y="1"/>
                  <a:pt x="315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6"/>
          <p:cNvSpPr/>
          <p:nvPr/>
        </p:nvSpPr>
        <p:spPr>
          <a:xfrm>
            <a:off x="2424427" y="2257710"/>
            <a:ext cx="290077" cy="354136"/>
          </a:xfrm>
          <a:custGeom>
            <a:rect b="b" l="l" r="r" t="t"/>
            <a:pathLst>
              <a:path extrusionOk="0" h="11847" w="9704">
                <a:moveTo>
                  <a:pt x="7593" y="693"/>
                </a:moveTo>
                <a:lnTo>
                  <a:pt x="7593" y="1418"/>
                </a:lnTo>
                <a:lnTo>
                  <a:pt x="6900" y="1418"/>
                </a:lnTo>
                <a:lnTo>
                  <a:pt x="6900" y="693"/>
                </a:lnTo>
                <a:close/>
                <a:moveTo>
                  <a:pt x="7939" y="2080"/>
                </a:moveTo>
                <a:cubicBezTo>
                  <a:pt x="8160" y="2080"/>
                  <a:pt x="8317" y="2237"/>
                  <a:pt x="8317" y="2426"/>
                </a:cubicBezTo>
                <a:lnTo>
                  <a:pt x="8317" y="5577"/>
                </a:lnTo>
                <a:lnTo>
                  <a:pt x="6868" y="5577"/>
                </a:lnTo>
                <a:cubicBezTo>
                  <a:pt x="6900" y="5482"/>
                  <a:pt x="6931" y="5356"/>
                  <a:pt x="6931" y="5230"/>
                </a:cubicBezTo>
                <a:cubicBezTo>
                  <a:pt x="6931" y="4789"/>
                  <a:pt x="6648" y="4411"/>
                  <a:pt x="6207" y="4254"/>
                </a:cubicBezTo>
                <a:lnTo>
                  <a:pt x="6207" y="2426"/>
                </a:lnTo>
                <a:cubicBezTo>
                  <a:pt x="6207" y="2237"/>
                  <a:pt x="6364" y="2080"/>
                  <a:pt x="6585" y="2080"/>
                </a:cubicBezTo>
                <a:close/>
                <a:moveTo>
                  <a:pt x="5860" y="4915"/>
                </a:moveTo>
                <a:cubicBezTo>
                  <a:pt x="6049" y="4915"/>
                  <a:pt x="6207" y="5073"/>
                  <a:pt x="6207" y="5262"/>
                </a:cubicBezTo>
                <a:cubicBezTo>
                  <a:pt x="6207" y="5482"/>
                  <a:pt x="6049" y="5640"/>
                  <a:pt x="5860" y="5640"/>
                </a:cubicBezTo>
                <a:cubicBezTo>
                  <a:pt x="5671" y="5640"/>
                  <a:pt x="5513" y="5482"/>
                  <a:pt x="5513" y="5262"/>
                </a:cubicBezTo>
                <a:cubicBezTo>
                  <a:pt x="5545" y="5073"/>
                  <a:pt x="5671" y="4915"/>
                  <a:pt x="5860" y="4915"/>
                </a:cubicBezTo>
                <a:close/>
                <a:moveTo>
                  <a:pt x="8317" y="6270"/>
                </a:moveTo>
                <a:lnTo>
                  <a:pt x="8317" y="6616"/>
                </a:lnTo>
                <a:cubicBezTo>
                  <a:pt x="8317" y="6837"/>
                  <a:pt x="8160" y="6963"/>
                  <a:pt x="7939" y="6963"/>
                </a:cubicBezTo>
                <a:lnTo>
                  <a:pt x="6585" y="6963"/>
                </a:lnTo>
                <a:cubicBezTo>
                  <a:pt x="6364" y="6963"/>
                  <a:pt x="6207" y="6805"/>
                  <a:pt x="6207" y="6616"/>
                </a:cubicBezTo>
                <a:lnTo>
                  <a:pt x="6207" y="6270"/>
                </a:lnTo>
                <a:close/>
                <a:moveTo>
                  <a:pt x="7593" y="7688"/>
                </a:moveTo>
                <a:lnTo>
                  <a:pt x="7593" y="8381"/>
                </a:lnTo>
                <a:lnTo>
                  <a:pt x="6900" y="8381"/>
                </a:lnTo>
                <a:lnTo>
                  <a:pt x="6900" y="7688"/>
                </a:lnTo>
                <a:close/>
                <a:moveTo>
                  <a:pt x="5513" y="3529"/>
                </a:moveTo>
                <a:lnTo>
                  <a:pt x="5513" y="4285"/>
                </a:lnTo>
                <a:cubicBezTo>
                  <a:pt x="5198" y="4411"/>
                  <a:pt x="4946" y="4632"/>
                  <a:pt x="4883" y="4947"/>
                </a:cubicBezTo>
                <a:cubicBezTo>
                  <a:pt x="4064" y="5104"/>
                  <a:pt x="3434" y="5829"/>
                  <a:pt x="3434" y="6648"/>
                </a:cubicBezTo>
                <a:lnTo>
                  <a:pt x="3434" y="10113"/>
                </a:lnTo>
                <a:cubicBezTo>
                  <a:pt x="3434" y="10302"/>
                  <a:pt x="3592" y="10460"/>
                  <a:pt x="3781" y="10460"/>
                </a:cubicBezTo>
                <a:lnTo>
                  <a:pt x="5639" y="10460"/>
                </a:lnTo>
                <a:lnTo>
                  <a:pt x="5986" y="11185"/>
                </a:lnTo>
                <a:lnTo>
                  <a:pt x="2048" y="11185"/>
                </a:lnTo>
                <a:lnTo>
                  <a:pt x="2048" y="11153"/>
                </a:lnTo>
                <a:lnTo>
                  <a:pt x="2048" y="7309"/>
                </a:lnTo>
                <a:cubicBezTo>
                  <a:pt x="2048" y="5356"/>
                  <a:pt x="3592" y="3686"/>
                  <a:pt x="5513" y="3529"/>
                </a:cubicBezTo>
                <a:close/>
                <a:moveTo>
                  <a:pt x="5923" y="0"/>
                </a:moveTo>
                <a:cubicBezTo>
                  <a:pt x="5702" y="0"/>
                  <a:pt x="5545" y="158"/>
                  <a:pt x="5545" y="347"/>
                </a:cubicBezTo>
                <a:cubicBezTo>
                  <a:pt x="5545" y="536"/>
                  <a:pt x="5702" y="693"/>
                  <a:pt x="5923" y="693"/>
                </a:cubicBezTo>
                <a:lnTo>
                  <a:pt x="6270" y="693"/>
                </a:lnTo>
                <a:lnTo>
                  <a:pt x="6270" y="1450"/>
                </a:lnTo>
                <a:cubicBezTo>
                  <a:pt x="5860" y="1607"/>
                  <a:pt x="5545" y="1954"/>
                  <a:pt x="5545" y="2426"/>
                </a:cubicBezTo>
                <a:lnTo>
                  <a:pt x="5545" y="2836"/>
                </a:lnTo>
                <a:cubicBezTo>
                  <a:pt x="3245" y="3025"/>
                  <a:pt x="1386" y="4947"/>
                  <a:pt x="1386" y="7309"/>
                </a:cubicBezTo>
                <a:lnTo>
                  <a:pt x="1386" y="11153"/>
                </a:lnTo>
                <a:lnTo>
                  <a:pt x="347" y="11153"/>
                </a:lnTo>
                <a:cubicBezTo>
                  <a:pt x="158" y="11153"/>
                  <a:pt x="0" y="11311"/>
                  <a:pt x="0" y="11500"/>
                </a:cubicBezTo>
                <a:cubicBezTo>
                  <a:pt x="0" y="11689"/>
                  <a:pt x="158" y="11846"/>
                  <a:pt x="347" y="11846"/>
                </a:cubicBezTo>
                <a:lnTo>
                  <a:pt x="7971" y="11846"/>
                </a:lnTo>
                <a:cubicBezTo>
                  <a:pt x="8160" y="11846"/>
                  <a:pt x="8317" y="11689"/>
                  <a:pt x="8317" y="11500"/>
                </a:cubicBezTo>
                <a:cubicBezTo>
                  <a:pt x="8317" y="11311"/>
                  <a:pt x="8160" y="11153"/>
                  <a:pt x="7971" y="11153"/>
                </a:cubicBezTo>
                <a:lnTo>
                  <a:pt x="6774" y="11153"/>
                </a:lnTo>
                <a:lnTo>
                  <a:pt x="6427" y="10428"/>
                </a:lnTo>
                <a:lnTo>
                  <a:pt x="9326" y="10428"/>
                </a:lnTo>
                <a:cubicBezTo>
                  <a:pt x="9546" y="10428"/>
                  <a:pt x="9704" y="10271"/>
                  <a:pt x="9704" y="10082"/>
                </a:cubicBezTo>
                <a:cubicBezTo>
                  <a:pt x="9672" y="9924"/>
                  <a:pt x="9515" y="9767"/>
                  <a:pt x="9326" y="9767"/>
                </a:cubicBezTo>
                <a:lnTo>
                  <a:pt x="4127" y="9767"/>
                </a:lnTo>
                <a:lnTo>
                  <a:pt x="4127" y="6648"/>
                </a:lnTo>
                <a:cubicBezTo>
                  <a:pt x="4127" y="6175"/>
                  <a:pt x="4442" y="5797"/>
                  <a:pt x="4883" y="5671"/>
                </a:cubicBezTo>
                <a:cubicBezTo>
                  <a:pt x="5009" y="5955"/>
                  <a:pt x="5230" y="6175"/>
                  <a:pt x="5513" y="6270"/>
                </a:cubicBezTo>
                <a:lnTo>
                  <a:pt x="5513" y="6648"/>
                </a:lnTo>
                <a:cubicBezTo>
                  <a:pt x="5513" y="7089"/>
                  <a:pt x="5797" y="7467"/>
                  <a:pt x="6238" y="7625"/>
                </a:cubicBezTo>
                <a:lnTo>
                  <a:pt x="6238" y="8727"/>
                </a:lnTo>
                <a:cubicBezTo>
                  <a:pt x="6238" y="8948"/>
                  <a:pt x="6396" y="9105"/>
                  <a:pt x="6585" y="9105"/>
                </a:cubicBezTo>
                <a:lnTo>
                  <a:pt x="7971" y="9105"/>
                </a:lnTo>
                <a:cubicBezTo>
                  <a:pt x="8160" y="9105"/>
                  <a:pt x="8317" y="8948"/>
                  <a:pt x="8317" y="8727"/>
                </a:cubicBezTo>
                <a:lnTo>
                  <a:pt x="8317" y="7625"/>
                </a:lnTo>
                <a:cubicBezTo>
                  <a:pt x="8695" y="7467"/>
                  <a:pt x="9010" y="7120"/>
                  <a:pt x="9010" y="6648"/>
                </a:cubicBezTo>
                <a:lnTo>
                  <a:pt x="9010" y="2426"/>
                </a:lnTo>
                <a:cubicBezTo>
                  <a:pt x="9010" y="2017"/>
                  <a:pt x="8758" y="1607"/>
                  <a:pt x="8317" y="1450"/>
                </a:cubicBezTo>
                <a:lnTo>
                  <a:pt x="8317" y="693"/>
                </a:lnTo>
                <a:lnTo>
                  <a:pt x="8664" y="693"/>
                </a:lnTo>
                <a:cubicBezTo>
                  <a:pt x="8853" y="693"/>
                  <a:pt x="9010" y="536"/>
                  <a:pt x="9010" y="347"/>
                </a:cubicBezTo>
                <a:cubicBezTo>
                  <a:pt x="9010" y="158"/>
                  <a:pt x="8853" y="0"/>
                  <a:pt x="8664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1ddc92f7aef_0_237"/>
          <p:cNvSpPr txBox="1"/>
          <p:nvPr>
            <p:ph type="title"/>
          </p:nvPr>
        </p:nvSpPr>
        <p:spPr>
          <a:xfrm>
            <a:off x="1874550" y="511497"/>
            <a:ext cx="53949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¿Qué se ha hecho hasta el momento?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 nivel del Software</a:t>
            </a:r>
            <a:endParaRPr/>
          </a:p>
        </p:txBody>
      </p:sp>
      <p:sp>
        <p:nvSpPr>
          <p:cNvPr id="1961" name="Google Shape;1961;g1ddc92f7aef_0_237"/>
          <p:cNvSpPr txBox="1"/>
          <p:nvPr>
            <p:ph idx="1" type="subTitle"/>
          </p:nvPr>
        </p:nvSpPr>
        <p:spPr>
          <a:xfrm>
            <a:off x="6312750" y="2713650"/>
            <a:ext cx="19239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Heart Disease Analysis &amp; Clustering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962" name="Google Shape;1962;g1ddc92f7aef_0_237"/>
          <p:cNvSpPr txBox="1"/>
          <p:nvPr>
            <p:ph idx="2" type="subTitle"/>
          </p:nvPr>
        </p:nvSpPr>
        <p:spPr>
          <a:xfrm>
            <a:off x="3409913" y="2257625"/>
            <a:ext cx="24984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Prediction of Heart Disease by Clustering and Classification Techniques</a:t>
            </a:r>
            <a:endParaRPr sz="1600" u="sng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1963" name="Google Shape;1963;g1ddc92f7aef_0_237"/>
          <p:cNvSpPr txBox="1"/>
          <p:nvPr>
            <p:ph idx="3" type="subTitle"/>
          </p:nvPr>
        </p:nvSpPr>
        <p:spPr>
          <a:xfrm>
            <a:off x="1273850" y="2548644"/>
            <a:ext cx="1865400" cy="1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Analysis of Neural Networks Based Heart Disease Prediction System</a:t>
            </a:r>
            <a:endParaRPr sz="1600" u="sng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 u="sng">
              <a:solidFill>
                <a:schemeClr val="accent5"/>
              </a:solidFill>
            </a:endParaRPr>
          </a:p>
        </p:txBody>
      </p:sp>
      <p:sp>
        <p:nvSpPr>
          <p:cNvPr id="1964" name="Google Shape;1964;g1ddc92f7aef_0_237"/>
          <p:cNvSpPr/>
          <p:nvPr/>
        </p:nvSpPr>
        <p:spPr>
          <a:xfrm>
            <a:off x="3865800" y="3440550"/>
            <a:ext cx="1602300" cy="1703100"/>
          </a:xfrm>
          <a:prstGeom prst="round2SameRect">
            <a:avLst>
              <a:gd fmla="val 20432" name="adj1"/>
              <a:gd fmla="val 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5" name="Google Shape;1965;g1ddc92f7aef_0_237"/>
          <p:cNvSpPr/>
          <p:nvPr/>
        </p:nvSpPr>
        <p:spPr>
          <a:xfrm>
            <a:off x="6473550" y="3873300"/>
            <a:ext cx="1602300" cy="1270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66" name="Google Shape;1966;g1ddc92f7aef_0_237"/>
          <p:cNvSpPr/>
          <p:nvPr/>
        </p:nvSpPr>
        <p:spPr>
          <a:xfrm>
            <a:off x="1403200" y="3803550"/>
            <a:ext cx="1602300" cy="1340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7" name="Google Shape;1967;g1ddc92f7aef_0_237"/>
          <p:cNvSpPr/>
          <p:nvPr/>
        </p:nvSpPr>
        <p:spPr>
          <a:xfrm>
            <a:off x="4490370" y="1943040"/>
            <a:ext cx="353180" cy="314589"/>
          </a:xfrm>
          <a:custGeom>
            <a:rect b="b" l="l" r="r" t="t"/>
            <a:pathLst>
              <a:path extrusionOk="0" h="10524" w="11815">
                <a:moveTo>
                  <a:pt x="8664" y="726"/>
                </a:moveTo>
                <a:cubicBezTo>
                  <a:pt x="9326" y="726"/>
                  <a:pt x="9956" y="1009"/>
                  <a:pt x="10428" y="1482"/>
                </a:cubicBezTo>
                <a:cubicBezTo>
                  <a:pt x="10869" y="1954"/>
                  <a:pt x="11090" y="2616"/>
                  <a:pt x="11090" y="3309"/>
                </a:cubicBezTo>
                <a:cubicBezTo>
                  <a:pt x="11090" y="4191"/>
                  <a:pt x="10712" y="4853"/>
                  <a:pt x="10082" y="5577"/>
                </a:cubicBezTo>
                <a:lnTo>
                  <a:pt x="7435" y="5577"/>
                </a:lnTo>
                <a:cubicBezTo>
                  <a:pt x="7309" y="5577"/>
                  <a:pt x="7215" y="5640"/>
                  <a:pt x="7120" y="5735"/>
                </a:cubicBezTo>
                <a:lnTo>
                  <a:pt x="6648" y="6522"/>
                </a:lnTo>
                <a:lnTo>
                  <a:pt x="5545" y="3687"/>
                </a:lnTo>
                <a:cubicBezTo>
                  <a:pt x="5514" y="3561"/>
                  <a:pt x="5388" y="3435"/>
                  <a:pt x="5230" y="3435"/>
                </a:cubicBezTo>
                <a:cubicBezTo>
                  <a:pt x="5073" y="3435"/>
                  <a:pt x="4947" y="3529"/>
                  <a:pt x="4915" y="3624"/>
                </a:cubicBezTo>
                <a:lnTo>
                  <a:pt x="4096" y="5514"/>
                </a:lnTo>
                <a:lnTo>
                  <a:pt x="1702" y="5514"/>
                </a:lnTo>
                <a:cubicBezTo>
                  <a:pt x="1103" y="4853"/>
                  <a:pt x="693" y="4191"/>
                  <a:pt x="693" y="3309"/>
                </a:cubicBezTo>
                <a:cubicBezTo>
                  <a:pt x="693" y="2616"/>
                  <a:pt x="945" y="1986"/>
                  <a:pt x="1355" y="1482"/>
                </a:cubicBezTo>
                <a:cubicBezTo>
                  <a:pt x="1796" y="1009"/>
                  <a:pt x="2426" y="726"/>
                  <a:pt x="3151" y="726"/>
                </a:cubicBezTo>
                <a:cubicBezTo>
                  <a:pt x="4096" y="726"/>
                  <a:pt x="4726" y="1293"/>
                  <a:pt x="5073" y="1797"/>
                </a:cubicBezTo>
                <a:cubicBezTo>
                  <a:pt x="5388" y="2206"/>
                  <a:pt x="5545" y="2647"/>
                  <a:pt x="5577" y="2836"/>
                </a:cubicBezTo>
                <a:cubicBezTo>
                  <a:pt x="5608" y="2994"/>
                  <a:pt x="5766" y="3088"/>
                  <a:pt x="5892" y="3088"/>
                </a:cubicBezTo>
                <a:cubicBezTo>
                  <a:pt x="6049" y="3088"/>
                  <a:pt x="6175" y="2994"/>
                  <a:pt x="6207" y="2836"/>
                </a:cubicBezTo>
                <a:cubicBezTo>
                  <a:pt x="6238" y="2679"/>
                  <a:pt x="6459" y="2206"/>
                  <a:pt x="6742" y="1797"/>
                </a:cubicBezTo>
                <a:cubicBezTo>
                  <a:pt x="7089" y="1293"/>
                  <a:pt x="7687" y="726"/>
                  <a:pt x="8664" y="726"/>
                </a:cubicBezTo>
                <a:close/>
                <a:moveTo>
                  <a:pt x="5293" y="4790"/>
                </a:moveTo>
                <a:lnTo>
                  <a:pt x="6364" y="7468"/>
                </a:lnTo>
                <a:cubicBezTo>
                  <a:pt x="6396" y="7562"/>
                  <a:pt x="6522" y="7657"/>
                  <a:pt x="6648" y="7688"/>
                </a:cubicBezTo>
                <a:lnTo>
                  <a:pt x="6679" y="7688"/>
                </a:lnTo>
                <a:cubicBezTo>
                  <a:pt x="6805" y="7688"/>
                  <a:pt x="6931" y="7625"/>
                  <a:pt x="6994" y="7531"/>
                </a:cubicBezTo>
                <a:lnTo>
                  <a:pt x="7750" y="6302"/>
                </a:lnTo>
                <a:lnTo>
                  <a:pt x="9483" y="6302"/>
                </a:lnTo>
                <a:cubicBezTo>
                  <a:pt x="9168" y="6459"/>
                  <a:pt x="8916" y="6711"/>
                  <a:pt x="8664" y="6932"/>
                </a:cubicBezTo>
                <a:cubicBezTo>
                  <a:pt x="7813" y="7688"/>
                  <a:pt x="6868" y="8507"/>
                  <a:pt x="5923" y="9610"/>
                </a:cubicBezTo>
                <a:cubicBezTo>
                  <a:pt x="4978" y="8507"/>
                  <a:pt x="4033" y="7688"/>
                  <a:pt x="3214" y="6932"/>
                </a:cubicBezTo>
                <a:cubicBezTo>
                  <a:pt x="2930" y="6711"/>
                  <a:pt x="2710" y="6459"/>
                  <a:pt x="2458" y="6270"/>
                </a:cubicBezTo>
                <a:lnTo>
                  <a:pt x="4411" y="6270"/>
                </a:lnTo>
                <a:cubicBezTo>
                  <a:pt x="4505" y="6270"/>
                  <a:pt x="4663" y="6207"/>
                  <a:pt x="4726" y="6081"/>
                </a:cubicBezTo>
                <a:lnTo>
                  <a:pt x="5293" y="4790"/>
                </a:lnTo>
                <a:close/>
                <a:moveTo>
                  <a:pt x="3151" y="1"/>
                </a:moveTo>
                <a:cubicBezTo>
                  <a:pt x="2269" y="1"/>
                  <a:pt x="1449" y="379"/>
                  <a:pt x="851" y="1009"/>
                </a:cubicBezTo>
                <a:cubicBezTo>
                  <a:pt x="315" y="1576"/>
                  <a:pt x="0" y="2427"/>
                  <a:pt x="0" y="3309"/>
                </a:cubicBezTo>
                <a:cubicBezTo>
                  <a:pt x="0" y="4097"/>
                  <a:pt x="252" y="4821"/>
                  <a:pt x="819" y="5514"/>
                </a:cubicBezTo>
                <a:lnTo>
                  <a:pt x="819" y="5577"/>
                </a:lnTo>
                <a:lnTo>
                  <a:pt x="347" y="5577"/>
                </a:lnTo>
                <a:cubicBezTo>
                  <a:pt x="158" y="5577"/>
                  <a:pt x="0" y="5735"/>
                  <a:pt x="0" y="5924"/>
                </a:cubicBezTo>
                <a:cubicBezTo>
                  <a:pt x="0" y="6113"/>
                  <a:pt x="158" y="6270"/>
                  <a:pt x="347" y="6270"/>
                </a:cubicBezTo>
                <a:lnTo>
                  <a:pt x="1418" y="6270"/>
                </a:lnTo>
                <a:cubicBezTo>
                  <a:pt x="1796" y="6680"/>
                  <a:pt x="2237" y="7058"/>
                  <a:pt x="2710" y="7468"/>
                </a:cubicBezTo>
                <a:cubicBezTo>
                  <a:pt x="3623" y="8255"/>
                  <a:pt x="4600" y="9137"/>
                  <a:pt x="5640" y="10366"/>
                </a:cubicBezTo>
                <a:lnTo>
                  <a:pt x="5640" y="10397"/>
                </a:lnTo>
                <a:cubicBezTo>
                  <a:pt x="5703" y="10492"/>
                  <a:pt x="5797" y="10524"/>
                  <a:pt x="5892" y="10524"/>
                </a:cubicBezTo>
                <a:cubicBezTo>
                  <a:pt x="6018" y="10524"/>
                  <a:pt x="6081" y="10492"/>
                  <a:pt x="6175" y="10397"/>
                </a:cubicBezTo>
                <a:lnTo>
                  <a:pt x="6175" y="10366"/>
                </a:lnTo>
                <a:cubicBezTo>
                  <a:pt x="7152" y="9137"/>
                  <a:pt x="8192" y="8287"/>
                  <a:pt x="9074" y="7468"/>
                </a:cubicBezTo>
                <a:cubicBezTo>
                  <a:pt x="9546" y="7026"/>
                  <a:pt x="9987" y="6617"/>
                  <a:pt x="10397" y="6270"/>
                </a:cubicBezTo>
                <a:lnTo>
                  <a:pt x="11437" y="6270"/>
                </a:lnTo>
                <a:cubicBezTo>
                  <a:pt x="11657" y="6270"/>
                  <a:pt x="11815" y="6113"/>
                  <a:pt x="11815" y="5924"/>
                </a:cubicBezTo>
                <a:cubicBezTo>
                  <a:pt x="11815" y="5735"/>
                  <a:pt x="11657" y="5577"/>
                  <a:pt x="11437" y="5577"/>
                </a:cubicBezTo>
                <a:lnTo>
                  <a:pt x="10964" y="5577"/>
                </a:lnTo>
                <a:lnTo>
                  <a:pt x="10964" y="5514"/>
                </a:lnTo>
                <a:cubicBezTo>
                  <a:pt x="11531" y="4821"/>
                  <a:pt x="11815" y="4097"/>
                  <a:pt x="11815" y="3309"/>
                </a:cubicBezTo>
                <a:cubicBezTo>
                  <a:pt x="11815" y="2458"/>
                  <a:pt x="11500" y="1639"/>
                  <a:pt x="10932" y="1009"/>
                </a:cubicBezTo>
                <a:cubicBezTo>
                  <a:pt x="10365" y="379"/>
                  <a:pt x="9578" y="1"/>
                  <a:pt x="8664" y="1"/>
                </a:cubicBezTo>
                <a:cubicBezTo>
                  <a:pt x="7404" y="1"/>
                  <a:pt x="6616" y="757"/>
                  <a:pt x="6175" y="1387"/>
                </a:cubicBezTo>
                <a:cubicBezTo>
                  <a:pt x="6049" y="1545"/>
                  <a:pt x="5986" y="1702"/>
                  <a:pt x="5892" y="1860"/>
                </a:cubicBezTo>
                <a:cubicBezTo>
                  <a:pt x="5829" y="1702"/>
                  <a:pt x="5703" y="1545"/>
                  <a:pt x="5640" y="1387"/>
                </a:cubicBezTo>
                <a:cubicBezTo>
                  <a:pt x="5199" y="757"/>
                  <a:pt x="4411" y="1"/>
                  <a:pt x="315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g1ddc92f7aef_0_237"/>
          <p:cNvSpPr/>
          <p:nvPr/>
        </p:nvSpPr>
        <p:spPr>
          <a:xfrm>
            <a:off x="2061527" y="2257710"/>
            <a:ext cx="290077" cy="354136"/>
          </a:xfrm>
          <a:custGeom>
            <a:rect b="b" l="l" r="r" t="t"/>
            <a:pathLst>
              <a:path extrusionOk="0" h="11847" w="9704">
                <a:moveTo>
                  <a:pt x="7593" y="693"/>
                </a:moveTo>
                <a:lnTo>
                  <a:pt x="7593" y="1418"/>
                </a:lnTo>
                <a:lnTo>
                  <a:pt x="6900" y="1418"/>
                </a:lnTo>
                <a:lnTo>
                  <a:pt x="6900" y="693"/>
                </a:lnTo>
                <a:close/>
                <a:moveTo>
                  <a:pt x="7939" y="2080"/>
                </a:moveTo>
                <a:cubicBezTo>
                  <a:pt x="8160" y="2080"/>
                  <a:pt x="8317" y="2237"/>
                  <a:pt x="8317" y="2426"/>
                </a:cubicBezTo>
                <a:lnTo>
                  <a:pt x="8317" y="5577"/>
                </a:lnTo>
                <a:lnTo>
                  <a:pt x="6868" y="5577"/>
                </a:lnTo>
                <a:cubicBezTo>
                  <a:pt x="6900" y="5482"/>
                  <a:pt x="6931" y="5356"/>
                  <a:pt x="6931" y="5230"/>
                </a:cubicBezTo>
                <a:cubicBezTo>
                  <a:pt x="6931" y="4789"/>
                  <a:pt x="6648" y="4411"/>
                  <a:pt x="6207" y="4254"/>
                </a:cubicBezTo>
                <a:lnTo>
                  <a:pt x="6207" y="2426"/>
                </a:lnTo>
                <a:cubicBezTo>
                  <a:pt x="6207" y="2237"/>
                  <a:pt x="6364" y="2080"/>
                  <a:pt x="6585" y="2080"/>
                </a:cubicBezTo>
                <a:close/>
                <a:moveTo>
                  <a:pt x="5860" y="4915"/>
                </a:moveTo>
                <a:cubicBezTo>
                  <a:pt x="6049" y="4915"/>
                  <a:pt x="6207" y="5073"/>
                  <a:pt x="6207" y="5262"/>
                </a:cubicBezTo>
                <a:cubicBezTo>
                  <a:pt x="6207" y="5482"/>
                  <a:pt x="6049" y="5640"/>
                  <a:pt x="5860" y="5640"/>
                </a:cubicBezTo>
                <a:cubicBezTo>
                  <a:pt x="5671" y="5640"/>
                  <a:pt x="5513" y="5482"/>
                  <a:pt x="5513" y="5262"/>
                </a:cubicBezTo>
                <a:cubicBezTo>
                  <a:pt x="5545" y="5073"/>
                  <a:pt x="5671" y="4915"/>
                  <a:pt x="5860" y="4915"/>
                </a:cubicBezTo>
                <a:close/>
                <a:moveTo>
                  <a:pt x="8317" y="6270"/>
                </a:moveTo>
                <a:lnTo>
                  <a:pt x="8317" y="6616"/>
                </a:lnTo>
                <a:cubicBezTo>
                  <a:pt x="8317" y="6837"/>
                  <a:pt x="8160" y="6963"/>
                  <a:pt x="7939" y="6963"/>
                </a:cubicBezTo>
                <a:lnTo>
                  <a:pt x="6585" y="6963"/>
                </a:lnTo>
                <a:cubicBezTo>
                  <a:pt x="6364" y="6963"/>
                  <a:pt x="6207" y="6805"/>
                  <a:pt x="6207" y="6616"/>
                </a:cubicBezTo>
                <a:lnTo>
                  <a:pt x="6207" y="6270"/>
                </a:lnTo>
                <a:close/>
                <a:moveTo>
                  <a:pt x="7593" y="7688"/>
                </a:moveTo>
                <a:lnTo>
                  <a:pt x="7593" y="8381"/>
                </a:lnTo>
                <a:lnTo>
                  <a:pt x="6900" y="8381"/>
                </a:lnTo>
                <a:lnTo>
                  <a:pt x="6900" y="7688"/>
                </a:lnTo>
                <a:close/>
                <a:moveTo>
                  <a:pt x="5513" y="3529"/>
                </a:moveTo>
                <a:lnTo>
                  <a:pt x="5513" y="4285"/>
                </a:lnTo>
                <a:cubicBezTo>
                  <a:pt x="5198" y="4411"/>
                  <a:pt x="4946" y="4632"/>
                  <a:pt x="4883" y="4947"/>
                </a:cubicBezTo>
                <a:cubicBezTo>
                  <a:pt x="4064" y="5104"/>
                  <a:pt x="3434" y="5829"/>
                  <a:pt x="3434" y="6648"/>
                </a:cubicBezTo>
                <a:lnTo>
                  <a:pt x="3434" y="10113"/>
                </a:lnTo>
                <a:cubicBezTo>
                  <a:pt x="3434" y="10302"/>
                  <a:pt x="3592" y="10460"/>
                  <a:pt x="3781" y="10460"/>
                </a:cubicBezTo>
                <a:lnTo>
                  <a:pt x="5639" y="10460"/>
                </a:lnTo>
                <a:lnTo>
                  <a:pt x="5986" y="11185"/>
                </a:lnTo>
                <a:lnTo>
                  <a:pt x="2048" y="11185"/>
                </a:lnTo>
                <a:lnTo>
                  <a:pt x="2048" y="11153"/>
                </a:lnTo>
                <a:lnTo>
                  <a:pt x="2048" y="7309"/>
                </a:lnTo>
                <a:cubicBezTo>
                  <a:pt x="2048" y="5356"/>
                  <a:pt x="3592" y="3686"/>
                  <a:pt x="5513" y="3529"/>
                </a:cubicBezTo>
                <a:close/>
                <a:moveTo>
                  <a:pt x="5923" y="0"/>
                </a:moveTo>
                <a:cubicBezTo>
                  <a:pt x="5702" y="0"/>
                  <a:pt x="5545" y="158"/>
                  <a:pt x="5545" y="347"/>
                </a:cubicBezTo>
                <a:cubicBezTo>
                  <a:pt x="5545" y="536"/>
                  <a:pt x="5702" y="693"/>
                  <a:pt x="5923" y="693"/>
                </a:cubicBezTo>
                <a:lnTo>
                  <a:pt x="6270" y="693"/>
                </a:lnTo>
                <a:lnTo>
                  <a:pt x="6270" y="1450"/>
                </a:lnTo>
                <a:cubicBezTo>
                  <a:pt x="5860" y="1607"/>
                  <a:pt x="5545" y="1954"/>
                  <a:pt x="5545" y="2426"/>
                </a:cubicBezTo>
                <a:lnTo>
                  <a:pt x="5545" y="2836"/>
                </a:lnTo>
                <a:cubicBezTo>
                  <a:pt x="3245" y="3025"/>
                  <a:pt x="1386" y="4947"/>
                  <a:pt x="1386" y="7309"/>
                </a:cubicBezTo>
                <a:lnTo>
                  <a:pt x="1386" y="11153"/>
                </a:lnTo>
                <a:lnTo>
                  <a:pt x="347" y="11153"/>
                </a:lnTo>
                <a:cubicBezTo>
                  <a:pt x="158" y="11153"/>
                  <a:pt x="0" y="11311"/>
                  <a:pt x="0" y="11500"/>
                </a:cubicBezTo>
                <a:cubicBezTo>
                  <a:pt x="0" y="11689"/>
                  <a:pt x="158" y="11846"/>
                  <a:pt x="347" y="11846"/>
                </a:cubicBezTo>
                <a:lnTo>
                  <a:pt x="7971" y="11846"/>
                </a:lnTo>
                <a:cubicBezTo>
                  <a:pt x="8160" y="11846"/>
                  <a:pt x="8317" y="11689"/>
                  <a:pt x="8317" y="11500"/>
                </a:cubicBezTo>
                <a:cubicBezTo>
                  <a:pt x="8317" y="11311"/>
                  <a:pt x="8160" y="11153"/>
                  <a:pt x="7971" y="11153"/>
                </a:cubicBezTo>
                <a:lnTo>
                  <a:pt x="6774" y="11153"/>
                </a:lnTo>
                <a:lnTo>
                  <a:pt x="6427" y="10428"/>
                </a:lnTo>
                <a:lnTo>
                  <a:pt x="9326" y="10428"/>
                </a:lnTo>
                <a:cubicBezTo>
                  <a:pt x="9546" y="10428"/>
                  <a:pt x="9704" y="10271"/>
                  <a:pt x="9704" y="10082"/>
                </a:cubicBezTo>
                <a:cubicBezTo>
                  <a:pt x="9672" y="9924"/>
                  <a:pt x="9515" y="9767"/>
                  <a:pt x="9326" y="9767"/>
                </a:cubicBezTo>
                <a:lnTo>
                  <a:pt x="4127" y="9767"/>
                </a:lnTo>
                <a:lnTo>
                  <a:pt x="4127" y="6648"/>
                </a:lnTo>
                <a:cubicBezTo>
                  <a:pt x="4127" y="6175"/>
                  <a:pt x="4442" y="5797"/>
                  <a:pt x="4883" y="5671"/>
                </a:cubicBezTo>
                <a:cubicBezTo>
                  <a:pt x="5009" y="5955"/>
                  <a:pt x="5230" y="6175"/>
                  <a:pt x="5513" y="6270"/>
                </a:cubicBezTo>
                <a:lnTo>
                  <a:pt x="5513" y="6648"/>
                </a:lnTo>
                <a:cubicBezTo>
                  <a:pt x="5513" y="7089"/>
                  <a:pt x="5797" y="7467"/>
                  <a:pt x="6238" y="7625"/>
                </a:cubicBezTo>
                <a:lnTo>
                  <a:pt x="6238" y="8727"/>
                </a:lnTo>
                <a:cubicBezTo>
                  <a:pt x="6238" y="8948"/>
                  <a:pt x="6396" y="9105"/>
                  <a:pt x="6585" y="9105"/>
                </a:cubicBezTo>
                <a:lnTo>
                  <a:pt x="7971" y="9105"/>
                </a:lnTo>
                <a:cubicBezTo>
                  <a:pt x="8160" y="9105"/>
                  <a:pt x="8317" y="8948"/>
                  <a:pt x="8317" y="8727"/>
                </a:cubicBezTo>
                <a:lnTo>
                  <a:pt x="8317" y="7625"/>
                </a:lnTo>
                <a:cubicBezTo>
                  <a:pt x="8695" y="7467"/>
                  <a:pt x="9010" y="7120"/>
                  <a:pt x="9010" y="6648"/>
                </a:cubicBezTo>
                <a:lnTo>
                  <a:pt x="9010" y="2426"/>
                </a:lnTo>
                <a:cubicBezTo>
                  <a:pt x="9010" y="2017"/>
                  <a:pt x="8758" y="1607"/>
                  <a:pt x="8317" y="1450"/>
                </a:cubicBezTo>
                <a:lnTo>
                  <a:pt x="8317" y="693"/>
                </a:lnTo>
                <a:lnTo>
                  <a:pt x="8664" y="693"/>
                </a:lnTo>
                <a:cubicBezTo>
                  <a:pt x="8853" y="693"/>
                  <a:pt x="9010" y="536"/>
                  <a:pt x="9010" y="347"/>
                </a:cubicBezTo>
                <a:cubicBezTo>
                  <a:pt x="9010" y="158"/>
                  <a:pt x="8853" y="0"/>
                  <a:pt x="8664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9" name="Google Shape;1969;g1ddc92f7aef_0_237"/>
          <p:cNvGrpSpPr/>
          <p:nvPr/>
        </p:nvGrpSpPr>
        <p:grpSpPr>
          <a:xfrm>
            <a:off x="7111769" y="2362334"/>
            <a:ext cx="325858" cy="351327"/>
            <a:chOff x="-28461325" y="2701925"/>
            <a:chExt cx="272525" cy="293825"/>
          </a:xfrm>
        </p:grpSpPr>
        <p:sp>
          <p:nvSpPr>
            <p:cNvPr id="1970" name="Google Shape;1970;g1ddc92f7aef_0_237"/>
            <p:cNvSpPr/>
            <p:nvPr/>
          </p:nvSpPr>
          <p:spPr>
            <a:xfrm>
              <a:off x="-28427475" y="2789200"/>
              <a:ext cx="54375" cy="80525"/>
            </a:xfrm>
            <a:custGeom>
              <a:rect b="b" l="l" r="r" t="t"/>
              <a:pathLst>
                <a:path extrusionOk="0" h="3221" w="2175">
                  <a:moveTo>
                    <a:pt x="1805" y="1"/>
                  </a:moveTo>
                  <a:cubicBezTo>
                    <a:pt x="1782" y="1"/>
                    <a:pt x="1758" y="3"/>
                    <a:pt x="1734" y="7"/>
                  </a:cubicBezTo>
                  <a:cubicBezTo>
                    <a:pt x="946" y="164"/>
                    <a:pt x="285" y="826"/>
                    <a:pt x="127" y="1645"/>
                  </a:cubicBezTo>
                  <a:cubicBezTo>
                    <a:pt x="1" y="2275"/>
                    <a:pt x="190" y="2811"/>
                    <a:pt x="348" y="3063"/>
                  </a:cubicBezTo>
                  <a:cubicBezTo>
                    <a:pt x="442" y="3189"/>
                    <a:pt x="537" y="3220"/>
                    <a:pt x="663" y="3220"/>
                  </a:cubicBezTo>
                  <a:cubicBezTo>
                    <a:pt x="694" y="3220"/>
                    <a:pt x="789" y="3220"/>
                    <a:pt x="820" y="3189"/>
                  </a:cubicBezTo>
                  <a:cubicBezTo>
                    <a:pt x="978" y="3126"/>
                    <a:pt x="1072" y="2874"/>
                    <a:pt x="946" y="2716"/>
                  </a:cubicBezTo>
                  <a:cubicBezTo>
                    <a:pt x="820" y="2527"/>
                    <a:pt x="726" y="2181"/>
                    <a:pt x="789" y="1740"/>
                  </a:cubicBezTo>
                  <a:cubicBezTo>
                    <a:pt x="883" y="1173"/>
                    <a:pt x="1356" y="763"/>
                    <a:pt x="1860" y="637"/>
                  </a:cubicBezTo>
                  <a:cubicBezTo>
                    <a:pt x="2049" y="605"/>
                    <a:pt x="2175" y="448"/>
                    <a:pt x="2112" y="227"/>
                  </a:cubicBezTo>
                  <a:cubicBezTo>
                    <a:pt x="2084" y="90"/>
                    <a:pt x="1961" y="1"/>
                    <a:pt x="18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g1ddc92f7aef_0_237"/>
            <p:cNvSpPr/>
            <p:nvPr/>
          </p:nvSpPr>
          <p:spPr>
            <a:xfrm>
              <a:off x="-28362875" y="2824025"/>
              <a:ext cx="124475" cy="103200"/>
            </a:xfrm>
            <a:custGeom>
              <a:rect b="b" l="l" r="r" t="t"/>
              <a:pathLst>
                <a:path extrusionOk="0" h="4128" w="4979">
                  <a:moveTo>
                    <a:pt x="3434" y="693"/>
                  </a:moveTo>
                  <a:cubicBezTo>
                    <a:pt x="3844" y="693"/>
                    <a:pt x="4159" y="1008"/>
                    <a:pt x="4159" y="1418"/>
                  </a:cubicBezTo>
                  <a:cubicBezTo>
                    <a:pt x="4159" y="1922"/>
                    <a:pt x="3592" y="2394"/>
                    <a:pt x="2741" y="3056"/>
                  </a:cubicBezTo>
                  <a:cubicBezTo>
                    <a:pt x="2615" y="3151"/>
                    <a:pt x="2521" y="3214"/>
                    <a:pt x="2426" y="3340"/>
                  </a:cubicBezTo>
                  <a:cubicBezTo>
                    <a:pt x="2300" y="3245"/>
                    <a:pt x="2174" y="3182"/>
                    <a:pt x="2111" y="3056"/>
                  </a:cubicBezTo>
                  <a:cubicBezTo>
                    <a:pt x="1229" y="2394"/>
                    <a:pt x="694" y="1922"/>
                    <a:pt x="694" y="1418"/>
                  </a:cubicBezTo>
                  <a:cubicBezTo>
                    <a:pt x="694" y="977"/>
                    <a:pt x="1009" y="693"/>
                    <a:pt x="1387" y="693"/>
                  </a:cubicBezTo>
                  <a:cubicBezTo>
                    <a:pt x="1891" y="693"/>
                    <a:pt x="2111" y="1260"/>
                    <a:pt x="2111" y="1292"/>
                  </a:cubicBezTo>
                  <a:cubicBezTo>
                    <a:pt x="2143" y="1449"/>
                    <a:pt x="2269" y="1512"/>
                    <a:pt x="2426" y="1512"/>
                  </a:cubicBezTo>
                  <a:cubicBezTo>
                    <a:pt x="2584" y="1512"/>
                    <a:pt x="2678" y="1418"/>
                    <a:pt x="2741" y="1292"/>
                  </a:cubicBezTo>
                  <a:cubicBezTo>
                    <a:pt x="2741" y="1260"/>
                    <a:pt x="2930" y="693"/>
                    <a:pt x="3434" y="693"/>
                  </a:cubicBezTo>
                  <a:close/>
                  <a:moveTo>
                    <a:pt x="1387" y="0"/>
                  </a:moveTo>
                  <a:cubicBezTo>
                    <a:pt x="599" y="0"/>
                    <a:pt x="0" y="630"/>
                    <a:pt x="0" y="1418"/>
                  </a:cubicBezTo>
                  <a:cubicBezTo>
                    <a:pt x="0" y="2268"/>
                    <a:pt x="725" y="2835"/>
                    <a:pt x="1702" y="3623"/>
                  </a:cubicBezTo>
                  <a:cubicBezTo>
                    <a:pt x="1859" y="3718"/>
                    <a:pt x="2048" y="3875"/>
                    <a:pt x="2269" y="4033"/>
                  </a:cubicBezTo>
                  <a:cubicBezTo>
                    <a:pt x="2332" y="4064"/>
                    <a:pt x="2426" y="4127"/>
                    <a:pt x="2489" y="4127"/>
                  </a:cubicBezTo>
                  <a:cubicBezTo>
                    <a:pt x="2584" y="4127"/>
                    <a:pt x="2647" y="4064"/>
                    <a:pt x="2741" y="4033"/>
                  </a:cubicBezTo>
                  <a:cubicBezTo>
                    <a:pt x="2930" y="3875"/>
                    <a:pt x="3088" y="3718"/>
                    <a:pt x="3277" y="3623"/>
                  </a:cubicBezTo>
                  <a:cubicBezTo>
                    <a:pt x="4254" y="2835"/>
                    <a:pt x="4978" y="2268"/>
                    <a:pt x="4978" y="1418"/>
                  </a:cubicBezTo>
                  <a:cubicBezTo>
                    <a:pt x="4852" y="630"/>
                    <a:pt x="4222" y="0"/>
                    <a:pt x="3434" y="0"/>
                  </a:cubicBezTo>
                  <a:cubicBezTo>
                    <a:pt x="3056" y="0"/>
                    <a:pt x="2647" y="158"/>
                    <a:pt x="2426" y="504"/>
                  </a:cubicBezTo>
                  <a:cubicBezTo>
                    <a:pt x="2143" y="189"/>
                    <a:pt x="1796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g1ddc92f7aef_0_237"/>
            <p:cNvSpPr/>
            <p:nvPr/>
          </p:nvSpPr>
          <p:spPr>
            <a:xfrm>
              <a:off x="-28461325" y="2701925"/>
              <a:ext cx="272525" cy="293825"/>
            </a:xfrm>
            <a:custGeom>
              <a:rect b="b" l="l" r="r" t="t"/>
              <a:pathLst>
                <a:path extrusionOk="0" h="11753" w="10901">
                  <a:moveTo>
                    <a:pt x="7845" y="2647"/>
                  </a:moveTo>
                  <a:cubicBezTo>
                    <a:pt x="9168" y="2647"/>
                    <a:pt x="10208" y="3781"/>
                    <a:pt x="10208" y="5136"/>
                  </a:cubicBezTo>
                  <a:cubicBezTo>
                    <a:pt x="10208" y="5577"/>
                    <a:pt x="10145" y="5924"/>
                    <a:pt x="9987" y="6239"/>
                  </a:cubicBezTo>
                  <a:lnTo>
                    <a:pt x="8034" y="10303"/>
                  </a:lnTo>
                  <a:cubicBezTo>
                    <a:pt x="7814" y="10807"/>
                    <a:pt x="7341" y="11090"/>
                    <a:pt x="6837" y="11090"/>
                  </a:cubicBezTo>
                  <a:cubicBezTo>
                    <a:pt x="6396" y="11090"/>
                    <a:pt x="6049" y="10901"/>
                    <a:pt x="5766" y="10555"/>
                  </a:cubicBezTo>
                  <a:cubicBezTo>
                    <a:pt x="5703" y="10460"/>
                    <a:pt x="5608" y="10429"/>
                    <a:pt x="5482" y="10429"/>
                  </a:cubicBezTo>
                  <a:cubicBezTo>
                    <a:pt x="5388" y="10429"/>
                    <a:pt x="5293" y="10460"/>
                    <a:pt x="5230" y="10555"/>
                  </a:cubicBezTo>
                  <a:cubicBezTo>
                    <a:pt x="4947" y="10901"/>
                    <a:pt x="4537" y="11090"/>
                    <a:pt x="4159" y="11090"/>
                  </a:cubicBezTo>
                  <a:cubicBezTo>
                    <a:pt x="3655" y="11090"/>
                    <a:pt x="3182" y="10775"/>
                    <a:pt x="2930" y="10303"/>
                  </a:cubicBezTo>
                  <a:lnTo>
                    <a:pt x="1008" y="6239"/>
                  </a:lnTo>
                  <a:cubicBezTo>
                    <a:pt x="851" y="5892"/>
                    <a:pt x="756" y="5546"/>
                    <a:pt x="756" y="5136"/>
                  </a:cubicBezTo>
                  <a:cubicBezTo>
                    <a:pt x="756" y="3781"/>
                    <a:pt x="1828" y="2647"/>
                    <a:pt x="3119" y="2647"/>
                  </a:cubicBezTo>
                  <a:cubicBezTo>
                    <a:pt x="3970" y="2647"/>
                    <a:pt x="4758" y="3120"/>
                    <a:pt x="5167" y="3876"/>
                  </a:cubicBezTo>
                  <a:cubicBezTo>
                    <a:pt x="5262" y="4002"/>
                    <a:pt x="5325" y="4033"/>
                    <a:pt x="5482" y="4033"/>
                  </a:cubicBezTo>
                  <a:cubicBezTo>
                    <a:pt x="5640" y="4033"/>
                    <a:pt x="5734" y="3970"/>
                    <a:pt x="5797" y="3876"/>
                  </a:cubicBezTo>
                  <a:cubicBezTo>
                    <a:pt x="6238" y="3120"/>
                    <a:pt x="7026" y="2647"/>
                    <a:pt x="7845" y="2647"/>
                  </a:cubicBezTo>
                  <a:close/>
                  <a:moveTo>
                    <a:pt x="6774" y="1"/>
                  </a:moveTo>
                  <a:cubicBezTo>
                    <a:pt x="5829" y="1"/>
                    <a:pt x="5104" y="788"/>
                    <a:pt x="5104" y="1734"/>
                  </a:cubicBezTo>
                  <a:lnTo>
                    <a:pt x="5104" y="2773"/>
                  </a:lnTo>
                  <a:cubicBezTo>
                    <a:pt x="4537" y="2301"/>
                    <a:pt x="3844" y="1986"/>
                    <a:pt x="3088" y="1986"/>
                  </a:cubicBezTo>
                  <a:cubicBezTo>
                    <a:pt x="1386" y="1986"/>
                    <a:pt x="0" y="3403"/>
                    <a:pt x="0" y="5136"/>
                  </a:cubicBezTo>
                  <a:cubicBezTo>
                    <a:pt x="0" y="5609"/>
                    <a:pt x="126" y="6081"/>
                    <a:pt x="315" y="6522"/>
                  </a:cubicBezTo>
                  <a:lnTo>
                    <a:pt x="2269" y="10586"/>
                  </a:lnTo>
                  <a:cubicBezTo>
                    <a:pt x="2615" y="11343"/>
                    <a:pt x="3308" y="11752"/>
                    <a:pt x="4096" y="11752"/>
                  </a:cubicBezTo>
                  <a:cubicBezTo>
                    <a:pt x="4632" y="11752"/>
                    <a:pt x="5104" y="11563"/>
                    <a:pt x="5451" y="11248"/>
                  </a:cubicBezTo>
                  <a:cubicBezTo>
                    <a:pt x="5797" y="11563"/>
                    <a:pt x="6270" y="11752"/>
                    <a:pt x="6774" y="11752"/>
                  </a:cubicBezTo>
                  <a:cubicBezTo>
                    <a:pt x="7561" y="11752"/>
                    <a:pt x="8286" y="11280"/>
                    <a:pt x="8633" y="10586"/>
                  </a:cubicBezTo>
                  <a:lnTo>
                    <a:pt x="10554" y="6522"/>
                  </a:lnTo>
                  <a:cubicBezTo>
                    <a:pt x="10775" y="6081"/>
                    <a:pt x="10901" y="5609"/>
                    <a:pt x="10901" y="5136"/>
                  </a:cubicBezTo>
                  <a:cubicBezTo>
                    <a:pt x="10869" y="3466"/>
                    <a:pt x="9515" y="1986"/>
                    <a:pt x="7814" y="1986"/>
                  </a:cubicBezTo>
                  <a:cubicBezTo>
                    <a:pt x="7057" y="1986"/>
                    <a:pt x="6364" y="2269"/>
                    <a:pt x="5797" y="2773"/>
                  </a:cubicBezTo>
                  <a:lnTo>
                    <a:pt x="5797" y="1734"/>
                  </a:lnTo>
                  <a:cubicBezTo>
                    <a:pt x="5797" y="1135"/>
                    <a:pt x="6238" y="694"/>
                    <a:pt x="6774" y="694"/>
                  </a:cubicBezTo>
                  <a:cubicBezTo>
                    <a:pt x="6994" y="694"/>
                    <a:pt x="7152" y="536"/>
                    <a:pt x="7152" y="347"/>
                  </a:cubicBezTo>
                  <a:cubicBezTo>
                    <a:pt x="7152" y="158"/>
                    <a:pt x="6994" y="1"/>
                    <a:pt x="67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7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¿Cuál fue la idea solución?</a:t>
            </a:r>
            <a:endParaRPr/>
          </a:p>
        </p:txBody>
      </p:sp>
      <p:sp>
        <p:nvSpPr>
          <p:cNvPr id="1978" name="Google Shape;1978;p7"/>
          <p:cNvSpPr txBox="1"/>
          <p:nvPr>
            <p:ph idx="1" type="subTitle"/>
          </p:nvPr>
        </p:nvSpPr>
        <p:spPr>
          <a:xfrm>
            <a:off x="1587039" y="109619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Objetivo</a:t>
            </a:r>
            <a:endParaRPr/>
          </a:p>
        </p:txBody>
      </p:sp>
      <p:sp>
        <p:nvSpPr>
          <p:cNvPr id="1979" name="Google Shape;1979;p7"/>
          <p:cNvSpPr txBox="1"/>
          <p:nvPr>
            <p:ph idx="2" type="subTitle"/>
          </p:nvPr>
        </p:nvSpPr>
        <p:spPr>
          <a:xfrm>
            <a:off x="1587038" y="1489388"/>
            <a:ext cx="2697685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/>
              <a:t>R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ed neuronal</a:t>
            </a:r>
            <a:r>
              <a:rPr lang="en" sz="1600"/>
              <a:t> capaz de determinar los tratamientos necesarios según la sintomatología de pacientes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80" name="Google Shape;1980;p7"/>
          <p:cNvSpPr txBox="1"/>
          <p:nvPr>
            <p:ph idx="3" type="subTitle"/>
          </p:nvPr>
        </p:nvSpPr>
        <p:spPr>
          <a:xfrm>
            <a:off x="5406468" y="1186533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Tipo de problema</a:t>
            </a:r>
            <a:endParaRPr/>
          </a:p>
        </p:txBody>
      </p:sp>
      <p:sp>
        <p:nvSpPr>
          <p:cNvPr id="1981" name="Google Shape;1981;p7"/>
          <p:cNvSpPr txBox="1"/>
          <p:nvPr>
            <p:ph idx="4" type="subTitle"/>
          </p:nvPr>
        </p:nvSpPr>
        <p:spPr>
          <a:xfrm>
            <a:off x="5406468" y="1579725"/>
            <a:ext cx="3429308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/>
              <a:t>Es un problema de Clasificación, donde los outputs de la red van </a:t>
            </a:r>
            <a:r>
              <a:rPr lang="en" sz="1600"/>
              <a:t>dirigidos a</a:t>
            </a:r>
            <a:r>
              <a:rPr lang="en" sz="1600"/>
              <a:t> </a:t>
            </a:r>
            <a:r>
              <a:rPr lang="en" sz="1600"/>
              <a:t>(los) </a:t>
            </a:r>
            <a:r>
              <a:rPr lang="en" sz="1600"/>
              <a:t> tratamiento(s) a aplicar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82" name="Google Shape;1982;p7"/>
          <p:cNvSpPr txBox="1"/>
          <p:nvPr>
            <p:ph idx="5" type="subTitle"/>
          </p:nvPr>
        </p:nvSpPr>
        <p:spPr>
          <a:xfrm>
            <a:off x="5407681" y="288031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Costo</a:t>
            </a:r>
            <a:endParaRPr/>
          </a:p>
        </p:txBody>
      </p:sp>
      <p:sp>
        <p:nvSpPr>
          <p:cNvPr id="1983" name="Google Shape;1983;p7"/>
          <p:cNvSpPr txBox="1"/>
          <p:nvPr>
            <p:ph idx="6" type="subTitle"/>
          </p:nvPr>
        </p:nvSpPr>
        <p:spPr>
          <a:xfrm>
            <a:off x="5346300" y="3233800"/>
            <a:ext cx="34293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Funciones de activación:</a:t>
            </a:r>
            <a:endParaRPr sz="1600"/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n" sz="1600"/>
              <a:t>Intermedias = Experimental (Tanh / Sigmoid)</a:t>
            </a:r>
            <a:endParaRPr sz="1600"/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n" sz="1600"/>
              <a:t>Salida = Sigmoide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Función de costo = Cross Entropy</a:t>
            </a:r>
            <a:endParaRPr sz="1600"/>
          </a:p>
        </p:txBody>
      </p:sp>
      <p:sp>
        <p:nvSpPr>
          <p:cNvPr id="1984" name="Google Shape;1984;p7"/>
          <p:cNvSpPr txBox="1"/>
          <p:nvPr>
            <p:ph idx="7" type="subTitle"/>
          </p:nvPr>
        </p:nvSpPr>
        <p:spPr>
          <a:xfrm>
            <a:off x="1224174" y="276266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Arquitectura</a:t>
            </a:r>
            <a:endParaRPr/>
          </a:p>
        </p:txBody>
      </p:sp>
      <p:sp>
        <p:nvSpPr>
          <p:cNvPr id="1985" name="Google Shape;1985;p7"/>
          <p:cNvSpPr txBox="1"/>
          <p:nvPr>
            <p:ph idx="8" type="subTitle"/>
          </p:nvPr>
        </p:nvSpPr>
        <p:spPr>
          <a:xfrm>
            <a:off x="1210875" y="3134126"/>
            <a:ext cx="2982300" cy="17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Red Multicapa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Entradas = No. de síntomas a tener en cuenta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Salidas = No. de diferentes tratamientos</a:t>
            </a:r>
            <a:endParaRPr sz="1600"/>
          </a:p>
        </p:txBody>
      </p:sp>
      <p:sp>
        <p:nvSpPr>
          <p:cNvPr id="1986" name="Google Shape;1986;p7"/>
          <p:cNvSpPr txBox="1"/>
          <p:nvPr/>
        </p:nvSpPr>
        <p:spPr>
          <a:xfrm>
            <a:off x="389175" y="125164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b="0" i="0" sz="7200" u="none" cap="none" strike="noStrike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987" name="Google Shape;1987;p7"/>
          <p:cNvSpPr txBox="1"/>
          <p:nvPr/>
        </p:nvSpPr>
        <p:spPr>
          <a:xfrm>
            <a:off x="158000" y="3009525"/>
            <a:ext cx="1122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b="0" i="0" sz="7200" u="none" cap="none" strike="noStrike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988" name="Google Shape;1988;p7"/>
          <p:cNvSpPr txBox="1"/>
          <p:nvPr/>
        </p:nvSpPr>
        <p:spPr>
          <a:xfrm>
            <a:off x="4107878" y="3136685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b="0" i="0" sz="7200" u="none" cap="none" strike="noStrike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989" name="Google Shape;1989;p7"/>
          <p:cNvSpPr txBox="1"/>
          <p:nvPr/>
        </p:nvSpPr>
        <p:spPr>
          <a:xfrm>
            <a:off x="4206472" y="1341981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b="0" i="0" sz="7200" u="none" cap="none" strike="noStrike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8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¿Cuál fue la idea solución?</a:t>
            </a:r>
            <a:endParaRPr/>
          </a:p>
        </p:txBody>
      </p:sp>
      <p:sp>
        <p:nvSpPr>
          <p:cNvPr id="1995" name="Google Shape;1995;p8"/>
          <p:cNvSpPr txBox="1"/>
          <p:nvPr>
            <p:ph idx="3" type="subTitle"/>
          </p:nvPr>
        </p:nvSpPr>
        <p:spPr>
          <a:xfrm>
            <a:off x="5406475" y="1186525"/>
            <a:ext cx="34620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accent1"/>
                </a:solidFill>
              </a:rPr>
              <a:t>Entrenamiento /Te</a:t>
            </a:r>
            <a:r>
              <a:rPr lang="en" sz="1800"/>
              <a:t>sts / Validación</a:t>
            </a:r>
            <a:endParaRPr/>
          </a:p>
        </p:txBody>
      </p:sp>
      <p:sp>
        <p:nvSpPr>
          <p:cNvPr id="1996" name="Google Shape;1996;p8"/>
          <p:cNvSpPr txBox="1"/>
          <p:nvPr>
            <p:ph idx="4" type="subTitle"/>
          </p:nvPr>
        </p:nvSpPr>
        <p:spPr>
          <a:xfrm>
            <a:off x="5406475" y="1579725"/>
            <a:ext cx="3429300" cy="1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/>
              <a:t>Los datos se distribuirán de la siguiente forma: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60% -&gt; Entrenamiento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30% -&gt; Validación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10% -&gt; Tests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/>
              <a:t>Total filas (pacientes) = 303</a:t>
            </a:r>
            <a:endParaRPr sz="1600"/>
          </a:p>
        </p:txBody>
      </p:sp>
      <p:sp>
        <p:nvSpPr>
          <p:cNvPr id="1997" name="Google Shape;1997;p8"/>
          <p:cNvSpPr txBox="1"/>
          <p:nvPr>
            <p:ph idx="7" type="subTitle"/>
          </p:nvPr>
        </p:nvSpPr>
        <p:spPr>
          <a:xfrm>
            <a:off x="5386068" y="334902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Software</a:t>
            </a:r>
            <a:endParaRPr/>
          </a:p>
        </p:txBody>
      </p:sp>
      <p:sp>
        <p:nvSpPr>
          <p:cNvPr id="1998" name="Google Shape;1998;p8"/>
          <p:cNvSpPr txBox="1"/>
          <p:nvPr>
            <p:ph idx="8" type="subTitle"/>
          </p:nvPr>
        </p:nvSpPr>
        <p:spPr>
          <a:xfrm>
            <a:off x="5300072" y="3637834"/>
            <a:ext cx="29823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99" name="Google Shape;1999;p8"/>
          <p:cNvSpPr txBox="1"/>
          <p:nvPr/>
        </p:nvSpPr>
        <p:spPr>
          <a:xfrm>
            <a:off x="312358" y="1326753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05</a:t>
            </a:r>
            <a:endParaRPr/>
          </a:p>
        </p:txBody>
      </p:sp>
      <p:sp>
        <p:nvSpPr>
          <p:cNvPr id="2000" name="Google Shape;2000;p8"/>
          <p:cNvSpPr txBox="1"/>
          <p:nvPr/>
        </p:nvSpPr>
        <p:spPr>
          <a:xfrm>
            <a:off x="4357385" y="3608264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07</a:t>
            </a:r>
            <a:endParaRPr b="0" i="0" sz="7200" u="none" cap="none" strike="noStrike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001" name="Google Shape;2001;p8"/>
          <p:cNvSpPr txBox="1"/>
          <p:nvPr/>
        </p:nvSpPr>
        <p:spPr>
          <a:xfrm>
            <a:off x="4206472" y="1341981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06</a:t>
            </a:r>
            <a:endParaRPr b="0" i="0" sz="7200" u="none" cap="none" strike="noStrike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002" name="Google Shape;2002;p8"/>
          <p:cNvSpPr txBox="1"/>
          <p:nvPr/>
        </p:nvSpPr>
        <p:spPr>
          <a:xfrm>
            <a:off x="1411574" y="1186513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Métricas</a:t>
            </a:r>
            <a:endParaRPr b="0" i="0" sz="1400" u="none" cap="none" strike="noStrike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003" name="Google Shape;2003;p8"/>
          <p:cNvSpPr txBox="1"/>
          <p:nvPr/>
        </p:nvSpPr>
        <p:spPr>
          <a:xfrm>
            <a:off x="1411574" y="1579258"/>
            <a:ext cx="269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“Según un estudio publicado en el Journal of the American Medical Association en 2019, los cardiólogos en los Estados Unidos tuvieron un rango de diagnóstico correcto del 90,3% al 94,1% para la enfermedad coronaria y del 73,3% al 84,3% para la insuficiencia cardíaca. Otros estudios han encontrado que la precisión del diagnóstico puede variar según la experiencia del cardiólogo y la complejidad de la enfermedad.”</a:t>
            </a:r>
            <a:endParaRPr sz="10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Por lo tanto, queremos apuntar a un 95% de precisión.</a:t>
            </a:r>
            <a:r>
              <a:rPr lang="en" sz="1050"/>
              <a:t> </a:t>
            </a:r>
            <a:endParaRPr sz="10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1de34254291_0_2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¿Cuál fue la idea solución?</a:t>
            </a:r>
            <a:endParaRPr/>
          </a:p>
        </p:txBody>
      </p:sp>
      <p:sp>
        <p:nvSpPr>
          <p:cNvPr id="2009" name="Google Shape;2009;g1de34254291_0_2"/>
          <p:cNvSpPr txBox="1"/>
          <p:nvPr>
            <p:ph idx="1" type="subTitle"/>
          </p:nvPr>
        </p:nvSpPr>
        <p:spPr>
          <a:xfrm>
            <a:off x="1587039" y="109619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Objetivo</a:t>
            </a:r>
            <a:endParaRPr/>
          </a:p>
        </p:txBody>
      </p:sp>
      <p:sp>
        <p:nvSpPr>
          <p:cNvPr id="2010" name="Google Shape;2010;g1de34254291_0_2"/>
          <p:cNvSpPr txBox="1"/>
          <p:nvPr>
            <p:ph idx="2" type="subTitle"/>
          </p:nvPr>
        </p:nvSpPr>
        <p:spPr>
          <a:xfrm>
            <a:off x="1587038" y="1489388"/>
            <a:ext cx="269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/>
              <a:t>R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ed neuronal</a:t>
            </a:r>
            <a:r>
              <a:rPr lang="en" sz="1600"/>
              <a:t> capaz de determinar si los pacientes son propensos o no a sufrir ataques al corazón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11" name="Google Shape;2011;g1de34254291_0_2"/>
          <p:cNvSpPr txBox="1"/>
          <p:nvPr>
            <p:ph idx="3" type="subTitle"/>
          </p:nvPr>
        </p:nvSpPr>
        <p:spPr>
          <a:xfrm>
            <a:off x="5345093" y="966983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Tipo de problema</a:t>
            </a:r>
            <a:endParaRPr/>
          </a:p>
        </p:txBody>
      </p:sp>
      <p:sp>
        <p:nvSpPr>
          <p:cNvPr id="2012" name="Google Shape;2012;g1de34254291_0_2"/>
          <p:cNvSpPr txBox="1"/>
          <p:nvPr>
            <p:ph idx="4" type="subTitle"/>
          </p:nvPr>
        </p:nvSpPr>
        <p:spPr>
          <a:xfrm>
            <a:off x="5346300" y="1251650"/>
            <a:ext cx="34293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/>
              <a:t>Es un problema de Clasificación, donde los outputs de la red son: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 si es propenso a ataques al corazón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0 si no</a:t>
            </a:r>
            <a:endParaRPr sz="1600"/>
          </a:p>
        </p:txBody>
      </p:sp>
      <p:sp>
        <p:nvSpPr>
          <p:cNvPr id="2013" name="Google Shape;2013;g1de34254291_0_2"/>
          <p:cNvSpPr txBox="1"/>
          <p:nvPr>
            <p:ph idx="7" type="subTitle"/>
          </p:nvPr>
        </p:nvSpPr>
        <p:spPr>
          <a:xfrm>
            <a:off x="2715587" y="272491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Métricas</a:t>
            </a:r>
            <a:endParaRPr/>
          </a:p>
        </p:txBody>
      </p:sp>
      <p:sp>
        <p:nvSpPr>
          <p:cNvPr id="2014" name="Google Shape;2014;g1de34254291_0_2"/>
          <p:cNvSpPr txBox="1"/>
          <p:nvPr>
            <p:ph idx="8" type="subTitle"/>
          </p:nvPr>
        </p:nvSpPr>
        <p:spPr>
          <a:xfrm>
            <a:off x="2715588" y="2950000"/>
            <a:ext cx="4779000" cy="17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“Según un estudio publicado en el Journal of the American Medical Association en 2019, los cardiólogos en los Estados Unidos tuvieron un rango de diagnóstico correcto del 90,3% al 94,1% para la enfermedad coronaria y del 73,3% al 84,3% para la insuficiencia cardíaca. Otros estudios han encontrado que la precisión del diagnóstico puede variar según la experiencia del cardiólogo y la complejidad de la enfermedad.”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Por lo tanto, queremos apuntar a un rango de precisión entre 85% - 95%</a:t>
            </a: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/>
          </a:p>
        </p:txBody>
      </p:sp>
      <p:sp>
        <p:nvSpPr>
          <p:cNvPr id="2015" name="Google Shape;2015;g1de34254291_0_2"/>
          <p:cNvSpPr txBox="1"/>
          <p:nvPr/>
        </p:nvSpPr>
        <p:spPr>
          <a:xfrm>
            <a:off x="389175" y="125164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b="0" i="0" sz="7200" u="none" cap="none" strike="noStrike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016" name="Google Shape;2016;g1de34254291_0_2"/>
          <p:cNvSpPr txBox="1"/>
          <p:nvPr/>
        </p:nvSpPr>
        <p:spPr>
          <a:xfrm>
            <a:off x="1649413" y="3034775"/>
            <a:ext cx="1122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b="0" i="0" sz="7200" u="none" cap="none" strike="noStrike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017" name="Google Shape;2017;g1de34254291_0_2"/>
          <p:cNvSpPr txBox="1"/>
          <p:nvPr/>
        </p:nvSpPr>
        <p:spPr>
          <a:xfrm>
            <a:off x="4206472" y="1341981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b="0" i="0" sz="7200" u="none" cap="none" strike="noStrike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1de34254291_0_18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¿Cuál fue la idea solución?</a:t>
            </a:r>
            <a:endParaRPr/>
          </a:p>
        </p:txBody>
      </p:sp>
      <p:sp>
        <p:nvSpPr>
          <p:cNvPr id="2023" name="Google Shape;2023;g1de34254291_0_18"/>
          <p:cNvSpPr txBox="1"/>
          <p:nvPr>
            <p:ph idx="3" type="subTitle"/>
          </p:nvPr>
        </p:nvSpPr>
        <p:spPr>
          <a:xfrm>
            <a:off x="1366525" y="2953175"/>
            <a:ext cx="37698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accent1"/>
                </a:solidFill>
              </a:rPr>
              <a:t>Entrenamiento /</a:t>
            </a:r>
            <a:r>
              <a:rPr lang="en" sz="1800"/>
              <a:t>Validación</a:t>
            </a:r>
            <a:r>
              <a:rPr lang="en" sz="1800"/>
              <a:t> / </a:t>
            </a:r>
            <a:r>
              <a:rPr lang="en" sz="1800"/>
              <a:t>Tests</a:t>
            </a:r>
            <a:endParaRPr/>
          </a:p>
        </p:txBody>
      </p:sp>
      <p:sp>
        <p:nvSpPr>
          <p:cNvPr id="2024" name="Google Shape;2024;g1de34254291_0_18"/>
          <p:cNvSpPr txBox="1"/>
          <p:nvPr>
            <p:ph idx="4" type="subTitle"/>
          </p:nvPr>
        </p:nvSpPr>
        <p:spPr>
          <a:xfrm>
            <a:off x="1366525" y="3346375"/>
            <a:ext cx="3734100" cy="1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/>
              <a:t>Los datos se distribuirán de la siguiente forma: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60% -&gt; Entrenamiento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30% -&gt; Validación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10% -&gt; Tests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/>
              <a:t>Total filas (pacientes) = 303</a:t>
            </a:r>
            <a:endParaRPr sz="1600"/>
          </a:p>
        </p:txBody>
      </p:sp>
      <p:sp>
        <p:nvSpPr>
          <p:cNvPr id="2025" name="Google Shape;2025;g1de34254291_0_18"/>
          <p:cNvSpPr txBox="1"/>
          <p:nvPr>
            <p:ph idx="7" type="subTitle"/>
          </p:nvPr>
        </p:nvSpPr>
        <p:spPr>
          <a:xfrm>
            <a:off x="1329343" y="96697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Software</a:t>
            </a:r>
            <a:endParaRPr/>
          </a:p>
        </p:txBody>
      </p:sp>
      <p:sp>
        <p:nvSpPr>
          <p:cNvPr id="2026" name="Google Shape;2026;g1de34254291_0_18"/>
          <p:cNvSpPr txBox="1"/>
          <p:nvPr>
            <p:ph idx="8" type="subTitle"/>
          </p:nvPr>
        </p:nvSpPr>
        <p:spPr>
          <a:xfrm>
            <a:off x="1366522" y="1344484"/>
            <a:ext cx="29823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La programación y las simulaciones realizadas se trabaja</a:t>
            </a:r>
            <a:r>
              <a:rPr lang="en" sz="1600"/>
              <a:t>rán 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 </a:t>
            </a:r>
            <a:r>
              <a:rPr lang="en" sz="1600"/>
              <a:t>Python en Jupyter Notebook, usando librerías como Numpy, Math y Matplotlib - Framework KERAS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27" name="Google Shape;2027;g1de34254291_0_18"/>
          <p:cNvSpPr txBox="1"/>
          <p:nvPr/>
        </p:nvSpPr>
        <p:spPr>
          <a:xfrm>
            <a:off x="4648171" y="1526228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05</a:t>
            </a:r>
            <a:endParaRPr/>
          </a:p>
        </p:txBody>
      </p:sp>
      <p:sp>
        <p:nvSpPr>
          <p:cNvPr id="2028" name="Google Shape;2028;g1de34254291_0_18"/>
          <p:cNvSpPr txBox="1"/>
          <p:nvPr/>
        </p:nvSpPr>
        <p:spPr>
          <a:xfrm>
            <a:off x="4567785" y="3781364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07</a:t>
            </a:r>
            <a:endParaRPr b="0" i="0" sz="7200" u="none" cap="none" strike="noStrike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029" name="Google Shape;2029;g1de34254291_0_18"/>
          <p:cNvSpPr txBox="1"/>
          <p:nvPr/>
        </p:nvSpPr>
        <p:spPr>
          <a:xfrm>
            <a:off x="231097" y="3779281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06</a:t>
            </a:r>
            <a:endParaRPr b="0" i="0" sz="7200" u="none" cap="none" strike="noStrike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030" name="Google Shape;2030;g1de34254291_0_18"/>
          <p:cNvSpPr txBox="1"/>
          <p:nvPr/>
        </p:nvSpPr>
        <p:spPr>
          <a:xfrm>
            <a:off x="5747386" y="1385988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Arquitectura</a:t>
            </a:r>
            <a:endParaRPr b="0" i="0" sz="1400" u="none" cap="none" strike="noStrike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031" name="Google Shape;2031;g1de34254291_0_18"/>
          <p:cNvSpPr txBox="1"/>
          <p:nvPr/>
        </p:nvSpPr>
        <p:spPr>
          <a:xfrm>
            <a:off x="5747386" y="1778733"/>
            <a:ext cx="269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32" name="Google Shape;2032;g1de34254291_0_18"/>
          <p:cNvSpPr txBox="1"/>
          <p:nvPr/>
        </p:nvSpPr>
        <p:spPr>
          <a:xfrm>
            <a:off x="231103" y="1186535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b="0" i="0" sz="7200" u="none" cap="none" strike="noStrike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033" name="Google Shape;2033;g1de34254291_0_18"/>
          <p:cNvSpPr txBox="1"/>
          <p:nvPr>
            <p:ph idx="8" type="subTitle"/>
          </p:nvPr>
        </p:nvSpPr>
        <p:spPr>
          <a:xfrm>
            <a:off x="5747375" y="1625423"/>
            <a:ext cx="2982300" cy="13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Red Multicapa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Entradas = No. de síntomas / mediciones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Salida = 1 si propenso</a:t>
            </a:r>
            <a:br>
              <a:rPr lang="en" sz="1600"/>
            </a:br>
            <a:r>
              <a:rPr lang="en" sz="1600"/>
              <a:t>	     0 si no propenso</a:t>
            </a:r>
            <a:endParaRPr sz="1600"/>
          </a:p>
        </p:txBody>
      </p:sp>
      <p:sp>
        <p:nvSpPr>
          <p:cNvPr id="2034" name="Google Shape;2034;g1de34254291_0_18"/>
          <p:cNvSpPr txBox="1"/>
          <p:nvPr>
            <p:ph idx="5" type="subTitle"/>
          </p:nvPr>
        </p:nvSpPr>
        <p:spPr>
          <a:xfrm>
            <a:off x="5442906" y="3182785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Costo</a:t>
            </a:r>
            <a:endParaRPr/>
          </a:p>
        </p:txBody>
      </p:sp>
      <p:sp>
        <p:nvSpPr>
          <p:cNvPr id="2035" name="Google Shape;2035;g1de34254291_0_18"/>
          <p:cNvSpPr txBox="1"/>
          <p:nvPr>
            <p:ph idx="6" type="subTitle"/>
          </p:nvPr>
        </p:nvSpPr>
        <p:spPr>
          <a:xfrm>
            <a:off x="5381525" y="3536275"/>
            <a:ext cx="34293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Funciones de activación:</a:t>
            </a:r>
            <a:endParaRPr sz="1600"/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n" sz="1600"/>
              <a:t>Intermedias = Experimental </a:t>
            </a:r>
            <a:endParaRPr sz="1600"/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n" sz="1600"/>
              <a:t>Salida = Sigmoide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Función de costo = Cross Entropy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