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gV4jEO9z6yNgOJqdQ8Q/DkbwTX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9e43af69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9e43af69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9e43af69c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9e43af69c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9e43af69c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9e43af69c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9e43af69c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9e43af69c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9e43af69c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9e43af69c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9e43af69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9e43af69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9e43af69c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9e43af69c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9e43af69c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9e43af69c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9e43af69c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39e43af69c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9e43af69c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39e43af69c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9e43af69c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9e43af69c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9e43af69c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39e43af69c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9dcedd99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9dcedd99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9dcedd99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9dcedd99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9dcedd99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9dcedd99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3"/>
          <p:cNvSpPr txBox="1"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haron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venir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dt" idx="10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ft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sldNum" idx="12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 rot="5400000">
            <a:off x="4526280" y="-36576"/>
            <a:ext cx="3127248" cy="9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2286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dt" idx="10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ft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sldNum" idx="12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3"/>
          <p:cNvSpPr txBox="1">
            <a:spLocks noGrp="1"/>
          </p:cNvSpPr>
          <p:nvPr>
            <p:ph type="title"/>
          </p:nvPr>
        </p:nvSpPr>
        <p:spPr>
          <a:xfrm rot="5400000">
            <a:off x="7287289" y="2680932"/>
            <a:ext cx="4546786" cy="2220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body" idx="1"/>
          </p:nvPr>
        </p:nvSpPr>
        <p:spPr>
          <a:xfrm rot="5400000">
            <a:off x="2525788" y="510021"/>
            <a:ext cx="4546786" cy="656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2286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dt" idx="10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ft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sldNum" idx="12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4"/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2286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dt" idx="10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ft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sldNum" idx="12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haron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venir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dt" idx="10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ft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sldNum" idx="12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body" idx="1"/>
          </p:nvPr>
        </p:nvSpPr>
        <p:spPr>
          <a:xfrm>
            <a:off x="1517904" y="2980944"/>
            <a:ext cx="4334256" cy="3118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2286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body" idx="2"/>
          </p:nvPr>
        </p:nvSpPr>
        <p:spPr>
          <a:xfrm>
            <a:off x="6336792" y="2980944"/>
            <a:ext cx="4334256" cy="3118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2286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dt" idx="10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ft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sldNum" idx="12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 txBox="1"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venir"/>
              <a:buNone/>
              <a:defRPr sz="1600" b="1"/>
            </a:lvl4pPr>
            <a:lvl5pPr marL="2286000" lvl="4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2"/>
          </p:nvPr>
        </p:nvSpPr>
        <p:spPr>
          <a:xfrm>
            <a:off x="1517904" y="3644987"/>
            <a:ext cx="4334256" cy="244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2286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3"/>
          </p:nvPr>
        </p:nvSpPr>
        <p:spPr>
          <a:xfrm>
            <a:off x="6336792" y="2944368"/>
            <a:ext cx="4334256" cy="606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venir"/>
              <a:buNone/>
              <a:defRPr sz="1600" b="1"/>
            </a:lvl4pPr>
            <a:lvl5pPr marL="2286000" lvl="4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4"/>
          </p:nvPr>
        </p:nvSpPr>
        <p:spPr>
          <a:xfrm>
            <a:off x="6336792" y="3644987"/>
            <a:ext cx="4334256" cy="244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2286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dt" idx="10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ft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sldNum" idx="12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8"/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dt" idx="10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ft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sldNum" idx="12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9"/>
          <p:cNvSpPr txBox="1">
            <a:spLocks noGrp="1"/>
          </p:cNvSpPr>
          <p:nvPr>
            <p:ph type="dt" idx="10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ft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sldNum" idx="12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0"/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haron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1"/>
          </p:nvPr>
        </p:nvSpPr>
        <p:spPr>
          <a:xfrm>
            <a:off x="5330952" y="1517904"/>
            <a:ext cx="5330952" cy="4581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3200"/>
              <a:buChar char="+"/>
              <a:defRPr sz="3200"/>
            </a:lvl1pPr>
            <a:lvl2pPr marL="914400" lvl="1" indent="-2286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 sz="2800"/>
            </a:lvl2pPr>
            <a:lvl3pPr marL="1371600" lvl="2" indent="-381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400"/>
              <a:buChar char="+"/>
              <a:defRPr sz="2400"/>
            </a:lvl3pPr>
            <a:lvl4pPr marL="1828800" lvl="3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venir"/>
              <a:buNone/>
              <a:defRPr sz="2000"/>
            </a:lvl4pPr>
            <a:lvl5pPr marL="2286000" lvl="4" indent="-355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body" idx="2"/>
          </p:nvPr>
        </p:nvSpPr>
        <p:spPr>
          <a:xfrm>
            <a:off x="1517904" y="3483864"/>
            <a:ext cx="3145536" cy="261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venir"/>
              <a:buNone/>
              <a:defRPr sz="1000"/>
            </a:lvl4pPr>
            <a:lvl5pPr marL="2286000" lvl="4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dt" idx="10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ft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sldNum" idx="12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1"/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haron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>
            <a:spLocks noGrp="1"/>
          </p:cNvSpPr>
          <p:nvPr>
            <p:ph type="pic" idx="2"/>
          </p:nvPr>
        </p:nvSpPr>
        <p:spPr>
          <a:xfrm>
            <a:off x="5349240" y="764032"/>
            <a:ext cx="6089904" cy="533095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5" name="Google Shape;65;p31"/>
          <p:cNvSpPr txBox="1">
            <a:spLocks noGrp="1"/>
          </p:cNvSpPr>
          <p:nvPr>
            <p:ph type="body" idx="1"/>
          </p:nvPr>
        </p:nvSpPr>
        <p:spPr>
          <a:xfrm>
            <a:off x="1517904" y="3483864"/>
            <a:ext cx="3145536" cy="261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venir"/>
              <a:buNone/>
              <a:defRPr sz="1000"/>
            </a:lvl4pPr>
            <a:lvl5pPr marL="2286000" lvl="4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dt" idx="10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ft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sldNum" idx="12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haroni"/>
              <a:buNone/>
              <a:defRPr sz="42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937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Avenir"/>
              <a:buChar char="+"/>
              <a:defRPr sz="2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venir"/>
              <a:buChar char="+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venir"/>
              <a:buNone/>
              <a:defRPr sz="1800" b="0" i="1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venir"/>
              <a:buChar char="+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dt" idx="10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ft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1" name="Google Shape;11;p22"/>
          <p:cNvSpPr/>
          <p:nvPr/>
        </p:nvSpPr>
        <p:spPr>
          <a:xfrm>
            <a:off x="0" y="0"/>
            <a:ext cx="12192000" cy="6105524"/>
          </a:xfrm>
          <a:custGeom>
            <a:avLst/>
            <a:gdLst/>
            <a:ahLst/>
            <a:cxnLst/>
            <a:rect l="l" t="t" r="r" b="b"/>
            <a:pathLst>
              <a:path w="12192000" h="6105524" extrusionOk="0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D87DF0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troduction-to-beam-search-algorith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best-first-search-informed-search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s-es/ai-builder/prebuilt-text-recogni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scholar.google.com.co/scholar?q=markov+models+for+pattern+recognition&amp;hl=es&amp;as_sdt=0&amp;as_vis=1&amp;oi=scholart" TargetMode="External"/><Relationship Id="rId4" Type="http://schemas.openxmlformats.org/officeDocument/2006/relationships/hyperlink" Target="https://thesai.org/Downloads/Volume11No7/Paper_19-Handwriting_Recognition_using_Artificial_Intelligence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762000" y="743804"/>
            <a:ext cx="4318269" cy="379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haroni"/>
              <a:buNone/>
            </a:pPr>
            <a:r>
              <a:rPr lang="es-ES"/>
              <a:t>Proyecto 1</a:t>
            </a:r>
            <a:endParaRPr/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/>
              <a:t>Por: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lang="es-ES"/>
              <a:t>Sebastián Rojas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lang="es-ES"/>
              <a:t>Santiago Rocha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pic>
        <p:nvPicPr>
          <p:cNvPr id="88" name="Google Shape;88;p1" descr="Arte de círculo 3D de neón"/>
          <p:cNvPicPr preferRelativeResize="0"/>
          <p:nvPr/>
        </p:nvPicPr>
        <p:blipFill rotWithShape="1">
          <a:blip r:embed="rId3">
            <a:alphaModFix/>
          </a:blip>
          <a:srcRect l="15974" r="12754" b="7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haroni"/>
              <a:buNone/>
            </a:pPr>
            <a:r>
              <a:rPr lang="es-ES"/>
              <a:t>¿Qué podemos aprender de los resultados? - Acercamiento 1</a:t>
            </a:r>
            <a:endParaRPr/>
          </a:p>
        </p:txBody>
      </p:sp>
      <p:sp>
        <p:nvSpPr>
          <p:cNvPr id="167" name="Google Shape;167;p11"/>
          <p:cNvSpPr txBox="1"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36576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+"/>
            </a:pPr>
            <a:r>
              <a:rPr lang="es-ES"/>
              <a:t>La heurística dada es buena, pero no es perfecta</a:t>
            </a:r>
            <a:endParaRPr/>
          </a:p>
          <a:p>
            <a:pPr marL="365760" lvl="0" indent="-31496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s-ES"/>
              <a:t>Nivel de Abstracción bajo, pero con buenos resultados</a:t>
            </a:r>
            <a:endParaRPr/>
          </a:p>
          <a:p>
            <a:pPr marL="365760" lvl="0" indent="-31496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s-ES"/>
              <a:t>Algoritmos y Búsqueda implementada son correctos, pero muy simples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9e43af69c_1_0"/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9144000" cy="134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Arial"/>
                <a:ea typeface="Arial"/>
                <a:cs typeface="Arial"/>
                <a:sym typeface="Arial"/>
              </a:rPr>
              <a:t>Segundo acercamiento</a:t>
            </a:r>
            <a:endParaRPr/>
          </a:p>
        </p:txBody>
      </p:sp>
      <p:sp>
        <p:nvSpPr>
          <p:cNvPr id="173" name="Google Shape;173;g139e43af69c_1_0"/>
          <p:cNvSpPr txBox="1"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Búsqueda básica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es-ES" sz="2400">
                <a:latin typeface="Arial"/>
                <a:ea typeface="Arial"/>
                <a:cs typeface="Arial"/>
                <a:sym typeface="Arial"/>
              </a:rPr>
              <a:t>Búsqueda informada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1371600" lvl="2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■"/>
            </a:pPr>
            <a:r>
              <a:rPr lang="es-ES" sz="2000">
                <a:latin typeface="Arial"/>
                <a:ea typeface="Arial"/>
                <a:cs typeface="Arial"/>
                <a:sym typeface="Arial"/>
              </a:rPr>
              <a:t>BF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371600" lvl="2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■"/>
            </a:pPr>
            <a:r>
              <a:rPr lang="es-ES" sz="2000">
                <a:latin typeface="Arial"/>
                <a:ea typeface="Arial"/>
                <a:cs typeface="Arial"/>
                <a:sym typeface="Arial"/>
              </a:rPr>
              <a:t>Beam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9e43af69c_1_81"/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9144000" cy="134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Diseño</a:t>
            </a:r>
            <a:endParaRPr/>
          </a:p>
        </p:txBody>
      </p:sp>
      <p:pic>
        <p:nvPicPr>
          <p:cNvPr id="179" name="Google Shape;179;g139e43af69c_1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088" y="2395604"/>
            <a:ext cx="7041635" cy="3690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9e43af69c_1_53"/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9144000" cy="134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Sucesores</a:t>
            </a:r>
            <a:endParaRPr/>
          </a:p>
        </p:txBody>
      </p:sp>
      <p:pic>
        <p:nvPicPr>
          <p:cNvPr id="185" name="Google Shape;185;g139e43af69c_1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575" y="2216400"/>
            <a:ext cx="4228350" cy="37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139e43af69c_1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3475" y="2862204"/>
            <a:ext cx="381952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9e43af69c_1_28"/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9144000" cy="134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Arial"/>
                <a:ea typeface="Arial"/>
                <a:cs typeface="Arial"/>
                <a:sym typeface="Arial"/>
              </a:rPr>
              <a:t>Heurística</a:t>
            </a:r>
            <a:endParaRPr/>
          </a:p>
        </p:txBody>
      </p:sp>
      <p:pic>
        <p:nvPicPr>
          <p:cNvPr id="192" name="Google Shape;192;g139e43af69c_1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525" y="2226901"/>
            <a:ext cx="5677549" cy="31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9e43af69c_1_87"/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9144000" cy="134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Estado final</a:t>
            </a:r>
            <a:endParaRPr/>
          </a:p>
        </p:txBody>
      </p:sp>
      <p:pic>
        <p:nvPicPr>
          <p:cNvPr id="198" name="Google Shape;198;g139e43af69c_1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450" y="2990847"/>
            <a:ext cx="8685925" cy="15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9e43af69c_1_8"/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9144000" cy="134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Best first </a:t>
            </a:r>
            <a:endParaRPr/>
          </a:p>
        </p:txBody>
      </p:sp>
      <p:pic>
        <p:nvPicPr>
          <p:cNvPr id="204" name="Google Shape;204;g139e43af69c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7349" y="1517899"/>
            <a:ext cx="5217200" cy="42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139e43af69c_1_8"/>
          <p:cNvPicPr preferRelativeResize="0"/>
          <p:nvPr/>
        </p:nvPicPr>
        <p:blipFill rotWithShape="1">
          <a:blip r:embed="rId4">
            <a:alphaModFix/>
          </a:blip>
          <a:srcRect l="-4766"/>
          <a:stretch/>
        </p:blipFill>
        <p:spPr>
          <a:xfrm>
            <a:off x="653450" y="3322188"/>
            <a:ext cx="5217199" cy="518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9e43af69c_1_15"/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9144000" cy="134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Beam</a:t>
            </a:r>
            <a:endParaRPr/>
          </a:p>
        </p:txBody>
      </p:sp>
      <p:pic>
        <p:nvPicPr>
          <p:cNvPr id="211" name="Google Shape;211;g139e43af69c_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7747" y="1190149"/>
            <a:ext cx="6228250" cy="49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9e43af69c_1_21"/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9144000" cy="134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Arial"/>
                <a:ea typeface="Arial"/>
                <a:cs typeface="Arial"/>
                <a:sym typeface="Arial"/>
              </a:rPr>
              <a:t>Definición de vocales</a:t>
            </a:r>
            <a:endParaRPr/>
          </a:p>
        </p:txBody>
      </p:sp>
      <p:pic>
        <p:nvPicPr>
          <p:cNvPr id="217" name="Google Shape;217;g139e43af69c_1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9850" y="2363004"/>
            <a:ext cx="5440088" cy="3690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9e43af69c_1_36"/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9144000" cy="134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Arial"/>
                <a:ea typeface="Arial"/>
                <a:cs typeface="Arial"/>
                <a:sym typeface="Arial"/>
              </a:rPr>
              <a:t>Resultados</a:t>
            </a:r>
            <a:endParaRPr/>
          </a:p>
        </p:txBody>
      </p:sp>
      <p:pic>
        <p:nvPicPr>
          <p:cNvPr id="223" name="Google Shape;223;g139e43af69c_1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674" y="2691499"/>
            <a:ext cx="3142400" cy="23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139e43af69c_1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8575" y="2691501"/>
            <a:ext cx="3089863" cy="23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139e43af69c_1_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8950" y="2579525"/>
            <a:ext cx="3325525" cy="24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0" y="0"/>
            <a:ext cx="12192000" cy="6099048"/>
          </a:xfrm>
          <a:prstGeom prst="rect">
            <a:avLst/>
          </a:pr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D87DF0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0" y="-1"/>
            <a:ext cx="11430001" cy="6175613"/>
          </a:xfrm>
          <a:custGeom>
            <a:avLst/>
            <a:gdLst/>
            <a:ahLst/>
            <a:cxnLst/>
            <a:rect l="l" t="t" r="r" b="b"/>
            <a:pathLst>
              <a:path w="11430001" h="6175613" extrusionOk="0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haroni"/>
              <a:buNone/>
            </a:pPr>
            <a:r>
              <a:rPr lang="es-ES"/>
              <a:t>¿Cuál es el problema?</a:t>
            </a: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762000" y="2893326"/>
            <a:ext cx="4089779" cy="320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65760" lvl="0" indent="-34099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+"/>
            </a:pPr>
            <a:r>
              <a:rPr lang="es-ES"/>
              <a:t>Traducción: </a:t>
            </a:r>
            <a:br>
              <a:rPr lang="es-ES"/>
            </a:br>
            <a:r>
              <a:rPr lang="es-ES"/>
              <a:t>texto a mano </a:t>
            </a:r>
            <a:br>
              <a:rPr lang="es-ES"/>
            </a:br>
            <a:r>
              <a:rPr lang="es-ES"/>
              <a:t>-&gt; </a:t>
            </a:r>
            <a:br>
              <a:rPr lang="es-ES"/>
            </a:br>
            <a:r>
              <a:rPr lang="es-ES"/>
              <a:t>texto en computadora</a:t>
            </a:r>
            <a:br>
              <a:rPr lang="es-ES"/>
            </a:br>
            <a:endParaRPr/>
          </a:p>
          <a:p>
            <a:pPr marL="365760" lvl="0" indent="-2978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69230"/>
              <a:buChar char="+"/>
            </a:pPr>
            <a:r>
              <a:rPr lang="es-ES"/>
              <a:t>Identificación de caracteres</a:t>
            </a:r>
            <a:br>
              <a:rPr lang="es-ES"/>
            </a:br>
            <a:endParaRPr/>
          </a:p>
          <a:p>
            <a:pPr marL="365760" lvl="0" indent="-2978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69230"/>
              <a:buChar char="+"/>
            </a:pPr>
            <a:r>
              <a:rPr lang="es-ES"/>
              <a:t>Guardar e interpretar información</a:t>
            </a:r>
            <a:br>
              <a:rPr lang="es-ES"/>
            </a:br>
            <a:endParaRPr/>
          </a:p>
        </p:txBody>
      </p:sp>
      <p:pic>
        <p:nvPicPr>
          <p:cNvPr id="98" name="Google Shape;98;p2" descr="Diagram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1077" y="2394653"/>
            <a:ext cx="5026924" cy="2827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9e43af69c_1_71"/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9144000" cy="134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Resultados</a:t>
            </a:r>
            <a:endParaRPr/>
          </a:p>
        </p:txBody>
      </p:sp>
      <p:pic>
        <p:nvPicPr>
          <p:cNvPr id="231" name="Google Shape;231;g139e43af69c_1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150" y="4268925"/>
            <a:ext cx="1828800" cy="133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139e43af69c_1_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8138" y="2285849"/>
            <a:ext cx="18288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139e43af69c_1_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2700" y="990454"/>
            <a:ext cx="4514850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139e43af69c_1_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59400" y="3697425"/>
            <a:ext cx="424146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9e43af69c_1_43"/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9144000" cy="134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haroni"/>
              <a:buNone/>
            </a:pPr>
            <a:r>
              <a:rPr lang="es-ES"/>
              <a:t>¿Qué podemos aprender de los resultados? - Acercamiento 2</a:t>
            </a:r>
            <a:endParaRPr/>
          </a:p>
        </p:txBody>
      </p:sp>
      <p:sp>
        <p:nvSpPr>
          <p:cNvPr id="240" name="Google Shape;240;g139e43af69c_1_43"/>
          <p:cNvSpPr txBox="1"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Optimidad y ramificación 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Escoger un algoritmo que se acomode al problema es fundamental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Calidad de heurística según algoritmo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"/>
          <p:cNvSpPr txBox="1">
            <a:spLocks noGrp="1"/>
          </p:cNvSpPr>
          <p:nvPr>
            <p:ph type="title"/>
          </p:nvPr>
        </p:nvSpPr>
        <p:spPr>
          <a:xfrm>
            <a:off x="1517904" y="1173604"/>
            <a:ext cx="91440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haroni"/>
              <a:buNone/>
            </a:pPr>
            <a:r>
              <a:rPr lang="es-ES"/>
              <a:t>¿Cuáles son las contribuciones principales?</a:t>
            </a:r>
            <a:endParaRPr/>
          </a:p>
        </p:txBody>
      </p:sp>
      <p:sp>
        <p:nvSpPr>
          <p:cNvPr id="246" name="Google Shape;246;p12"/>
          <p:cNvSpPr txBox="1">
            <a:spLocks noGrp="1"/>
          </p:cNvSpPr>
          <p:nvPr>
            <p:ph type="body" idx="1"/>
          </p:nvPr>
        </p:nvSpPr>
        <p:spPr>
          <a:xfrm>
            <a:off x="1524004" y="2646100"/>
            <a:ext cx="9144000" cy="31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+"/>
            </a:pPr>
            <a:r>
              <a:rPr lang="es-ES" sz="2400">
                <a:latin typeface="Arial"/>
                <a:ea typeface="Arial"/>
                <a:cs typeface="Arial"/>
                <a:sym typeface="Arial"/>
              </a:rPr>
              <a:t>Modelado de Reconocimiento de Vocales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50">
                <a:solidFill>
                  <a:srgbClr val="2932E7"/>
                </a:solidFill>
              </a:rPr>
              <a:t>+ </a:t>
            </a:r>
            <a:r>
              <a:rPr lang="es-ES" sz="2400">
                <a:latin typeface="Arial"/>
                <a:ea typeface="Arial"/>
                <a:cs typeface="Arial"/>
                <a:sym typeface="Arial"/>
              </a:rPr>
              <a:t>Adaptación de Búsqueda por Anchura, Búsqueda Mejor Primero para la resolución del problema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50">
                <a:solidFill>
                  <a:srgbClr val="2932E7"/>
                </a:solidFill>
              </a:rPr>
              <a:t>+ </a:t>
            </a:r>
            <a:r>
              <a:rPr lang="es-ES" sz="2400">
                <a:latin typeface="Arial"/>
                <a:ea typeface="Arial"/>
                <a:cs typeface="Arial"/>
                <a:sym typeface="Arial"/>
              </a:rPr>
              <a:t>Definición de Heurísticas según el acercamiento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50">
                <a:solidFill>
                  <a:srgbClr val="2932E7"/>
                </a:solidFill>
              </a:rPr>
              <a:t>+ </a:t>
            </a:r>
            <a:r>
              <a:rPr lang="es-ES" sz="2400">
                <a:latin typeface="Arial"/>
                <a:ea typeface="Arial"/>
                <a:cs typeface="Arial"/>
                <a:sym typeface="Arial"/>
              </a:rPr>
              <a:t>Testeo de Acercamientos, conclusiones con base en desarrollo y resultados.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/>
          </p:nvPr>
        </p:nvSpPr>
        <p:spPr>
          <a:xfrm>
            <a:off x="762000" y="779915"/>
            <a:ext cx="3908996" cy="533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haroni"/>
              <a:buNone/>
            </a:pPr>
            <a:r>
              <a:rPr lang="es-ES"/>
              <a:t>¿Cuáles son las líneas de trabajo futuro?</a:t>
            </a:r>
            <a:endParaRPr/>
          </a:p>
        </p:txBody>
      </p:sp>
      <p:grpSp>
        <p:nvGrpSpPr>
          <p:cNvPr id="253" name="Google Shape;253;p13"/>
          <p:cNvGrpSpPr/>
          <p:nvPr/>
        </p:nvGrpSpPr>
        <p:grpSpPr>
          <a:xfrm>
            <a:off x="5416298" y="821942"/>
            <a:ext cx="5980170" cy="5211067"/>
            <a:chOff x="0" y="62991"/>
            <a:chExt cx="5980170" cy="5211067"/>
          </a:xfrm>
        </p:grpSpPr>
        <p:sp>
          <p:nvSpPr>
            <p:cNvPr id="254" name="Google Shape;254;p13"/>
            <p:cNvSpPr/>
            <p:nvPr/>
          </p:nvSpPr>
          <p:spPr>
            <a:xfrm>
              <a:off x="0" y="62991"/>
              <a:ext cx="5980170" cy="1690942"/>
            </a:xfrm>
            <a:prstGeom prst="roundRect">
              <a:avLst>
                <a:gd name="adj" fmla="val 16667"/>
              </a:avLst>
            </a:prstGeom>
            <a:solidFill>
              <a:srgbClr val="D514AD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 txBox="1"/>
            <p:nvPr/>
          </p:nvSpPr>
          <p:spPr>
            <a:xfrm>
              <a:off x="82545" y="145536"/>
              <a:ext cx="5815080" cy="15258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venir"/>
                <a:buNone/>
              </a:pPr>
              <a:r>
                <a:rPr lang="es-ES" sz="24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Mejorar el cálculo de la heurística</a:t>
              </a:r>
              <a:endParaRPr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0" y="1823053"/>
              <a:ext cx="5980170" cy="1690942"/>
            </a:xfrm>
            <a:prstGeom prst="roundRect">
              <a:avLst>
                <a:gd name="adj" fmla="val 16667"/>
              </a:avLst>
            </a:prstGeom>
            <a:solidFill>
              <a:srgbClr val="E317E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3"/>
            <p:cNvSpPr txBox="1"/>
            <p:nvPr/>
          </p:nvSpPr>
          <p:spPr>
            <a:xfrm>
              <a:off x="82545" y="1905598"/>
              <a:ext cx="5815080" cy="15258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venir"/>
                <a:buNone/>
              </a:pPr>
              <a:r>
                <a:rPr lang="es-ES" sz="24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Extender de Vocales al Abecedario e incluso caracteres</a:t>
              </a:r>
              <a:endParaRPr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0" y="3583116"/>
              <a:ext cx="5980170" cy="1690942"/>
            </a:xfrm>
            <a:prstGeom prst="roundRect">
              <a:avLst>
                <a:gd name="adj" fmla="val 16667"/>
              </a:avLst>
            </a:prstGeom>
            <a:solidFill>
              <a:srgbClr val="BF25E8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3"/>
            <p:cNvSpPr txBox="1"/>
            <p:nvPr/>
          </p:nvSpPr>
          <p:spPr>
            <a:xfrm>
              <a:off x="82545" y="3665661"/>
              <a:ext cx="5815080" cy="15258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venir"/>
                <a:buNone/>
              </a:pPr>
              <a:r>
                <a:rPr lang="es-ES" sz="24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Mejorar la Abstracción, ampliación de la “rejilla”</a:t>
              </a:r>
              <a:endParaRPr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5" name="Google Shape;265;p14"/>
          <p:cNvSpPr/>
          <p:nvPr/>
        </p:nvSpPr>
        <p:spPr>
          <a:xfrm>
            <a:off x="-1" y="-9524"/>
            <a:ext cx="12192000" cy="6105524"/>
          </a:xfrm>
          <a:prstGeom prst="rect">
            <a:avLst/>
          </a:pr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D87DF0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6" name="Google Shape;266;p14"/>
          <p:cNvSpPr/>
          <p:nvPr/>
        </p:nvSpPr>
        <p:spPr>
          <a:xfrm>
            <a:off x="761999" y="762000"/>
            <a:ext cx="10668000" cy="533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7" name="Google Shape;267;p14"/>
          <p:cNvSpPr txBox="1">
            <a:spLocks noGrp="1"/>
          </p:cNvSpPr>
          <p:nvPr>
            <p:ph type="title"/>
          </p:nvPr>
        </p:nvSpPr>
        <p:spPr>
          <a:xfrm>
            <a:off x="1524000" y="1133183"/>
            <a:ext cx="9144000" cy="924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haroni"/>
              <a:buNone/>
            </a:pPr>
            <a:r>
              <a:rPr lang="es-ES"/>
              <a:t>¡Muchas gracias!</a:t>
            </a:r>
            <a:endParaRPr/>
          </a:p>
        </p:txBody>
      </p:sp>
      <p:grpSp>
        <p:nvGrpSpPr>
          <p:cNvPr id="268" name="Google Shape;268;p14"/>
          <p:cNvGrpSpPr/>
          <p:nvPr/>
        </p:nvGrpSpPr>
        <p:grpSpPr>
          <a:xfrm>
            <a:off x="2023500" y="3290938"/>
            <a:ext cx="8145000" cy="1800123"/>
            <a:chOff x="499500" y="1004938"/>
            <a:chExt cx="8145000" cy="1800123"/>
          </a:xfrm>
        </p:grpSpPr>
        <p:sp>
          <p:nvSpPr>
            <p:cNvPr id="269" name="Google Shape;269;p14"/>
            <p:cNvSpPr/>
            <p:nvPr/>
          </p:nvSpPr>
          <p:spPr>
            <a:xfrm>
              <a:off x="994500" y="1004938"/>
              <a:ext cx="810000" cy="81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99500" y="2085061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 txBox="1"/>
            <p:nvPr/>
          </p:nvSpPr>
          <p:spPr>
            <a:xfrm>
              <a:off x="499500" y="2085061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venir"/>
                <a:buNone/>
              </a:pPr>
              <a:r>
                <a:rPr lang="es-ES" sz="21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¿Dudas?</a:t>
              </a:r>
              <a:endParaRPr sz="21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3109500" y="1004938"/>
              <a:ext cx="810000" cy="81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2614500" y="2085061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 txBox="1"/>
            <p:nvPr/>
          </p:nvSpPr>
          <p:spPr>
            <a:xfrm>
              <a:off x="2614500" y="2085061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venir"/>
                <a:buNone/>
              </a:pPr>
              <a:r>
                <a:rPr lang="es-ES" sz="21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¿Preguntas?</a:t>
              </a:r>
              <a:endParaRPr sz="21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5224500" y="1004938"/>
              <a:ext cx="810000" cy="810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4729500" y="2085061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 txBox="1"/>
            <p:nvPr/>
          </p:nvSpPr>
          <p:spPr>
            <a:xfrm>
              <a:off x="4729500" y="2085061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venir"/>
                <a:buNone/>
              </a:pPr>
              <a:r>
                <a:rPr lang="es-ES" sz="21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¿Reclamos?</a:t>
              </a:r>
              <a:endParaRPr sz="21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7339500" y="1004938"/>
              <a:ext cx="810000" cy="8100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6844500" y="2085061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 txBox="1"/>
            <p:nvPr/>
          </p:nvSpPr>
          <p:spPr>
            <a:xfrm>
              <a:off x="6844500" y="2085061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venir"/>
                <a:buNone/>
              </a:pPr>
              <a:r>
                <a:rPr lang="es-ES" sz="21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¿Sugerencias?</a:t>
              </a:r>
              <a:endParaRPr sz="21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9e43af69c_1_61"/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9144000" cy="134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Bibliografía</a:t>
            </a:r>
            <a:endParaRPr/>
          </a:p>
        </p:txBody>
      </p:sp>
      <p:sp>
        <p:nvSpPr>
          <p:cNvPr id="286" name="Google Shape;286;g139e43af69c_1_61"/>
          <p:cNvSpPr txBox="1"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900"/>
              </a:spcBef>
              <a:spcAft>
                <a:spcPts val="0"/>
              </a:spcAft>
              <a:buSzPts val="1800"/>
              <a:buChar char="+"/>
            </a:pPr>
            <a:r>
              <a:rPr lang="es-ES" u="sng">
                <a:solidFill>
                  <a:schemeClr val="hlink"/>
                </a:solidFill>
                <a:hlinkClick r:id="rId3"/>
              </a:rPr>
              <a:t>https://www.geeksforgeeks.org/introduction-to-beam-search-algorithm/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s-ES" u="sng">
                <a:solidFill>
                  <a:schemeClr val="hlink"/>
                </a:solidFill>
                <a:hlinkClick r:id="rId4"/>
              </a:rPr>
              <a:t>https://www.geeksforgeeks.org/best-first-search-informed-search/</a:t>
            </a: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0" y="-3048"/>
            <a:ext cx="12192000" cy="6099048"/>
          </a:xfrm>
          <a:prstGeom prst="rect">
            <a:avLst/>
          </a:pr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D87DF0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762000" y="762000"/>
            <a:ext cx="10668000" cy="54559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6095998" y="1345957"/>
            <a:ext cx="4572001" cy="134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haroni"/>
              <a:buNone/>
            </a:pPr>
            <a:r>
              <a:rPr lang="es-ES" sz="3300" dirty="0"/>
              <a:t>¿Por qué es importante resolverlo?</a:t>
            </a:r>
            <a:endParaRPr sz="3300" dirty="0"/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l="6444" t="339" r="28791" b="-326"/>
          <a:stretch/>
        </p:blipFill>
        <p:spPr>
          <a:xfrm>
            <a:off x="979798" y="1524001"/>
            <a:ext cx="4846579" cy="42438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6095999" y="2691072"/>
            <a:ext cx="4572000" cy="31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36576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00"/>
              <a:buChar char="+"/>
            </a:pPr>
            <a:r>
              <a:rPr lang="es-ES" dirty="0"/>
              <a:t>Facilidad para usuarios: </a:t>
            </a:r>
            <a:endParaRPr dirty="0"/>
          </a:p>
          <a:p>
            <a:pPr marL="640080" lvl="2" indent="-27432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s-ES" dirty="0"/>
              <a:t>Rapidez de escritura</a:t>
            </a:r>
            <a:endParaRPr dirty="0"/>
          </a:p>
          <a:p>
            <a:pPr marL="640080" lvl="2" indent="-27432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s-ES" dirty="0"/>
              <a:t>Accesibilidad a la información</a:t>
            </a:r>
            <a:endParaRPr dirty="0"/>
          </a:p>
          <a:p>
            <a:pPr marL="64008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65760" lvl="0" indent="-31496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s-ES" dirty="0"/>
              <a:t>Mejora de abstracciones</a:t>
            </a:r>
            <a:endParaRPr dirty="0"/>
          </a:p>
          <a:p>
            <a:pPr marL="365760" lvl="0" indent="-31496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s-ES" dirty="0"/>
              <a:t>Acercamiento sin Redes Neuronales </a:t>
            </a:r>
            <a:endParaRPr dirty="0"/>
          </a:p>
          <a:p>
            <a:pPr marL="365760" lvl="0" indent="-200659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0" y="0"/>
            <a:ext cx="12192000" cy="6099048"/>
          </a:xfrm>
          <a:prstGeom prst="rect">
            <a:avLst/>
          </a:pr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D87DF0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0" y="-1"/>
            <a:ext cx="11430001" cy="6175613"/>
          </a:xfrm>
          <a:custGeom>
            <a:avLst/>
            <a:gdLst/>
            <a:ahLst/>
            <a:cxnLst/>
            <a:rect l="l" t="t" r="r" b="b"/>
            <a:pathLst>
              <a:path w="11430001" h="6175613" extrusionOk="0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haroni"/>
              <a:buNone/>
            </a:pPr>
            <a:r>
              <a:rPr lang="es-ES"/>
              <a:t>¿Qué se ha hecho hasta el momento?</a:t>
            </a:r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body" idx="1"/>
          </p:nvPr>
        </p:nvSpPr>
        <p:spPr>
          <a:xfrm>
            <a:off x="762000" y="2893326"/>
            <a:ext cx="4089779" cy="320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65760" lvl="0" indent="-354330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ct val="126315"/>
              <a:buChar char="+"/>
            </a:pPr>
            <a:r>
              <a:rPr lang="es-ES"/>
              <a:t>“Modelo precompilado de reconocimiento de texto” - Reconocimiento óptico de caracteres (OCR)</a:t>
            </a:r>
            <a:br>
              <a:rPr lang="es-ES"/>
            </a:br>
            <a:r>
              <a:rPr lang="es-ES" sz="1900"/>
              <a:t>- </a:t>
            </a:r>
            <a:r>
              <a:rPr lang="es-ES" sz="1900" u="sng">
                <a:solidFill>
                  <a:schemeClr val="hlink"/>
                </a:solidFill>
                <a:hlinkClick r:id="rId3"/>
              </a:rPr>
              <a:t>Link</a:t>
            </a:r>
            <a:endParaRPr sz="1900"/>
          </a:p>
          <a:p>
            <a:pPr marL="365760" lvl="0" indent="-354330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ct val="133333"/>
              <a:buChar char="+"/>
            </a:pPr>
            <a:r>
              <a:rPr lang="es-ES"/>
              <a:t>Modelos de Markov para el reconocimiento de Patrones</a:t>
            </a:r>
            <a:br>
              <a:rPr lang="es-ES"/>
            </a:br>
            <a:r>
              <a:rPr lang="es-ES" sz="1951"/>
              <a:t>- </a:t>
            </a:r>
            <a:r>
              <a:rPr lang="es-ES" sz="1951" u="sng">
                <a:solidFill>
                  <a:schemeClr val="hlink"/>
                </a:solidFill>
                <a:hlinkClick r:id="rId4"/>
              </a:rPr>
              <a:t>Con redes Neuronales</a:t>
            </a:r>
            <a:br>
              <a:rPr lang="es-ES"/>
            </a:br>
            <a:r>
              <a:rPr lang="es-ES" sz="1800"/>
              <a:t>- </a:t>
            </a:r>
            <a:r>
              <a:rPr lang="es-ES" sz="1800" u="sng">
                <a:solidFill>
                  <a:schemeClr val="hlink"/>
                </a:solidFill>
                <a:hlinkClick r:id="rId5"/>
              </a:rPr>
              <a:t>Otros artículos</a:t>
            </a:r>
            <a:endParaRPr sz="1800"/>
          </a:p>
        </p:txBody>
      </p:sp>
      <p:pic>
        <p:nvPicPr>
          <p:cNvPr id="118" name="Google Shape;118;p4" descr="Contorno de robot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68208" y="1522145"/>
            <a:ext cx="4572661" cy="4572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/>
          <p:nvPr/>
        </p:nvSpPr>
        <p:spPr>
          <a:xfrm>
            <a:off x="127725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789925" y="760490"/>
            <a:ext cx="3909000" cy="53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haroni"/>
              <a:buNone/>
            </a:pPr>
            <a:r>
              <a:rPr lang="es-ES"/>
              <a:t>¿Cuál fue la idea de la solución?</a:t>
            </a:r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5482375" y="1547525"/>
            <a:ext cx="6104400" cy="3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+"/>
            </a:pPr>
            <a:r>
              <a:rPr lang="es-ES" sz="2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Abstracción del problema, planteamiento y desarrollo con Algoritmos de Búsqueda</a:t>
            </a:r>
            <a:endParaRPr sz="2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+"/>
            </a:pPr>
            <a:r>
              <a:rPr lang="es-ES" sz="2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Planteamiento y uso de Heurísticas para hallar la solución</a:t>
            </a:r>
            <a:endParaRPr sz="2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+"/>
            </a:pPr>
            <a:r>
              <a:rPr lang="es-ES" sz="2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 acercamientos Principales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9dcedd99f_0_33"/>
          <p:cNvSpPr txBox="1">
            <a:spLocks noGrp="1"/>
          </p:cNvSpPr>
          <p:nvPr>
            <p:ph type="title"/>
          </p:nvPr>
        </p:nvSpPr>
        <p:spPr>
          <a:xfrm>
            <a:off x="6120879" y="1478104"/>
            <a:ext cx="9144000" cy="134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Primer Acercamiento:</a:t>
            </a:r>
            <a:endParaRPr/>
          </a:p>
        </p:txBody>
      </p:sp>
      <p:pic>
        <p:nvPicPr>
          <p:cNvPr id="131" name="Google Shape;131;g139dcedd99f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100" y="2089850"/>
            <a:ext cx="5816079" cy="417644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139dcedd99f_0_33"/>
          <p:cNvSpPr txBox="1">
            <a:spLocks noGrp="1"/>
          </p:cNvSpPr>
          <p:nvPr>
            <p:ph type="body" idx="1"/>
          </p:nvPr>
        </p:nvSpPr>
        <p:spPr>
          <a:xfrm>
            <a:off x="6193279" y="2614475"/>
            <a:ext cx="9144000" cy="312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9250" algn="l" rtl="0">
              <a:spcBef>
                <a:spcPts val="900"/>
              </a:spcBef>
              <a:spcAft>
                <a:spcPts val="0"/>
              </a:spcAft>
              <a:buSzPts val="1900"/>
              <a:buChar char="+"/>
            </a:pPr>
            <a:r>
              <a:rPr lang="es-ES" sz="2700"/>
              <a:t>Búsqueda Básica</a:t>
            </a:r>
            <a:endParaRPr sz="27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+"/>
            </a:pPr>
            <a:r>
              <a:rPr lang="es-ES" sz="2100"/>
              <a:t>Búsqueda Informada</a:t>
            </a:r>
            <a:endParaRPr sz="21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s-ES"/>
              <a:t>Primero el Mejor - Best First</a:t>
            </a: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9dcedd99f_0_5"/>
          <p:cNvSpPr txBox="1">
            <a:spLocks noGrp="1"/>
          </p:cNvSpPr>
          <p:nvPr>
            <p:ph type="body" idx="1"/>
          </p:nvPr>
        </p:nvSpPr>
        <p:spPr>
          <a:xfrm>
            <a:off x="1524000" y="961050"/>
            <a:ext cx="9144000" cy="493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ES"/>
              <a:t>Definición de Vocales</a:t>
            </a: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8" name="Google Shape;138;g139dcedd99f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100" y="1584125"/>
            <a:ext cx="5029200" cy="42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139dcedd99f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7351" y="2439100"/>
            <a:ext cx="2068525" cy="25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g139dcedd99f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2100" y="904863"/>
            <a:ext cx="1752600" cy="504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39dcedd99f_0_14"/>
          <p:cNvSpPr txBox="1"/>
          <p:nvPr/>
        </p:nvSpPr>
        <p:spPr>
          <a:xfrm>
            <a:off x="6997575" y="2959075"/>
            <a:ext cx="41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Avenir"/>
                <a:ea typeface="Avenir"/>
                <a:cs typeface="Avenir"/>
                <a:sym typeface="Avenir"/>
              </a:rPr>
              <a:t>A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6" name="Google Shape;146;g139dcedd99f_0_14"/>
          <p:cNvSpPr txBox="1"/>
          <p:nvPr/>
        </p:nvSpPr>
        <p:spPr>
          <a:xfrm>
            <a:off x="6960350" y="4187375"/>
            <a:ext cx="41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Avenir"/>
                <a:ea typeface="Avenir"/>
                <a:cs typeface="Avenir"/>
                <a:sym typeface="Avenir"/>
              </a:rPr>
              <a:t>E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7" name="Google Shape;147;g139dcedd99f_0_14"/>
          <p:cNvSpPr txBox="1"/>
          <p:nvPr/>
        </p:nvSpPr>
        <p:spPr>
          <a:xfrm>
            <a:off x="6960350" y="5266800"/>
            <a:ext cx="41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Avenir"/>
                <a:ea typeface="Avenir"/>
                <a:cs typeface="Avenir"/>
                <a:sym typeface="Avenir"/>
              </a:rPr>
              <a:t>I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8" name="Google Shape;148;g139dcedd99f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29575" y="2674125"/>
            <a:ext cx="1181100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139dcedd99f_0_14"/>
          <p:cNvSpPr txBox="1"/>
          <p:nvPr/>
        </p:nvSpPr>
        <p:spPr>
          <a:xfrm>
            <a:off x="9435575" y="2717150"/>
            <a:ext cx="418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Avenir"/>
                <a:ea typeface="Avenir"/>
                <a:cs typeface="Avenir"/>
                <a:sym typeface="Avenir"/>
              </a:rPr>
              <a:t>O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0" name="Google Shape;150;g139dcedd99f_0_14"/>
          <p:cNvSpPr txBox="1"/>
          <p:nvPr/>
        </p:nvSpPr>
        <p:spPr>
          <a:xfrm>
            <a:off x="9491400" y="3889600"/>
            <a:ext cx="418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Avenir"/>
                <a:ea typeface="Avenir"/>
                <a:cs typeface="Avenir"/>
                <a:sym typeface="Avenir"/>
              </a:rPr>
              <a:t>U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1" name="Google Shape;151;g139dcedd99f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9175" y="2539700"/>
            <a:ext cx="50196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7" name="Google Shape;157;p10"/>
          <p:cNvSpPr/>
          <p:nvPr/>
        </p:nvSpPr>
        <p:spPr>
          <a:xfrm>
            <a:off x="0" y="-1"/>
            <a:ext cx="12192000" cy="6099048"/>
          </a:xfrm>
          <a:prstGeom prst="rect">
            <a:avLst/>
          </a:pr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D87DF0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8" name="Google Shape;158;p10"/>
          <p:cNvSpPr/>
          <p:nvPr/>
        </p:nvSpPr>
        <p:spPr>
          <a:xfrm>
            <a:off x="762000" y="762000"/>
            <a:ext cx="10668000" cy="54559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9" name="Google Shape;159;p10"/>
          <p:cNvSpPr txBox="1">
            <a:spLocks noGrp="1"/>
          </p:cNvSpPr>
          <p:nvPr>
            <p:ph type="title"/>
          </p:nvPr>
        </p:nvSpPr>
        <p:spPr>
          <a:xfrm>
            <a:off x="1517904" y="1117779"/>
            <a:ext cx="91440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haroni"/>
              <a:buNone/>
            </a:pPr>
            <a:r>
              <a:rPr lang="es-ES"/>
              <a:t>¿Qué resultados han obtenido? - Acercamiento 1</a:t>
            </a:r>
            <a:endParaRPr/>
          </a:p>
        </p:txBody>
      </p:sp>
      <p:sp>
        <p:nvSpPr>
          <p:cNvPr id="160" name="Google Shape;160;p10"/>
          <p:cNvSpPr txBox="1">
            <a:spLocks noGrp="1"/>
          </p:cNvSpPr>
          <p:nvPr>
            <p:ph type="body" idx="1"/>
          </p:nvPr>
        </p:nvSpPr>
        <p:spPr>
          <a:xfrm>
            <a:off x="1564429" y="2366950"/>
            <a:ext cx="9144000" cy="31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65760" lvl="0" indent="-36576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+"/>
            </a:pPr>
            <a:endParaRPr/>
          </a:p>
        </p:txBody>
      </p:sp>
      <p:pic>
        <p:nvPicPr>
          <p:cNvPr id="161" name="Google Shape;16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202" y="2366950"/>
            <a:ext cx="9143999" cy="315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181734"/>
      </a:dk2>
      <a:lt2>
        <a:srgbClr val="F0F3F2"/>
      </a:lt2>
      <a:accent1>
        <a:srgbClr val="E72971"/>
      </a:accent1>
      <a:accent2>
        <a:srgbClr val="D517AE"/>
      </a:accent2>
      <a:accent3>
        <a:srgbClr val="BF29E7"/>
      </a:accent3>
      <a:accent4>
        <a:srgbClr val="5E17D5"/>
      </a:accent4>
      <a:accent5>
        <a:srgbClr val="2932E7"/>
      </a:accent5>
      <a:accent6>
        <a:srgbClr val="176FD5"/>
      </a:accent6>
      <a:hlink>
        <a:srgbClr val="6355C6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Office PowerPoint</Application>
  <PresentationFormat>Panorámica</PresentationFormat>
  <Paragraphs>74</Paragraphs>
  <Slides>25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Aharoni</vt:lpstr>
      <vt:lpstr>Arial</vt:lpstr>
      <vt:lpstr>Avenir</vt:lpstr>
      <vt:lpstr>PrismaticVTI</vt:lpstr>
      <vt:lpstr>Proyecto 1</vt:lpstr>
      <vt:lpstr>¿Cuál es el problema?</vt:lpstr>
      <vt:lpstr>¿Por qué es importante resolverlo?</vt:lpstr>
      <vt:lpstr>¿Qué se ha hecho hasta el momento?</vt:lpstr>
      <vt:lpstr>¿Cuál fue la idea de la solución?</vt:lpstr>
      <vt:lpstr>Primer Acercamiento:</vt:lpstr>
      <vt:lpstr>Presentación de PowerPoint</vt:lpstr>
      <vt:lpstr>Presentación de PowerPoint</vt:lpstr>
      <vt:lpstr>¿Qué resultados han obtenido? - Acercamiento 1</vt:lpstr>
      <vt:lpstr>¿Qué podemos aprender de los resultados? - Acercamiento 1</vt:lpstr>
      <vt:lpstr>Segundo acercamiento</vt:lpstr>
      <vt:lpstr>Diseño</vt:lpstr>
      <vt:lpstr>Sucesores</vt:lpstr>
      <vt:lpstr>Heurística</vt:lpstr>
      <vt:lpstr>Estado final</vt:lpstr>
      <vt:lpstr>Best first </vt:lpstr>
      <vt:lpstr>Beam</vt:lpstr>
      <vt:lpstr>Definición de vocales</vt:lpstr>
      <vt:lpstr>Resultados</vt:lpstr>
      <vt:lpstr>Resultados</vt:lpstr>
      <vt:lpstr>¿Qué podemos aprender de los resultados? - Acercamiento 2</vt:lpstr>
      <vt:lpstr>¿Cuáles son las contribuciones principales?</vt:lpstr>
      <vt:lpstr>¿Cuáles son las líneas de trabajo futuro?</vt:lpstr>
      <vt:lpstr>¡Muchas gracias!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1</dc:title>
  <cp:lastModifiedBy>SANTIAGO ANDRES ROCHA CRISTANCHO</cp:lastModifiedBy>
  <cp:revision>1</cp:revision>
  <dcterms:created xsi:type="dcterms:W3CDTF">2022-09-07T23:03:05Z</dcterms:created>
  <dcterms:modified xsi:type="dcterms:W3CDTF">2022-09-22T18:00:57Z</dcterms:modified>
</cp:coreProperties>
</file>