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74" r:id="rId3"/>
    <p:sldId id="266" r:id="rId4"/>
    <p:sldId id="275" r:id="rId5"/>
    <p:sldId id="276" r:id="rId6"/>
    <p:sldId id="267" r:id="rId7"/>
    <p:sldId id="277" r:id="rId8"/>
    <p:sldId id="268" r:id="rId9"/>
    <p:sldId id="269" r:id="rId10"/>
    <p:sldId id="280" r:id="rId11"/>
    <p:sldId id="273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F506-EF63-4341-AF7B-F6DB2EA94D2D}" type="datetimeFigureOut">
              <a:rPr lang="ru-RU" smtClean="0"/>
              <a:t>30.05.2015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69D0-567F-4EF9-9ADA-812124143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848D-CB8C-4FE8-A10A-D947B21F1304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5643-127F-4557-9492-20E6AB57BAF5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1801-3379-4C6F-AEF1-F0CEEA4618BD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114-20B6-4466-BD8E-EA0F33E87D9D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5D3-8E54-4002-AA50-19E6FA2B2DB8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2791-FC52-465E-975E-61B6523C0B9E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8D6-C8AD-432D-9C2F-616A89722BC0}" type="datetime1">
              <a:rPr lang="ru-RU" smtClean="0"/>
              <a:t>30.05.2015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00E-CD00-40EC-B082-FA4253D1643D}" type="datetime1">
              <a:rPr lang="ru-RU" smtClean="0"/>
              <a:t>30.05.2015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E28-9DDF-4513-AF17-CF750CE20313}" type="datetime1">
              <a:rPr lang="ru-RU" smtClean="0"/>
              <a:t>30.05.2015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EBEB-9F1A-4B4D-A93B-9F07D00B81CE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9091-EF67-49C9-A9B0-5183862871E9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CA4-39B8-47F0-88D6-DB717347CF39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994" y="2204864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Автоматизированная информационная система контроля перемещения автотранспортных средств, перевозящих </a:t>
            </a:r>
            <a:r>
              <a:rPr lang="ru-RU" sz="2400" dirty="0" err="1" smtClean="0"/>
              <a:t>аварийно</a:t>
            </a:r>
            <a:r>
              <a:rPr lang="ru-RU" sz="2400" dirty="0" smtClean="0"/>
              <a:t> </a:t>
            </a:r>
            <a:r>
              <a:rPr lang="ru-RU" sz="2400" dirty="0"/>
              <a:t>химически опасные грузы.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836712"/>
            <a:ext cx="6400800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Квалификационная работа бакалавра на тему: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9234" y="4366845"/>
            <a:ext cx="532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Студент: </a:t>
            </a:r>
            <a:r>
              <a:rPr lang="ru-RU" dirty="0" smtClean="0"/>
              <a:t>Пахомов Александр </a:t>
            </a:r>
            <a:r>
              <a:rPr lang="ru-RU" dirty="0" smtClean="0"/>
              <a:t>Александрович</a:t>
            </a:r>
            <a:endParaRPr lang="ru-RU" dirty="0" smtClean="0"/>
          </a:p>
          <a:p>
            <a:pPr algn="r"/>
            <a:r>
              <a:rPr lang="ru-RU" dirty="0" smtClean="0"/>
              <a:t>	Руководитель: Волкова Лилия </a:t>
            </a:r>
            <a:r>
              <a:rPr lang="ru-RU" dirty="0" smtClean="0"/>
              <a:t>Леонидовна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10496" y="602128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Москва, </a:t>
            </a:r>
            <a:r>
              <a:rPr lang="ru-RU" sz="1400" dirty="0" smtClean="0"/>
              <a:t>2015</a:t>
            </a:r>
            <a:endParaRPr lang="ru-RU" sz="1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ru-RU" sz="3200" dirty="0"/>
              <a:t>выборки необходимых аварийно-спасательных подразделений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О</a:t>
            </a:r>
            <a:r>
              <a:rPr lang="ru-RU" sz="2400" dirty="0" smtClean="0"/>
              <a:t>повестить </a:t>
            </a:r>
            <a:r>
              <a:rPr lang="ru-RU" sz="2400" dirty="0"/>
              <a:t>пункты, в которых есть необходимое обезвреживающее вещество в необходимом суммарном </a:t>
            </a:r>
            <a:r>
              <a:rPr lang="ru-RU" sz="2400" dirty="0" smtClean="0"/>
              <a:t>количестве.</a:t>
            </a:r>
            <a:endParaRPr lang="ru-RU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Последовательно </a:t>
            </a:r>
            <a:r>
              <a:rPr lang="ru-RU" sz="2400" dirty="0"/>
              <a:t>фиксировать ограничение во времени устранения, начиная с 1 часа, находить аварийно-спасательные подразделения, суммарные ресурсы которых позволяют устранить последствия за это время, и суммировать его со временем прибытия самого дальнего </a:t>
            </a:r>
            <a:r>
              <a:rPr lang="ru-RU" sz="2400" dirty="0" smtClean="0"/>
              <a:t>состава.</a:t>
            </a:r>
            <a:endParaRPr lang="ru-RU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Найти </a:t>
            </a:r>
            <a:r>
              <a:rPr lang="ru-RU" sz="2400" dirty="0"/>
              <a:t>минимальную из таких сумм и оповестить используемые при получении данного результата подразделения ФПС МЧС России.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6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выборки необходимых аварийно-спасательных подразделений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 descr="поиск пунктов сил МЧ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5" y="1374615"/>
            <a:ext cx="2799510" cy="428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расчёт времени устранения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53" y="1160083"/>
            <a:ext cx="2940721" cy="520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расчёт времени устранения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184325"/>
            <a:ext cx="3415843" cy="31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2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56"/>
            <a:ext cx="8229600" cy="1143000"/>
          </a:xfrm>
        </p:spPr>
        <p:txBody>
          <a:bodyPr/>
          <a:lstStyle/>
          <a:p>
            <a:r>
              <a:rPr lang="ru-RU" dirty="0" smtClean="0"/>
              <a:t>Создание отчёта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12</a:t>
            </a:fld>
            <a:endParaRPr lang="ru-RU"/>
          </a:p>
        </p:txBody>
      </p:sp>
      <p:pic>
        <p:nvPicPr>
          <p:cNvPr id="5122" name="Picture 2" descr="отчё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94" y="1124744"/>
            <a:ext cx="6768752" cy="511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71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ru-RU" dirty="0" smtClean="0"/>
              <a:t>Выводы и 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544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процессе проектирования системы достигнуты следующие результаты:</a:t>
            </a:r>
          </a:p>
          <a:p>
            <a:pPr lvl="0"/>
            <a:r>
              <a:rPr lang="ru-RU" dirty="0"/>
              <a:t>спроектирована база данных, хранящая информацию о: перевозках АХОВ; подразделениях ФПС МЧС России;  авариях с АХОВ;</a:t>
            </a:r>
          </a:p>
          <a:p>
            <a:pPr lvl="0"/>
            <a:r>
              <a:rPr lang="ru-RU" dirty="0"/>
              <a:t>разработаны методы:</a:t>
            </a:r>
          </a:p>
          <a:p>
            <a:pPr lvl="1"/>
            <a:r>
              <a:rPr lang="ru-RU" dirty="0"/>
              <a:t>идентификации перевозки АХОВ по месту и времени;</a:t>
            </a:r>
          </a:p>
          <a:p>
            <a:pPr lvl="1"/>
            <a:r>
              <a:rPr lang="ru-RU" dirty="0"/>
              <a:t>выборки необходимых подразделений ФПС МЧС России по критериям их предназначения и времени прибытия к месту чрезвычайной ситуации;</a:t>
            </a:r>
          </a:p>
          <a:p>
            <a:pPr lvl="0"/>
            <a:r>
              <a:rPr lang="ru-RU" dirty="0"/>
              <a:t>реализована подсистема ввода данных: посредством работы с картой, а также путём ручного ввода информации в интерфейсные поля;</a:t>
            </a:r>
          </a:p>
          <a:p>
            <a:pPr lvl="0"/>
            <a:r>
              <a:rPr lang="ru-RU" dirty="0"/>
              <a:t>реализована подсистема вывода данных: формирование подробных отчётов, а также отображение сводной информации на карте</a:t>
            </a:r>
            <a:r>
              <a:rPr lang="ru-RU" dirty="0" smtClean="0"/>
              <a:t>.</a:t>
            </a:r>
          </a:p>
          <a:p>
            <a:pPr lvl="0"/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Перспективы развития:</a:t>
            </a:r>
          </a:p>
          <a:p>
            <a:pPr lvl="0"/>
            <a:r>
              <a:rPr lang="ru-RU" dirty="0" smtClean="0"/>
              <a:t>расчет </a:t>
            </a:r>
            <a:r>
              <a:rPr lang="ru-RU" dirty="0"/>
              <a:t>сил МЧС России и времени  устранения последствий </a:t>
            </a:r>
            <a:r>
              <a:rPr lang="ru-RU" dirty="0" smtClean="0"/>
              <a:t>нескольких аварий одновременно;</a:t>
            </a:r>
            <a:endParaRPr lang="ru-RU" dirty="0"/>
          </a:p>
          <a:p>
            <a:pPr lvl="0"/>
            <a:r>
              <a:rPr lang="ru-RU" dirty="0"/>
              <a:t>использование разработанных методов для выявления «слабых мест» в схеме расположения аварийно-спасательных подразделений;</a:t>
            </a:r>
          </a:p>
          <a:p>
            <a:pPr lvl="0"/>
            <a:r>
              <a:rPr lang="ru-RU" dirty="0"/>
              <a:t>использование разработанных методов для составления графика перевозок АХОВ</a:t>
            </a:r>
            <a:r>
              <a:rPr lang="ru-RU" dirty="0" smtClean="0"/>
              <a:t>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5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Необходимо объединить в одной системе</a:t>
            </a:r>
          </a:p>
          <a:p>
            <a:r>
              <a:rPr lang="ru-RU" dirty="0" smtClean="0"/>
              <a:t>мониторинг </a:t>
            </a:r>
            <a:r>
              <a:rPr lang="ru-RU" dirty="0"/>
              <a:t>перевозок </a:t>
            </a:r>
            <a:r>
              <a:rPr lang="ru-RU" dirty="0" smtClean="0"/>
              <a:t>АХОВ</a:t>
            </a:r>
            <a:r>
              <a:rPr lang="ru-RU" dirty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расчёт </a:t>
            </a:r>
            <a:r>
              <a:rPr lang="ru-RU" dirty="0"/>
              <a:t>химической обстановки в случае </a:t>
            </a:r>
            <a:r>
              <a:rPr lang="ru-RU" dirty="0" smtClean="0"/>
              <a:t>аварии;</a:t>
            </a:r>
          </a:p>
          <a:p>
            <a:r>
              <a:rPr lang="ru-RU" dirty="0" smtClean="0"/>
              <a:t>оповещение </a:t>
            </a:r>
            <a:r>
              <a:rPr lang="ru-RU" dirty="0"/>
              <a:t>рационально выбранных аварийно-спасательных подразделений по критериям их предназначения и времени прибытия к месту чрезвычайной ситуации с целью устранения последствий произошедшей аварии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данный момент подобные системы не известны.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Цель и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Цель: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создать специальное программное обеспечение </a:t>
            </a:r>
            <a:r>
              <a:rPr lang="ru-RU" dirty="0"/>
              <a:t>поддержки принятия управленческих решений при реагировании подразделений МЧС России на чрезвычайные ситуации с участием транспортных средств, перевозящих АХОВ.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smtClean="0"/>
              <a:t>этого необходимо:</a:t>
            </a:r>
          </a:p>
          <a:p>
            <a:pPr lvl="1"/>
            <a:r>
              <a:rPr lang="ru-RU" dirty="0" smtClean="0"/>
              <a:t>спроектировать систему, использующую </a:t>
            </a:r>
            <a:r>
              <a:rPr lang="ru-RU" dirty="0"/>
              <a:t>карту и базу данных;</a:t>
            </a:r>
          </a:p>
          <a:p>
            <a:pPr lvl="1"/>
            <a:r>
              <a:rPr lang="ru-RU" dirty="0" smtClean="0"/>
              <a:t>идентифицировать перевозку </a:t>
            </a:r>
            <a:r>
              <a:rPr lang="ru-RU" dirty="0"/>
              <a:t>АХОВ по месту и времени;</a:t>
            </a:r>
          </a:p>
          <a:p>
            <a:pPr lvl="1"/>
            <a:r>
              <a:rPr lang="ru-RU" dirty="0" smtClean="0"/>
              <a:t>рассчитать химическую обстановку </a:t>
            </a:r>
            <a:r>
              <a:rPr lang="ru-RU" dirty="0"/>
              <a:t>при свободном разливе АХОВ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выбрать необходимые подразделения </a:t>
            </a:r>
            <a:r>
              <a:rPr lang="ru-RU" dirty="0"/>
              <a:t>ФПС МЧС России по критериям их предназначения и времени прибытия к месту чрезвычайной ситуации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оформить полученную </a:t>
            </a:r>
            <a:r>
              <a:rPr lang="ru-RU" dirty="0"/>
              <a:t>в результате анализа </a:t>
            </a:r>
            <a:r>
              <a:rPr lang="ru-RU" dirty="0" smtClean="0"/>
              <a:t>информацию </a:t>
            </a:r>
            <a:r>
              <a:rPr lang="ru-RU" dirty="0"/>
              <a:t>в виде отчёта</a:t>
            </a:r>
            <a:r>
              <a:rPr lang="ru-RU" dirty="0" smtClean="0"/>
              <a:t>.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допущения и 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Маршрут зарегистрированной перевозки не может быть изменён.</a:t>
            </a:r>
          </a:p>
          <a:p>
            <a:r>
              <a:rPr lang="ru-RU" sz="2000" dirty="0" smtClean="0"/>
              <a:t>Водитель движется с постоянной скоростью 60 км/ч и не имеет права останавливаться.</a:t>
            </a:r>
          </a:p>
          <a:p>
            <a:pPr lvl="0"/>
            <a:r>
              <a:rPr lang="ru-RU" sz="2000" dirty="0"/>
              <a:t>Расчёт химической обстановки ведётся с допущением следующих условий: изотермия, скорость приземного ветра на высоте 1 </a:t>
            </a:r>
            <a:r>
              <a:rPr lang="ru-RU" sz="2000" dirty="0" smtClean="0"/>
              <a:t>м – </a:t>
            </a:r>
            <a:r>
              <a:rPr lang="ru-RU" sz="2000" dirty="0"/>
              <a:t>3 м/с (на высоте флюгера – 5-7 м/с); температура </a:t>
            </a:r>
            <a:r>
              <a:rPr lang="ru-RU" sz="2000" dirty="0" smtClean="0"/>
              <a:t>воздуха – </a:t>
            </a:r>
            <a:r>
              <a:rPr lang="ru-RU" sz="2000" dirty="0"/>
              <a:t>+20</a:t>
            </a:r>
            <a:r>
              <a:rPr lang="ru-RU" sz="2000" baseline="30000" dirty="0"/>
              <a:t>о</a:t>
            </a:r>
            <a:r>
              <a:rPr lang="ru-RU" sz="2000" dirty="0"/>
              <a:t> С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перевозках могут быть зарегистрированы АХОВ из строго определённого перечня.</a:t>
            </a:r>
          </a:p>
          <a:p>
            <a:pPr lvl="0"/>
            <a:r>
              <a:rPr lang="ru-RU" sz="2000" dirty="0"/>
              <a:t>Последствия аварии необходимо устранить за 24 часа. Считается, что через большее время действие АХОВ прекращается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На устранение аварии оповещённый пункт сил МЧС направляет все доступные ресурсы и все запасы необходимого обезвреживающего вещества</a:t>
            </a:r>
            <a:r>
              <a:rPr lang="ru-RU" sz="2000" dirty="0" smtClean="0"/>
              <a:t>.</a:t>
            </a:r>
            <a:endParaRPr lang="ru-RU" sz="2000" dirty="0"/>
          </a:p>
          <a:p>
            <a:pPr lvl="0"/>
            <a:r>
              <a:rPr lang="ru-RU" sz="2000" dirty="0"/>
              <a:t>Автомобили аварийно-спасательных подразделений перемещаются со скоростью 100 км/ч.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Варианты использования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прецедент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34599"/>
            <a:ext cx="6664027" cy="612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9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253"/>
            <a:ext cx="8229600" cy="1143000"/>
          </a:xfrm>
        </p:spPr>
        <p:txBody>
          <a:bodyPr/>
          <a:lstStyle/>
          <a:p>
            <a:r>
              <a:rPr lang="ru-RU" dirty="0" smtClean="0"/>
              <a:t>Общая схема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 descr="main_logi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68790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7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75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Взаимодействие основных процессов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IDE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4613"/>
            <a:ext cx="859206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1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Расчёт </a:t>
            </a:r>
            <a:r>
              <a:rPr lang="ru-RU" dirty="0" smtClean="0"/>
              <a:t>промежуточных стадий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Подходы к организации данных:</a:t>
            </a:r>
          </a:p>
          <a:p>
            <a:r>
              <a:rPr lang="ru-RU" sz="2000" dirty="0" smtClean="0"/>
              <a:t>Хранение временных таблиц в БД</a:t>
            </a:r>
          </a:p>
          <a:p>
            <a:pPr marL="457200" lvl="1" indent="0">
              <a:buNone/>
            </a:pPr>
            <a:r>
              <a:rPr lang="ru-RU" sz="2000" dirty="0" smtClean="0"/>
              <a:t>Минус: долгие операции </a:t>
            </a:r>
            <a:r>
              <a:rPr lang="ru-RU" sz="2000" dirty="0" smtClean="0"/>
              <a:t>удаления/создания.</a:t>
            </a:r>
            <a:endParaRPr lang="ru-RU" sz="2000" dirty="0" smtClean="0"/>
          </a:p>
          <a:p>
            <a:r>
              <a:rPr lang="ru-RU" sz="2000" dirty="0" smtClean="0"/>
              <a:t>Хранение временных файлов</a:t>
            </a:r>
          </a:p>
          <a:p>
            <a:pPr marL="457200" lvl="1" indent="0">
              <a:buNone/>
            </a:pPr>
            <a:r>
              <a:rPr lang="ru-RU" sz="2000" dirty="0" smtClean="0"/>
              <a:t>Плюс: быстрые (</a:t>
            </a:r>
            <a:r>
              <a:rPr lang="ru-RU" sz="2000" dirty="0" smtClean="0"/>
              <a:t>в плане удаления </a:t>
            </a:r>
            <a:r>
              <a:rPr lang="ru-RU" sz="2000" dirty="0" smtClean="0"/>
              <a:t>и создания) файловые потоки с</a:t>
            </a:r>
            <a:r>
              <a:rPr lang="en-US" sz="2000" dirty="0" smtClean="0"/>
              <a:t> </a:t>
            </a:r>
            <a:r>
              <a:rPr lang="ru-RU" sz="2000" dirty="0" smtClean="0"/>
              <a:t>количеством записей, не превышающим количество перевозок.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304531"/>
            <a:ext cx="3819525" cy="1381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819525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1621" y="5719193"/>
            <a:ext cx="2410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Формат файла </a:t>
            </a:r>
            <a:r>
              <a:rPr lang="ru-RU" sz="1600" dirty="0" smtClean="0"/>
              <a:t>перевозки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35156" y="5718577"/>
            <a:ext cx="2260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Формат файла времени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680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Расчёт </a:t>
            </a:r>
            <a:r>
              <a:rPr lang="ru-RU" dirty="0"/>
              <a:t>промежуточных стадий перевозки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 предобработки данных основан на технологии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" y="2564904"/>
            <a:ext cx="749206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2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585</Words>
  <Application>Microsoft Office PowerPoint</Application>
  <PresentationFormat>Экран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Автоматизированная информационная система контроля перемещения автотранспортных средств, перевозящих аварийно химически опасные грузы.</vt:lpstr>
      <vt:lpstr>Актуальность разработки</vt:lpstr>
      <vt:lpstr>Цель и задачи</vt:lpstr>
      <vt:lpstr>Основные допущения и ограничения</vt:lpstr>
      <vt:lpstr>Варианты использования системы</vt:lpstr>
      <vt:lpstr>Общая схема программы</vt:lpstr>
      <vt:lpstr>Взаимодействие основных процессов</vt:lpstr>
      <vt:lpstr>Расчёт промежуточных стадий перевозки</vt:lpstr>
      <vt:lpstr>Расчёт промежуточных стадий перевозки</vt:lpstr>
      <vt:lpstr>Метод выборки необходимых аварийно-спасательных подразделений</vt:lpstr>
      <vt:lpstr>Алгоритм выборки необходимых аварийно-спасательных подразделений</vt:lpstr>
      <vt:lpstr>Создание отчёта</vt:lpstr>
      <vt:lpstr>Выводы и дальнейшее развитие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перемещения транспортных средств с опасными грузами в случае чрезвычайного происшествия.</dc:title>
  <dc:creator>Alex</dc:creator>
  <cp:lastModifiedBy>Alex</cp:lastModifiedBy>
  <cp:revision>79</cp:revision>
  <dcterms:created xsi:type="dcterms:W3CDTF">2014-05-15T18:43:37Z</dcterms:created>
  <dcterms:modified xsi:type="dcterms:W3CDTF">2015-05-30T07:44:31Z</dcterms:modified>
</cp:coreProperties>
</file>