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6" r:id="rId3"/>
    <p:sldId id="275" r:id="rId4"/>
    <p:sldId id="276" r:id="rId5"/>
    <p:sldId id="267" r:id="rId6"/>
    <p:sldId id="277" r:id="rId7"/>
    <p:sldId id="269" r:id="rId8"/>
    <p:sldId id="268" r:id="rId9"/>
    <p:sldId id="280" r:id="rId10"/>
    <p:sldId id="273" r:id="rId11"/>
    <p:sldId id="278" r:id="rId12"/>
    <p:sldId id="281" r:id="rId13"/>
    <p:sldId id="279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994" y="2204864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Автоматизированная информационная система контроля перемещения автотранспортных средств, перевозящих </a:t>
            </a:r>
            <a:r>
              <a:rPr lang="ru-RU" sz="2400" dirty="0" err="1" smtClean="0"/>
              <a:t>аварийно</a:t>
            </a:r>
            <a:r>
              <a:rPr lang="ru-RU" sz="2400" dirty="0" smtClean="0"/>
              <a:t> </a:t>
            </a:r>
            <a:r>
              <a:rPr lang="ru-RU" sz="2400" dirty="0"/>
              <a:t>химически опасные грузы.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836712"/>
            <a:ext cx="6400800" cy="1224136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Квалификационная работа бакалавра на тему: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9234" y="4366845"/>
            <a:ext cx="532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Студент: Пахомов Александр Александрович</a:t>
            </a:r>
          </a:p>
          <a:p>
            <a:pPr algn="r"/>
            <a:r>
              <a:rPr lang="ru-RU" dirty="0" smtClean="0"/>
              <a:t>	Руководитель: Волкова Лилия Леонидовна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</a:t>
            </a:r>
            <a:r>
              <a:rPr lang="ru-RU" sz="1400" dirty="0" smtClean="0"/>
              <a:t>2015</a:t>
            </a:r>
            <a:endParaRPr lang="ru-RU" sz="1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выборки необходимых аварийно-спасательных подразделений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10</a:t>
            </a:fld>
            <a:endParaRPr lang="ru-RU"/>
          </a:p>
        </p:txBody>
      </p:sp>
      <p:pic>
        <p:nvPicPr>
          <p:cNvPr id="4098" name="Picture 2" descr="поиск пунктов сил МЧ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5" y="1374615"/>
            <a:ext cx="2799510" cy="428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расчёт времени устранения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53" y="1160083"/>
            <a:ext cx="2940721" cy="520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85" y="1988840"/>
            <a:ext cx="3431407" cy="32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56"/>
            <a:ext cx="8229600" cy="1143000"/>
          </a:xfrm>
        </p:spPr>
        <p:txBody>
          <a:bodyPr/>
          <a:lstStyle/>
          <a:p>
            <a:r>
              <a:rPr lang="ru-RU" dirty="0" smtClean="0"/>
              <a:t>Пример созданного</a:t>
            </a:r>
            <a:r>
              <a:rPr lang="ru-RU" dirty="0" smtClean="0"/>
              <a:t> отчёта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11</a:t>
            </a:fld>
            <a:endParaRPr lang="ru-RU"/>
          </a:p>
        </p:txBody>
      </p:sp>
      <p:pic>
        <p:nvPicPr>
          <p:cNvPr id="5122" name="Picture 2" descr="отчё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272808" cy="549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71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smtClean="0"/>
              <a:t>Примеры </a:t>
            </a:r>
            <a:r>
              <a:rPr lang="ru-RU" sz="3600" dirty="0" smtClean="0"/>
              <a:t>отчётов о ЧС последствия которых не удастся устранить за 24 часа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68" y="1412776"/>
            <a:ext cx="565430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43178"/>
            <a:ext cx="4325516" cy="1019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2204864"/>
            <a:ext cx="262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Отчёт получен анализе </a:t>
            </a:r>
          </a:p>
          <a:p>
            <a:r>
              <a:rPr lang="ru-RU" dirty="0" smtClean="0"/>
              <a:t>опасности двух крупных </a:t>
            </a:r>
          </a:p>
          <a:p>
            <a:r>
              <a:rPr lang="ru-RU" dirty="0" smtClean="0"/>
              <a:t>аварий в разных частях </a:t>
            </a:r>
          </a:p>
          <a:p>
            <a:r>
              <a:rPr lang="ru-RU" dirty="0" smtClean="0"/>
              <a:t>страны одновременно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71567" y="5683540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Отчёт получен при анализе опасности аварии с АХОВ, требующим большого количества обезвреживающего вещества (сероуглерод)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3321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641"/>
            <a:ext cx="8229600" cy="1143000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 процессе разработки системы </a:t>
            </a:r>
            <a:r>
              <a:rPr lang="ru-RU" dirty="0"/>
              <a:t>достигнуты следующие результаты:</a:t>
            </a:r>
          </a:p>
          <a:p>
            <a:pPr lvl="0"/>
            <a:r>
              <a:rPr lang="ru-RU" dirty="0"/>
              <a:t>спроектирована база данных, хранящая информацию о: перевозках АХОВ; подразделениях ФПС МЧС России;  авариях с АХОВ;</a:t>
            </a:r>
          </a:p>
          <a:p>
            <a:pPr lvl="0"/>
            <a:r>
              <a:rPr lang="ru-RU" dirty="0"/>
              <a:t>разработаны методы:</a:t>
            </a:r>
          </a:p>
          <a:p>
            <a:pPr lvl="1"/>
            <a:r>
              <a:rPr lang="ru-RU" dirty="0"/>
              <a:t>идентификации перевозки АХОВ по месту и времени;</a:t>
            </a:r>
          </a:p>
          <a:p>
            <a:pPr lvl="1"/>
            <a:r>
              <a:rPr lang="ru-RU" dirty="0"/>
              <a:t>выборки необходимых подразделений ФПС МЧС России по критериям их предназначения и времени прибытия к месту чрезвычайной ситуации;</a:t>
            </a:r>
          </a:p>
          <a:p>
            <a:pPr lvl="0"/>
            <a:r>
              <a:rPr lang="ru-RU" dirty="0"/>
              <a:t>реализована подсистема ввода данных: посредством работы с картой, а также путём ручного ввода информации в </a:t>
            </a:r>
            <a:r>
              <a:rPr lang="ru-RU" dirty="0" smtClean="0"/>
              <a:t>предоставляемые поля ввода;</a:t>
            </a:r>
            <a:endParaRPr lang="ru-RU" dirty="0"/>
          </a:p>
          <a:p>
            <a:pPr lvl="0"/>
            <a:r>
              <a:rPr lang="ru-RU" dirty="0"/>
              <a:t>реализована подсистема вывода данных: формирование подробных отчётов, а также отображение сводной информации на карте</a:t>
            </a:r>
            <a:r>
              <a:rPr lang="ru-RU" dirty="0" smtClean="0"/>
              <a:t>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5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24744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/>
              <a:t>Разработанная система имеет следующие перспективы </a:t>
            </a:r>
            <a:r>
              <a:rPr lang="ru-RU" sz="2800" dirty="0"/>
              <a:t>развития</a:t>
            </a:r>
            <a:r>
              <a:rPr lang="ru-RU" sz="2800" dirty="0" smtClean="0"/>
              <a:t>:</a:t>
            </a:r>
          </a:p>
          <a:p>
            <a:pPr lvl="0"/>
            <a:endParaRPr lang="ru-R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расчет сил МЧС России и времени  устранения последствий нескольких аварий одновременно;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разработанных методов для выявления «слабых мест» в схеме расположения аварийно-спасательных подразделений;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разработанных методов для составления графика перевозок АХОВ;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Цель:</a:t>
            </a:r>
          </a:p>
          <a:p>
            <a:pPr marL="457200" lvl="1" indent="0">
              <a:buNone/>
            </a:pPr>
            <a:r>
              <a:rPr lang="ru-RU" dirty="0" smtClean="0"/>
              <a:t>создать специальное программное обеспечение </a:t>
            </a:r>
            <a:r>
              <a:rPr lang="ru-RU" dirty="0"/>
              <a:t>поддержки принятия управленческих решений при реагировании подразделений МЧС России на чрезвычайные ситуации с участием </a:t>
            </a:r>
            <a:r>
              <a:rPr lang="ru-RU" dirty="0" smtClean="0"/>
              <a:t>ТС, </a:t>
            </a:r>
            <a:r>
              <a:rPr lang="ru-RU" dirty="0"/>
              <a:t>перевозящих АХОВ.</a:t>
            </a:r>
            <a:endParaRPr lang="ru-RU" dirty="0" smtClean="0"/>
          </a:p>
          <a:p>
            <a:r>
              <a:rPr lang="ru-RU" dirty="0" smtClean="0"/>
              <a:t>Для этого необходимо:</a:t>
            </a:r>
          </a:p>
          <a:p>
            <a:pPr lvl="1"/>
            <a:r>
              <a:rPr lang="ru-RU" dirty="0" smtClean="0"/>
              <a:t>спроектировать систему, использующую </a:t>
            </a:r>
            <a:r>
              <a:rPr lang="ru-RU" dirty="0"/>
              <a:t>карту и базу данных;</a:t>
            </a:r>
          </a:p>
          <a:p>
            <a:pPr lvl="1"/>
            <a:r>
              <a:rPr lang="ru-RU" dirty="0" smtClean="0"/>
              <a:t>идентифицировать перевозку </a:t>
            </a:r>
            <a:r>
              <a:rPr lang="ru-RU" dirty="0"/>
              <a:t>АХОВ по месту и времени;</a:t>
            </a:r>
          </a:p>
          <a:p>
            <a:pPr lvl="1"/>
            <a:r>
              <a:rPr lang="ru-RU" dirty="0" smtClean="0"/>
              <a:t>рассчитать химическую обстановку </a:t>
            </a:r>
            <a:r>
              <a:rPr lang="ru-RU" dirty="0"/>
              <a:t>при свободном разливе АХОВ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выбрать необходимые подразделения </a:t>
            </a:r>
            <a:r>
              <a:rPr lang="ru-RU" dirty="0"/>
              <a:t>ФПС МЧС России по критериям их предназначения и времени прибытия к месту чрезвычайной ситуации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предоставить результаты анализа в </a:t>
            </a:r>
            <a:r>
              <a:rPr lang="ru-RU" dirty="0"/>
              <a:t>виде отчёта</a:t>
            </a:r>
            <a:r>
              <a:rPr lang="ru-RU" dirty="0" smtClean="0"/>
              <a:t>.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допущения и 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Маршрут зарегистрированной перевозки не может быть изменён.</a:t>
            </a:r>
          </a:p>
          <a:p>
            <a:r>
              <a:rPr lang="ru-RU" sz="2000" dirty="0" smtClean="0"/>
              <a:t>Водитель движется с постоянной скоростью 60 км/ч и не имеет права останавливаться.</a:t>
            </a:r>
          </a:p>
          <a:p>
            <a:pPr lvl="0"/>
            <a:r>
              <a:rPr lang="ru-RU" sz="2000" dirty="0"/>
              <a:t>Расчёт химической обстановки ведётся с допущением следующих условий: изотермия, скорость приземного ветра на высоте 1 </a:t>
            </a:r>
            <a:r>
              <a:rPr lang="ru-RU" sz="2000" dirty="0" smtClean="0"/>
              <a:t>м – </a:t>
            </a:r>
            <a:r>
              <a:rPr lang="ru-RU" sz="2000" dirty="0"/>
              <a:t>3 м/с (на высоте флюгера – 5-7 м/с); температура </a:t>
            </a:r>
            <a:r>
              <a:rPr lang="ru-RU" sz="2000" dirty="0" smtClean="0"/>
              <a:t>воздуха – </a:t>
            </a:r>
            <a:r>
              <a:rPr lang="ru-RU" sz="2000" dirty="0"/>
              <a:t>+20</a:t>
            </a:r>
            <a:r>
              <a:rPr lang="ru-RU" sz="2000" baseline="30000" dirty="0"/>
              <a:t>о</a:t>
            </a:r>
            <a:r>
              <a:rPr lang="ru-RU" sz="2000" dirty="0"/>
              <a:t> 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перевозках могут быть зарегистрированы АХОВ из строго определённого перечня.</a:t>
            </a:r>
          </a:p>
          <a:p>
            <a:pPr lvl="0"/>
            <a:r>
              <a:rPr lang="ru-RU" sz="2000" dirty="0"/>
              <a:t>Последствия аварии необходимо устранить за 24 часа. Считается, что через большее время действие АХОВ прекращается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На устранение аварии оповещённый пункт сил МЧС направляет все доступные ресурсы и все запасы необходимого обезвреживающего вещества</a:t>
            </a:r>
            <a:r>
              <a:rPr lang="ru-RU" sz="2000" dirty="0" smtClean="0"/>
              <a:t>.</a:t>
            </a:r>
            <a:endParaRPr lang="ru-RU" sz="2000" dirty="0"/>
          </a:p>
          <a:p>
            <a:pPr lvl="0"/>
            <a:r>
              <a:rPr lang="ru-RU" sz="2000" dirty="0"/>
              <a:t>Автомобили аварийно-спасательных подразделений перемещаются со скоростью 100 км/ч.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Варианты использования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прецедент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34599"/>
            <a:ext cx="6664027" cy="612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9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253"/>
            <a:ext cx="8229600" cy="1143000"/>
          </a:xfrm>
        </p:spPr>
        <p:txBody>
          <a:bodyPr/>
          <a:lstStyle/>
          <a:p>
            <a:r>
              <a:rPr lang="ru-RU" dirty="0" smtClean="0"/>
              <a:t>Общая схема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920880" cy="55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75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 основных процессов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" y="1556792"/>
            <a:ext cx="9144000" cy="48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1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Расчёт </a:t>
            </a:r>
            <a:r>
              <a:rPr lang="ru-RU" dirty="0"/>
              <a:t>промежуточных стадий перевозки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/>
                  <a:t>Механизм расчёта использует технологию </a:t>
                </a:r>
                <a:r>
                  <a:rPr lang="en-US" sz="2000" dirty="0" err="1" smtClean="0"/>
                  <a:t>MapReduce</a:t>
                </a:r>
                <a:r>
                  <a:rPr lang="ru-RU" sz="2000" dirty="0" smtClean="0"/>
                  <a:t>, что позволяет добиться зависимости времени расчёта от количества потоков вида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000" i="1" dirty="0" smtClean="0"/>
                  <a:t> </a:t>
                </a:r>
                <a:endParaRPr lang="ru-RU" sz="2000" i="1" dirty="0" smtClean="0"/>
              </a:p>
              <a:p>
                <a:pPr marL="0" indent="0">
                  <a:buNone/>
                </a:pPr>
                <a:endParaRPr lang="ru-RU" sz="2800" dirty="0"/>
              </a:p>
              <a:p>
                <a:pPr marL="0" indent="0">
                  <a:buNone/>
                </a:pPr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  <a:blipFill rotWithShape="1">
                <a:blip r:embed="rId2"/>
                <a:stretch>
                  <a:fillRect l="-741" t="-6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2" y="2564904"/>
            <a:ext cx="4872800" cy="23042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7032"/>
            <a:ext cx="4067944" cy="2440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3128888"/>
            <a:ext cx="3163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Ось абсцисс – количество потоков</a:t>
            </a:r>
          </a:p>
          <a:p>
            <a:pPr algn="ctr"/>
            <a:r>
              <a:rPr lang="ru-RU" sz="1600" dirty="0" smtClean="0"/>
              <a:t>Ось ординат – время расчёта, </a:t>
            </a:r>
            <a:r>
              <a:rPr lang="ru-RU" sz="1600" dirty="0" err="1" smtClean="0"/>
              <a:t>мс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8642" y="4869160"/>
            <a:ext cx="3956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 шаг. Разбить процесс на потоки,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рассчитывающие заданный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набор стадий (</a:t>
            </a:r>
            <a:r>
              <a:rPr lang="en-US" sz="1600" dirty="0" smtClean="0"/>
              <a:t>Map</a:t>
            </a:r>
            <a:r>
              <a:rPr lang="ru-RU" sz="1600" dirty="0" smtClean="0"/>
              <a:t>).</a:t>
            </a:r>
          </a:p>
          <a:p>
            <a:r>
              <a:rPr lang="ru-RU" sz="1600" dirty="0" smtClean="0"/>
              <a:t>2 шаг. Собрать результаты в общую </a:t>
            </a:r>
          </a:p>
          <a:p>
            <a:r>
              <a:rPr lang="ru-RU" sz="1600" dirty="0" smtClean="0"/>
              <a:t>            последовательность стадий (</a:t>
            </a:r>
            <a:r>
              <a:rPr lang="en-US" sz="1600" dirty="0" smtClean="0"/>
              <a:t>Reduce</a:t>
            </a:r>
            <a:r>
              <a:rPr lang="ru-RU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075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структуры для хранения промежуточных стадий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Подходы к организации данных:</a:t>
            </a:r>
          </a:p>
          <a:p>
            <a:r>
              <a:rPr lang="ru-RU" sz="2000" dirty="0" smtClean="0"/>
              <a:t>Хранение временных таблиц в БД</a:t>
            </a:r>
          </a:p>
          <a:p>
            <a:pPr marL="457200" lvl="1" indent="0">
              <a:buNone/>
            </a:pPr>
            <a:r>
              <a:rPr lang="ru-RU" sz="2000" dirty="0" smtClean="0"/>
              <a:t>Минус: долгие операции </a:t>
            </a:r>
            <a:r>
              <a:rPr lang="ru-RU" sz="2000" dirty="0" smtClean="0"/>
              <a:t>удаления/создания.</a:t>
            </a:r>
          </a:p>
          <a:p>
            <a:pPr marL="457200" lvl="1" indent="0">
              <a:buNone/>
            </a:pPr>
            <a:endParaRPr lang="ru-RU" sz="2000" dirty="0" smtClean="0"/>
          </a:p>
          <a:p>
            <a:r>
              <a:rPr lang="ru-RU" sz="2000" dirty="0" smtClean="0"/>
              <a:t>Хранение временных файлов</a:t>
            </a:r>
          </a:p>
          <a:p>
            <a:pPr marL="457200" lvl="1" indent="0">
              <a:buNone/>
            </a:pPr>
            <a:r>
              <a:rPr lang="ru-RU" sz="2000" dirty="0" smtClean="0"/>
              <a:t>Плюс: быстрые (в плане </a:t>
            </a:r>
            <a:r>
              <a:rPr lang="ru-RU" sz="2000" dirty="0" smtClean="0"/>
              <a:t>удаления, создания и дополнения) </a:t>
            </a:r>
            <a:r>
              <a:rPr lang="ru-RU" sz="2000" dirty="0" smtClean="0"/>
              <a:t>файловые </a:t>
            </a:r>
            <a:r>
              <a:rPr lang="ru-RU" sz="2000" dirty="0" smtClean="0"/>
              <a:t>потоки.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4304531"/>
            <a:ext cx="3819525" cy="1381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933056"/>
            <a:ext cx="3819525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3477" y="5719193"/>
            <a:ext cx="3456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Формат </a:t>
            </a:r>
            <a:r>
              <a:rPr lang="ru-RU" sz="1600" dirty="0" smtClean="0"/>
              <a:t>файла с информацие</a:t>
            </a:r>
            <a:r>
              <a:rPr lang="ru-RU" sz="1600" dirty="0" smtClean="0"/>
              <a:t>й</a:t>
            </a:r>
          </a:p>
          <a:p>
            <a:pPr algn="ctr"/>
            <a:r>
              <a:rPr lang="ru-RU" sz="1600" dirty="0" smtClean="0"/>
              <a:t>о промежуточных стадиях перевозки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38728" y="5718577"/>
            <a:ext cx="4053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Формат </a:t>
            </a:r>
            <a:r>
              <a:rPr lang="ru-RU" sz="1600" dirty="0" smtClean="0"/>
              <a:t>файла с информацией о перевозках</a:t>
            </a:r>
          </a:p>
          <a:p>
            <a:pPr algn="ctr"/>
            <a:r>
              <a:rPr lang="ru-RU" sz="1600" dirty="0" smtClean="0"/>
              <a:t>в заданный промежуток времени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680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ru-RU" sz="3200" dirty="0"/>
              <a:t>выборки необходимых аварийно-спасательных подразделений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Выбрать </a:t>
            </a:r>
            <a:r>
              <a:rPr lang="ru-RU" sz="2400" dirty="0"/>
              <a:t>пункты, в которых есть необходимое обезвреживающее вещество в необходимом суммарном </a:t>
            </a:r>
            <a:r>
              <a:rPr lang="ru-RU" sz="2400" dirty="0" smtClean="0"/>
              <a:t>количестве.</a:t>
            </a:r>
            <a:endParaRPr lang="ru-RU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Последовательно </a:t>
            </a:r>
            <a:r>
              <a:rPr lang="ru-RU" sz="2400" dirty="0"/>
              <a:t>фиксировать ограничение во времени устранения, начиная с 1 часа, находить аварийно-спасательные подразделения, суммарные ресурсы которых позволяют устранить последствия за это время, и суммировать его со временем прибытия самого дальнего </a:t>
            </a:r>
            <a:r>
              <a:rPr lang="ru-RU" sz="2400" dirty="0" smtClean="0"/>
              <a:t>состава.</a:t>
            </a:r>
            <a:endParaRPr lang="ru-RU" sz="2400" dirty="0"/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Найти </a:t>
            </a:r>
            <a:r>
              <a:rPr lang="ru-RU" sz="2400" dirty="0"/>
              <a:t>минимальную из таких сумм и </a:t>
            </a:r>
            <a:r>
              <a:rPr lang="ru-RU" sz="2400" dirty="0" smtClean="0"/>
              <a:t>выбрать </a:t>
            </a:r>
            <a:r>
              <a:rPr lang="ru-RU" sz="2400" dirty="0"/>
              <a:t>используемые при получении данного результата подразделения ФПС МЧС России.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68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638</Words>
  <Application>Microsoft Office PowerPoint</Application>
  <PresentationFormat>Экран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Автоматизированная информационная система контроля перемещения автотранспортных средств, перевозящих аварийно химически опасные грузы.</vt:lpstr>
      <vt:lpstr>Цель и задачи</vt:lpstr>
      <vt:lpstr>Основные допущения и ограничения</vt:lpstr>
      <vt:lpstr>Варианты использования системы</vt:lpstr>
      <vt:lpstr>Общая схема программы</vt:lpstr>
      <vt:lpstr>Взаимодействие основных процессов</vt:lpstr>
      <vt:lpstr>Расчёт промежуточных стадий перевозки</vt:lpstr>
      <vt:lpstr>Выбор структуры для хранения промежуточных стадий</vt:lpstr>
      <vt:lpstr>Метод выборки необходимых аварийно-спасательных подразделений</vt:lpstr>
      <vt:lpstr>Алгоритм выборки необходимых аварийно-спасательных подразделений</vt:lpstr>
      <vt:lpstr>Пример созданного отчёта</vt:lpstr>
      <vt:lpstr>Примеры отчётов о ЧС последствия которых не удастся устранить за 24 часа</vt:lpstr>
      <vt:lpstr>Выводы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Alex</cp:lastModifiedBy>
  <cp:revision>107</cp:revision>
  <dcterms:created xsi:type="dcterms:W3CDTF">2014-05-15T18:43:37Z</dcterms:created>
  <dcterms:modified xsi:type="dcterms:W3CDTF">2015-05-31T13:21:31Z</dcterms:modified>
</cp:coreProperties>
</file>