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sldIdLst>
    <p:sldId id="559" r:id="rId5"/>
    <p:sldId id="531" r:id="rId6"/>
    <p:sldId id="533" r:id="rId7"/>
    <p:sldId id="534" r:id="rId8"/>
    <p:sldId id="561" r:id="rId9"/>
    <p:sldId id="568" r:id="rId10"/>
    <p:sldId id="547" r:id="rId11"/>
    <p:sldId id="543" r:id="rId12"/>
    <p:sldId id="539" r:id="rId13"/>
    <p:sldId id="550" r:id="rId14"/>
    <p:sldId id="565" r:id="rId15"/>
    <p:sldId id="566" r:id="rId16"/>
    <p:sldId id="552" r:id="rId17"/>
    <p:sldId id="555" r:id="rId18"/>
    <p:sldId id="548" r:id="rId19"/>
    <p:sldId id="562" r:id="rId20"/>
    <p:sldId id="570" r:id="rId21"/>
    <p:sldId id="567" r:id="rId22"/>
    <p:sldId id="546" r:id="rId23"/>
    <p:sldId id="569" r:id="rId24"/>
    <p:sldId id="54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422"/>
  </p:normalViewPr>
  <p:slideViewPr>
    <p:cSldViewPr snapToGrid="0">
      <p:cViewPr>
        <p:scale>
          <a:sx n="77" d="100"/>
          <a:sy n="77" d="100"/>
        </p:scale>
        <p:origin x="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12/30/2024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583" y="4115939"/>
            <a:ext cx="9921239" cy="24113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1" y="2227633"/>
            <a:ext cx="8887965" cy="3453319"/>
          </a:xfrm>
          <a:prstGeom prst="rect">
            <a:avLst/>
          </a:prstGeo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5145786" y="2087233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9226" y="2529191"/>
            <a:ext cx="10515600" cy="376460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4830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322215" y="937851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260" y="1032560"/>
            <a:ext cx="8008651" cy="1069848"/>
          </a:xfrm>
        </p:spPr>
        <p:txBody>
          <a:bodyPr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5261" y="2465547"/>
            <a:ext cx="8008652" cy="23533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5943831" y="1478432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369652"/>
            <a:ext cx="4718304" cy="2021406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2745251"/>
            <a:ext cx="4709160" cy="37430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429558" y="1740564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5145786" y="2087233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9226" y="2529191"/>
            <a:ext cx="10515600" cy="376460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4733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566928"/>
            <a:ext cx="10881360" cy="106984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0392" y="2095182"/>
            <a:ext cx="1088136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27061"/>
            <a:ext cx="10881360" cy="10698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7A9131C0-CD8A-49C3-079E-1B2C470B4A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0392" y="2529191"/>
            <a:ext cx="10764434" cy="376460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27061"/>
            <a:ext cx="10881360" cy="10698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7A9131C0-CD8A-49C3-079E-1B2C470B4A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0392" y="2529191"/>
            <a:ext cx="10764434" cy="376460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2769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748708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7487089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05517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987425"/>
            <a:ext cx="5259388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05517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8878824" cy="3282696"/>
          </a:xfrm>
          <a:prstGeom prst="rect">
            <a:avLst/>
          </a:prstGeo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1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286698" y="1467881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0402" y="334615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5881" y="1739075"/>
            <a:ext cx="8579796" cy="38932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63406" y="748857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446" y="282103"/>
            <a:ext cx="9925455" cy="1640666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447" y="2412464"/>
            <a:ext cx="9925454" cy="37354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6000" y="1313140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32" y="596321"/>
            <a:ext cx="10881360" cy="1069848"/>
          </a:xfrm>
        </p:spPr>
        <p:txBody>
          <a:bodyPr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531" y="2266560"/>
            <a:ext cx="10881359" cy="35478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9" y="269748"/>
            <a:ext cx="8384272" cy="1600200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9" y="2470951"/>
            <a:ext cx="8384272" cy="40294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10805484" cy="3348650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5145786" y="2087233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9226" y="2529191"/>
            <a:ext cx="10515600" cy="376460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8873980" cy="369981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852" y="2286210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71" r:id="rId11"/>
    <p:sldLayoutId id="2147483668" r:id="rId12"/>
    <p:sldLayoutId id="2147483651" r:id="rId13"/>
    <p:sldLayoutId id="2147483672" r:id="rId14"/>
    <p:sldLayoutId id="2147483652" r:id="rId15"/>
    <p:sldLayoutId id="2147483654" r:id="rId16"/>
    <p:sldLayoutId id="2147483673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B8957B-E5AC-3642-1B2E-43A1A846C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indian cinematography</a:t>
            </a:r>
          </a:p>
        </p:txBody>
      </p:sp>
    </p:spTree>
    <p:extLst>
      <p:ext uri="{BB962C8B-B14F-4D97-AF65-F5344CB8AC3E}">
        <p14:creationId xmlns:p14="http://schemas.microsoft.com/office/powerpoint/2010/main" val="3383545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EA02F1-2786-EFEA-69C6-DBCCA8806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9182" y="420162"/>
            <a:ext cx="7763256" cy="1600200"/>
          </a:xfrm>
        </p:spPr>
        <p:txBody>
          <a:bodyPr/>
          <a:lstStyle/>
          <a:p>
            <a:r>
              <a:t>Color Grading and Correction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5C1E2EA-8D13-F91F-2D41-D2D133B3E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142" y="2391941"/>
            <a:ext cx="9443588" cy="38701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t>Color tone enhancements bring emotion to the story</a:t>
            </a:r>
          </a:p>
          <a:p>
            <a:r>
              <a:t>Fine tune Skin tones and vibrant color elements</a:t>
            </a:r>
          </a:p>
          <a:p>
            <a:r>
              <a:t>Mixture of Cultural values depicted</a:t>
            </a:r>
          </a:p>
          <a:p>
            <a:r>
              <a:t>Establish cinematic palette using accurate Gradients</a:t>
            </a:r>
          </a:p>
        </p:txBody>
      </p:sp>
    </p:spTree>
    <p:extLst>
      <p:ext uri="{BB962C8B-B14F-4D97-AF65-F5344CB8AC3E}">
        <p14:creationId xmlns:p14="http://schemas.microsoft.com/office/powerpoint/2010/main" val="2694281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04F11-A2B8-A8E9-1E84-24ED72A25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DDBB-77D0-42DF-2DB7-26107E29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Storyboarding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ADD2D6-0485-6CA3-804E-D932CF25E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443" y="2542117"/>
            <a:ext cx="7768928" cy="257860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t>Storyboarding helps visualize scenes and shots</a:t>
            </a:r>
          </a:p>
          <a:p>
            <a:r>
              <a:t>Enables cinematographers to plan camera angles</a:t>
            </a:r>
          </a:p>
          <a:p>
            <a:r>
              <a:t>Allows for efficient scheduling and budgeting</a:t>
            </a:r>
          </a:p>
          <a:p>
            <a:r>
              <a:t>Enhances collaboration among film crew members</a:t>
            </a:r>
          </a:p>
        </p:txBody>
      </p:sp>
    </p:spTree>
    <p:extLst>
      <p:ext uri="{BB962C8B-B14F-4D97-AF65-F5344CB8AC3E}">
        <p14:creationId xmlns:p14="http://schemas.microsoft.com/office/powerpoint/2010/main" val="145259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9FA7B-837B-9DA6-E993-9020A3054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52568F-7036-E4EB-761B-3E9FFFA6B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9182" y="420162"/>
            <a:ext cx="7763256" cy="1600200"/>
          </a:xfrm>
        </p:spPr>
        <p:txBody>
          <a:bodyPr/>
          <a:lstStyle/>
          <a:p>
            <a:r>
              <a:t>Color Grading and Correction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C4C220B-DB22-F61F-231B-962A63179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142" y="2391941"/>
            <a:ext cx="9443588" cy="38701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t>Color tone enhancements bring emotion to the story</a:t>
            </a:r>
          </a:p>
          <a:p>
            <a:r>
              <a:t>Fine tune Skin tones and vibrant color elements</a:t>
            </a:r>
          </a:p>
          <a:p>
            <a:r>
              <a:t>Mixture of Cultural values depicted</a:t>
            </a:r>
          </a:p>
          <a:p>
            <a:r>
              <a:t>Establish cinematic palette using accurate Gradients</a:t>
            </a:r>
          </a:p>
        </p:txBody>
      </p:sp>
    </p:spTree>
    <p:extLst>
      <p:ext uri="{BB962C8B-B14F-4D97-AF65-F5344CB8AC3E}">
        <p14:creationId xmlns:p14="http://schemas.microsoft.com/office/powerpoint/2010/main" val="3408407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Sound Design in Indian Films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135D3F1-0C33-3404-5D49-E70C9D100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625" y="2542117"/>
            <a:ext cx="7849746" cy="29480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dirty="0"/>
              <a:t>Sound design plays crucial role in film storytelling</a:t>
            </a:r>
          </a:p>
          <a:p>
            <a:r>
              <a:rPr dirty="0"/>
              <a:t>Dialogue and music balance is key to engagement</a:t>
            </a:r>
          </a:p>
          <a:p>
            <a:r>
              <a:rPr dirty="0"/>
              <a:t>Foley effects create realistic sound atmosphere</a:t>
            </a:r>
          </a:p>
          <a:p>
            <a:r>
              <a:rPr dirty="0"/>
              <a:t>Sound mixing and editing enhance overall audio quality</a:t>
            </a:r>
          </a:p>
        </p:txBody>
      </p:sp>
    </p:spTree>
    <p:extLst>
      <p:ext uri="{BB962C8B-B14F-4D97-AF65-F5344CB8AC3E}">
        <p14:creationId xmlns:p14="http://schemas.microsoft.com/office/powerpoint/2010/main" val="1451737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658" y="278297"/>
            <a:ext cx="6633886" cy="2647784"/>
          </a:xfrm>
        </p:spPr>
        <p:txBody>
          <a:bodyPr/>
          <a:lstStyle/>
          <a:p>
            <a:r>
              <a:rPr dirty="0"/>
              <a:t>Visual Effects in </a:t>
            </a:r>
            <a:r>
              <a:rPr dirty="0" err="1"/>
              <a:t>Cinema</a:t>
            </a:r>
            <a:r>
              <a:rPr lang="en-US" dirty="0" err="1"/>
              <a:t>and</a:t>
            </a:r>
            <a:r>
              <a:rPr lang="en-US" dirty="0"/>
              <a:t> its visual effects</a:t>
            </a:r>
            <a:br>
              <a:rPr lang="en-US" dirty="0"/>
            </a:br>
            <a:endParaRPr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9A310A5-9494-0ACF-21DA-8F16C213F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3219" y="3427052"/>
            <a:ext cx="6889325" cy="30730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dirty="0"/>
              <a:t>Visual Effects in Cinema</a:t>
            </a:r>
          </a:p>
          <a:p>
            <a:r>
              <a:rPr dirty="0"/>
              <a:t>Indian cinematography incorporates computer generated imagery</a:t>
            </a:r>
          </a:p>
          <a:p>
            <a:r>
              <a:rPr dirty="0"/>
              <a:t>Advanced technology enhances storytelling and visuals</a:t>
            </a:r>
          </a:p>
          <a:p>
            <a:r>
              <a:rPr dirty="0"/>
              <a:t>Realistic animation and graphics elevate cinematic experience</a:t>
            </a:r>
          </a:p>
        </p:txBody>
      </p:sp>
    </p:spTree>
    <p:extLst>
      <p:ext uri="{BB962C8B-B14F-4D97-AF65-F5344CB8AC3E}">
        <p14:creationId xmlns:p14="http://schemas.microsoft.com/office/powerpoint/2010/main" val="4017516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374" y="832104"/>
            <a:ext cx="9340642" cy="1069848"/>
          </a:xfrm>
        </p:spPr>
        <p:txBody>
          <a:bodyPr/>
          <a:lstStyle/>
          <a:p>
            <a:r>
              <a:t>Challenges in Indian Filmmaking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82C04-6445-9E02-B0E8-8D809278C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374" y="2212848"/>
            <a:ext cx="6883954" cy="43198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t>Challenges in Indian Filmmaking</a:t>
            </a:r>
          </a:p>
          <a:p>
            <a:r>
              <a:t>Limited budget and resources</a:t>
            </a:r>
          </a:p>
          <a:p>
            <a:r>
              <a:t>Censorship and regulatory issues</a:t>
            </a:r>
          </a:p>
          <a:p>
            <a:r>
              <a:t>Language and cultural barriers</a:t>
            </a:r>
          </a:p>
        </p:txBody>
      </p:sp>
    </p:spTree>
    <p:extLst>
      <p:ext uri="{BB962C8B-B14F-4D97-AF65-F5344CB8AC3E}">
        <p14:creationId xmlns:p14="http://schemas.microsoft.com/office/powerpoint/2010/main" val="3619008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495AC-5F60-9488-CAC4-FB0AFD41E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F26BE2-14E1-1CA9-7B31-F1B312D8C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9182" y="420162"/>
            <a:ext cx="7763256" cy="1600200"/>
          </a:xfrm>
        </p:spPr>
        <p:txBody>
          <a:bodyPr/>
          <a:lstStyle/>
          <a:p>
            <a:r>
              <a:t>Color Grading and Correction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473267D-028A-9A4F-C72B-5343FD5C7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142" y="2391941"/>
            <a:ext cx="9443588" cy="38701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t>Color tone enhancements bring emotion to the story</a:t>
            </a:r>
          </a:p>
          <a:p>
            <a:r>
              <a:t>Fine tune Skin tones and vibrant color elements</a:t>
            </a:r>
          </a:p>
          <a:p>
            <a:r>
              <a:t>Mixture of Cultural values depicted</a:t>
            </a:r>
          </a:p>
          <a:p>
            <a:r>
              <a:t>Establish cinematic palette using accurate Gradients</a:t>
            </a:r>
          </a:p>
        </p:txBody>
      </p:sp>
    </p:spTree>
    <p:extLst>
      <p:ext uri="{BB962C8B-B14F-4D97-AF65-F5344CB8AC3E}">
        <p14:creationId xmlns:p14="http://schemas.microsoft.com/office/powerpoint/2010/main" val="2281909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C5813-9D33-D431-58EF-66663A7C0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8027-5030-49FD-8107-5F2778A978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 Players in Indian Film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6C56031-6F44-403A-2D27-8A38F5E7F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142" y="2812775"/>
            <a:ext cx="9443588" cy="301155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dirty="0"/>
              <a:t>Satyajit Ray pioneered Indian cinematography</a:t>
            </a:r>
          </a:p>
          <a:p>
            <a:r>
              <a:rPr dirty="0"/>
              <a:t>Amitabh Bachchan dominated Bollywood</a:t>
            </a:r>
          </a:p>
          <a:p>
            <a:r>
              <a:rPr dirty="0"/>
              <a:t>Mani Ratnam influenced southern cinema</a:t>
            </a:r>
          </a:p>
          <a:p>
            <a:r>
              <a:rPr dirty="0"/>
              <a:t>Raj Kapoor showcased Indian culture globally</a:t>
            </a:r>
          </a:p>
        </p:txBody>
      </p:sp>
    </p:spTree>
    <p:extLst>
      <p:ext uri="{BB962C8B-B14F-4D97-AF65-F5344CB8AC3E}">
        <p14:creationId xmlns:p14="http://schemas.microsoft.com/office/powerpoint/2010/main" val="1816036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C9A45-4CD9-02C9-93EC-4515DD89E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D4E5A1-24A4-F485-5D92-C74B29F5B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9182" y="420162"/>
            <a:ext cx="7763256" cy="1600200"/>
          </a:xfrm>
        </p:spPr>
        <p:txBody>
          <a:bodyPr/>
          <a:lstStyle/>
          <a:p>
            <a:r>
              <a:t>Color Grading and Correction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82F4405-EA65-A1EE-7C12-34D3D5604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142" y="2391941"/>
            <a:ext cx="9443588" cy="38701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t>Color tone enhancements bring emotion to the story</a:t>
            </a:r>
          </a:p>
          <a:p>
            <a:r>
              <a:t>Fine tune Skin tones and vibrant color elements</a:t>
            </a:r>
          </a:p>
          <a:p>
            <a:r>
              <a:t>Mixture of Cultural values depicted</a:t>
            </a:r>
          </a:p>
          <a:p>
            <a:r>
              <a:t>Establish cinematic palette using accurate Gradients</a:t>
            </a:r>
          </a:p>
        </p:txBody>
      </p:sp>
    </p:spTree>
    <p:extLst>
      <p:ext uri="{BB962C8B-B14F-4D97-AF65-F5344CB8AC3E}">
        <p14:creationId xmlns:p14="http://schemas.microsoft.com/office/powerpoint/2010/main" val="690394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658" y="1432899"/>
            <a:ext cx="5882470" cy="1493181"/>
          </a:xfrm>
        </p:spPr>
        <p:txBody>
          <a:bodyPr/>
          <a:lstStyle/>
          <a:p>
            <a:r>
              <a:t>Regional Cinema Overview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9A310A5-9494-0ACF-21DA-8F16C213F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3219" y="3427052"/>
            <a:ext cx="6889325" cy="30730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t>Regional cinema plays a significant role in Indian cinematography</a:t>
            </a:r>
          </a:p>
          <a:p>
            <a:r>
              <a:t>South Indian films are known for their grandeur and technical excellence</a:t>
            </a:r>
          </a:p>
          <a:p>
            <a:r>
              <a:t>Bollywood dominates the Hindi speaking market with its masala films</a:t>
            </a:r>
          </a:p>
          <a:p>
            <a:r>
              <a:t>Regional languages like Marathi and Bengali produce critically acclaimed films</a:t>
            </a:r>
          </a:p>
        </p:txBody>
      </p:sp>
    </p:spTree>
    <p:extLst>
      <p:ext uri="{BB962C8B-B14F-4D97-AF65-F5344CB8AC3E}">
        <p14:creationId xmlns:p14="http://schemas.microsoft.com/office/powerpoint/2010/main" val="143013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692" y="312559"/>
            <a:ext cx="9987187" cy="1069848"/>
          </a:xfrm>
        </p:spPr>
        <p:txBody>
          <a:bodyPr>
            <a:normAutofit/>
          </a:bodyPr>
          <a:lstStyle/>
          <a:p>
            <a:r>
              <a:t>History of Indian Cinema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421787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t>Indian cinema originated in 1890s with silent films</a:t>
            </a:r>
          </a:p>
          <a:p>
            <a:r>
              <a:t>First film Raja Harishchandra released in 1913</a:t>
            </a:r>
          </a:p>
          <a:p>
            <a:r>
              <a:t>Dadasaheb Phalke pioneered Indian film industry</a:t>
            </a:r>
          </a:p>
          <a:p>
            <a:r>
              <a:t>Golden era of Indian cinema began in 1950s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AC406-9BEA-90C2-F32C-5547EB855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572E-9E84-BE6A-867E-BAABA8F1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374" y="832104"/>
            <a:ext cx="9340642" cy="1069848"/>
          </a:xfrm>
        </p:spPr>
        <p:txBody>
          <a:bodyPr/>
          <a:lstStyle/>
          <a:p>
            <a:r>
              <a:t>Technical Aspects of Filmmaking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3EE4B-96DD-A9C0-6C12-986F0C184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374" y="2212848"/>
            <a:ext cx="6883954" cy="43198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t>Camera angles and lighting play crucial role in Indian cinematography</a:t>
            </a:r>
          </a:p>
          <a:p>
            <a:r>
              <a:t>Indian films often use vibrant colors and elaborate song sequences</a:t>
            </a:r>
          </a:p>
          <a:p>
            <a:r>
              <a:t>Sound design and editing are also key elements in filmmaking</a:t>
            </a:r>
          </a:p>
          <a:p>
            <a:r>
              <a:t>Special effects and visual effects are increasingly used in Indian films</a:t>
            </a:r>
          </a:p>
        </p:txBody>
      </p:sp>
    </p:spTree>
    <p:extLst>
      <p:ext uri="{BB962C8B-B14F-4D97-AF65-F5344CB8AC3E}">
        <p14:creationId xmlns:p14="http://schemas.microsoft.com/office/powerpoint/2010/main" val="3346219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spc="600">
                <a:ln w="28575">
                  <a:noFill/>
                  <a:prstDash val="solid"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7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1176620"/>
            <a:ext cx="7735824" cy="1069848"/>
          </a:xfrm>
        </p:spPr>
        <p:txBody>
          <a:bodyPr/>
          <a:lstStyle/>
          <a:p>
            <a:r>
              <a:t>Evolution of Cinematography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142" y="3534941"/>
            <a:ext cx="9443588" cy="27271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t>Evolution of Cinematography</a:t>
            </a:r>
          </a:p>
          <a:p>
            <a:r>
              <a:t>Indian cinema has come a long way</a:t>
            </a:r>
          </a:p>
          <a:p>
            <a:r>
              <a:t>Technology advancement changed the scene</a:t>
            </a:r>
          </a:p>
          <a:p>
            <a:r>
              <a:t>Improved visual effects and editing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 Players in Indian Film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B428B46-4A15-663F-2983-C5E39417C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142" y="2812775"/>
            <a:ext cx="9443588" cy="301155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dirty="0"/>
              <a:t>Satyajit Ray pioneered Indian cinematography</a:t>
            </a:r>
          </a:p>
          <a:p>
            <a:r>
              <a:rPr dirty="0"/>
              <a:t>Amitabh Bachchan dominated Bollywood</a:t>
            </a:r>
          </a:p>
          <a:p>
            <a:r>
              <a:rPr dirty="0"/>
              <a:t>Mani Ratnam influenced southern cinema</a:t>
            </a:r>
          </a:p>
          <a:p>
            <a:r>
              <a:rPr dirty="0"/>
              <a:t>Raj Kapoor showcased Indian culture globally</a:t>
            </a:r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374" y="832104"/>
            <a:ext cx="9340642" cy="1069848"/>
          </a:xfrm>
        </p:spPr>
        <p:txBody>
          <a:bodyPr/>
          <a:lstStyle/>
          <a:p>
            <a:r>
              <a:t>Technical Aspects of Filmmaking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82C04-6445-9E02-B0E8-8D809278C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374" y="2212848"/>
            <a:ext cx="6883954" cy="43198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t>Camera angles and lighting play crucial role in Indian cinematography</a:t>
            </a:r>
          </a:p>
          <a:p>
            <a:r>
              <a:t>Indian films often use vibrant colors and elaborate song sequences</a:t>
            </a:r>
          </a:p>
          <a:p>
            <a:r>
              <a:t>Sound design and editing are also key elements in filmmaking</a:t>
            </a:r>
          </a:p>
          <a:p>
            <a:r>
              <a:t>Special effects and visual effects are increasingly used in Indian films</a:t>
            </a:r>
          </a:p>
        </p:txBody>
      </p:sp>
    </p:spTree>
    <p:extLst>
      <p:ext uri="{BB962C8B-B14F-4D97-AF65-F5344CB8AC3E}">
        <p14:creationId xmlns:p14="http://schemas.microsoft.com/office/powerpoint/2010/main" val="140389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9AB64-2837-CF2E-843D-90CA0E959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59FFFF1E-2526-0E53-4325-D190E160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658" y="1432899"/>
            <a:ext cx="5882470" cy="1493181"/>
          </a:xfrm>
        </p:spPr>
        <p:txBody>
          <a:bodyPr/>
          <a:lstStyle/>
          <a:p>
            <a:r>
              <a:t>Regional Cinema Overview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E168ECB1-9B31-E599-7F0D-912D3342F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3219" y="3427052"/>
            <a:ext cx="6889325" cy="30730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t>Regional cinema plays a significant role in Indian cinematography</a:t>
            </a:r>
          </a:p>
          <a:p>
            <a:r>
              <a:t>South Indian films are known for their grandeur and technical excellence</a:t>
            </a:r>
          </a:p>
          <a:p>
            <a:r>
              <a:t>Bollywood dominates the Hindi speaking market with its masala films</a:t>
            </a:r>
          </a:p>
          <a:p>
            <a:r>
              <a:t>Regional languages like Marathi and Bengali produce critically acclaimed films</a:t>
            </a:r>
          </a:p>
        </p:txBody>
      </p:sp>
    </p:spTree>
    <p:extLst>
      <p:ext uri="{BB962C8B-B14F-4D97-AF65-F5344CB8AC3E}">
        <p14:creationId xmlns:p14="http://schemas.microsoft.com/office/powerpoint/2010/main" val="347831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 of Cinematographer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135D3F1-0C33-3404-5D49-E70C9D100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625" y="2542117"/>
            <a:ext cx="7849746" cy="29480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t>Key responsibilities include composing shots and lighting scenes to create a visual style</a:t>
            </a:r>
          </a:p>
          <a:p>
            <a:r>
              <a:t>Developing and implementing camera movements and angles to capture footage</a:t>
            </a:r>
          </a:p>
          <a:p>
            <a:r>
              <a:t>Collaborating with the director to understand their vision and preferences</a:t>
            </a:r>
          </a:p>
          <a:p>
            <a:r>
              <a:t>Capturing high-quality footage while working within budget and time constraints</a:t>
            </a:r>
          </a:p>
        </p:txBody>
      </p:sp>
    </p:spTree>
    <p:extLst>
      <p:ext uri="{BB962C8B-B14F-4D97-AF65-F5344CB8AC3E}">
        <p14:creationId xmlns:p14="http://schemas.microsoft.com/office/powerpoint/2010/main" val="84937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Camera Angles and Movements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6907" y="3526282"/>
            <a:ext cx="9456095" cy="30965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t>Camera positioning determines audience perspective in Indian cinematography.</a:t>
            </a:r>
          </a:p>
          <a:p>
            <a:r>
              <a:t>Low-angle shots often portray powerful characters.</a:t>
            </a:r>
          </a:p>
          <a:p>
            <a:r>
              <a:t>Indian filmmakers utilize medium shots to capture everyday life.</a:t>
            </a:r>
          </a:p>
          <a:p>
            <a:r>
              <a:t>Static and dynamic camera movements enhance the emotional impact of a scene.</a:t>
            </a:r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Storyboarding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135D3F1-0C33-3404-5D49-E70C9D100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443" y="2542117"/>
            <a:ext cx="7768928" cy="257860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t>Storyboarding helps visualize scenes and shots</a:t>
            </a:r>
          </a:p>
          <a:p>
            <a:r>
              <a:t>Enables cinematographers to plan camera angles</a:t>
            </a:r>
          </a:p>
          <a:p>
            <a:r>
              <a:t>Allows for efficient scheduling and budgeting</a:t>
            </a:r>
          </a:p>
          <a:p>
            <a:r>
              <a:t>Enhances collaboration among film crew members</a:t>
            </a:r>
          </a:p>
        </p:txBody>
      </p:sp>
    </p:spTree>
    <p:extLst>
      <p:ext uri="{BB962C8B-B14F-4D97-AF65-F5344CB8AC3E}">
        <p14:creationId xmlns:p14="http://schemas.microsoft.com/office/powerpoint/2010/main" val="187708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61</TotalTime>
  <Words>642</Words>
  <Application>Microsoft Office PowerPoint</Application>
  <PresentationFormat>Widescreen</PresentationFormat>
  <Paragraphs>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Segoe UI Light</vt:lpstr>
      <vt:lpstr>Tw Cen MT</vt:lpstr>
      <vt:lpstr>Office Theme</vt:lpstr>
      <vt:lpstr>The indian cinematography</vt:lpstr>
      <vt:lpstr>History of Indian Cinema</vt:lpstr>
      <vt:lpstr>Evolution of Cinematography</vt:lpstr>
      <vt:lpstr>Key Players in Indian Film</vt:lpstr>
      <vt:lpstr>Technical Aspects of Filmmaking</vt:lpstr>
      <vt:lpstr>Regional Cinema Overview</vt:lpstr>
      <vt:lpstr>Role of Cinematographer</vt:lpstr>
      <vt:lpstr>Camera Angles and Movements</vt:lpstr>
      <vt:lpstr>Importance of Storyboarding</vt:lpstr>
      <vt:lpstr>Color Grading and Correction</vt:lpstr>
      <vt:lpstr>Importance of Storyboarding</vt:lpstr>
      <vt:lpstr>Color Grading and Correction</vt:lpstr>
      <vt:lpstr>Sound Design in Indian Films</vt:lpstr>
      <vt:lpstr>Visual Effects in Cinemaand its visual effects </vt:lpstr>
      <vt:lpstr>Challenges in Indian Filmmaking</vt:lpstr>
      <vt:lpstr>Color Grading and Correction</vt:lpstr>
      <vt:lpstr>Key Players in Indian Film</vt:lpstr>
      <vt:lpstr>Color Grading and Correction</vt:lpstr>
      <vt:lpstr>Regional Cinema Overview</vt:lpstr>
      <vt:lpstr>Technical Aspects of Filmmaking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Sandhya Menon</dc:creator>
  <cp:lastModifiedBy>Srimanjunadh Maddukuri</cp:lastModifiedBy>
  <cp:revision>442</cp:revision>
  <dcterms:created xsi:type="dcterms:W3CDTF">2024-12-30T04:32:51Z</dcterms:created>
  <dcterms:modified xsi:type="dcterms:W3CDTF">2024-12-30T13:22:37Z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