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4.svg" ContentType="image/svg+xml"/>
  <Override PartName="/ppt/media/image26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314" r:id="rId5"/>
    <p:sldId id="316" r:id="rId6"/>
    <p:sldId id="315" r:id="rId7"/>
    <p:sldId id="329" r:id="rId8"/>
    <p:sldId id="326" r:id="rId9"/>
    <p:sldId id="317" r:id="rId10"/>
    <p:sldId id="318" r:id="rId11"/>
    <p:sldId id="33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B7CD1-0260-4C81-8E4B-66780C3971C9}" v="5" dt="2024-12-26T05:33:42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33" Type="http://schemas.microsoft.com/office/2015/10/relationships/revisionInfo" Target="revisionInfo.xml"/><Relationship Id="rId34" Type="http://schemas.microsoft.com/office/2018/10/relationships/authors" Target="author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E4CDA-EEAE-5231-980E-10F672B47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20A8D3-9BB1-D09F-2201-FCCC8D1AA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D0B88-275E-20B7-5F79-E01F0B8BC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C05A-E622-02BF-EBA0-9DADA816F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84FCA-6F89-3534-B4D6-7BD67AA1F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B65B3-3AF5-DD1E-6507-AF4811454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EC01E-D69C-704A-E039-815EAAFD4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C1F6-E853-CF7E-9DB8-EA6AA09BF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DEDF-8284-C7C3-46DD-F7801F0A6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3F82B-FCEE-D9E3-79C5-A985AF7F6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4B658-EC97-3CB9-51E3-8CF08C01A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24DA0-87B7-E968-4FC1-D07D1E23A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E47EA-3855-4476-7A48-258BFC90D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6E304F-7EB9-B140-EF33-A4CA7D488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939AF-5DEA-1B33-312C-4EFC0CD6B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41FB4-E872-2E2D-04F4-F30254489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3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1.svg"/><Relationship Id="rId4" Type="http://schemas.openxmlformats.org/officeDocument/2006/relationships/image" Target="../media/image15.png"/><Relationship Id="rId5" Type="http://schemas.openxmlformats.org/officeDocument/2006/relationships/image" Target="../media/image2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1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6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5.png"/><Relationship Id="rId5" Type="http://schemas.openxmlformats.org/officeDocument/2006/relationships/image" Target="../media/image6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11.png"/><Relationship Id="rId5" Type="http://schemas.openxmlformats.org/officeDocument/2006/relationships/image" Target="../media/image1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svg"/><Relationship Id="rId4" Type="http://schemas.openxmlformats.org/officeDocument/2006/relationships/image" Target="../media/image17.png"/><Relationship Id="rId5" Type="http://schemas.openxmlformats.org/officeDocument/2006/relationships/image" Target="../media/image18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svg"/><Relationship Id="rId4" Type="http://schemas.openxmlformats.org/officeDocument/2006/relationships/image" Target="../media/image20.png"/><Relationship Id="rId5" Type="http://schemas.openxmlformats.org/officeDocument/2006/relationships/image" Target="../media/image21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jpe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jpe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jpe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5" y="229426"/>
            <a:ext cx="10439401" cy="1617017"/>
          </a:xfrm>
        </p:spPr>
        <p:txBody>
          <a:bodyPr/>
          <a:lstStyle/>
          <a:p>
            <a:r>
              <a:rPr dirty="0"/>
              <a:t>Role of Individual in Conservation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406" y="2206010"/>
            <a:ext cx="6751489" cy="3747180"/>
          </a:xfrm>
        </p:spPr>
        <p:txBody>
          <a:bodyPr/>
          <a:lstStyle/>
          <a:p>
            <a:r>
              <a:t>Reduce waste</a:t>
            </a:r>
          </a:p>
          <a:p>
            <a:r>
              <a:t>Conserve water</a:t>
            </a:r>
          </a:p>
          <a:p>
            <a:r>
              <a:t>Use public transport</a:t>
            </a:r>
          </a:p>
          <a:p>
            <a:r>
              <a:t>Recycle 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t>Environmental Policy and Legislation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97056" y="2272771"/>
            <a:ext cx="4992709" cy="3747180"/>
          </a:xfrm>
        </p:spPr>
        <p:txBody>
          <a:bodyPr/>
          <a:lstStyle/>
          <a:p>
            <a:r>
              <a:t>Clean Air Act</a:t>
            </a:r>
          </a:p>
          <a:p>
            <a:r>
              <a:t>Water Quality</a:t>
            </a:r>
          </a:p>
          <a:p>
            <a:r>
              <a:t>Waste Management</a:t>
            </a:r>
          </a:p>
          <a:p>
            <a:r>
              <a:t>Climate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40C-3373-266A-C1D4-BB5FA463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Based Conservation Projects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05B4A9-AFAD-07AB-6F6A-27ED11B5FA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979118"/>
            <a:ext cx="8805541" cy="3958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t>Wildlife preservation</a:t>
            </a:r>
          </a:p>
          <a:p>
            <a:r>
              <a:t>Habitat restoration</a:t>
            </a:r>
          </a:p>
          <a:p>
            <a:r>
              <a:t>Local education</a:t>
            </a:r>
          </a:p>
          <a:p>
            <a:r>
              <a:t>Sustainable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5087E-62D9-33DB-03D0-A7831BBF3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23" y="597316"/>
            <a:ext cx="5179615" cy="1448747"/>
          </a:xfrm>
        </p:spPr>
        <p:txBody>
          <a:bodyPr/>
          <a:lstStyle/>
          <a:p>
            <a:r>
              <a:rPr dirty="0"/>
              <a:t>Technological Innovations for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3143" y="2377937"/>
            <a:ext cx="5181600" cy="3747180"/>
          </a:xfrm>
        </p:spPr>
        <p:txBody>
          <a:bodyPr/>
          <a:lstStyle/>
          <a:p>
            <a:r>
              <a:rPr dirty="0"/>
              <a:t>Renewable Energy</a:t>
            </a:r>
          </a:p>
          <a:p>
            <a:r>
              <a:rPr dirty="0"/>
              <a:t>Green IT Systems</a:t>
            </a:r>
          </a:p>
          <a:p>
            <a:r>
              <a:rPr dirty="0"/>
              <a:t>Sustainable Materials</a:t>
            </a:r>
          </a:p>
          <a:p>
            <a:r>
              <a:rPr dirty="0"/>
              <a:t>Eco Friendly Designs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8" name="Picture Placeholder 17" descr="Padlock on computer motherboard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289" r="20289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749E-ACDE-73E2-0504-D5ACC2933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FF0E-CD52-486A-1BAA-BD45A575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5" y="229426"/>
            <a:ext cx="10439401" cy="1617017"/>
          </a:xfrm>
        </p:spPr>
        <p:txBody>
          <a:bodyPr/>
          <a:lstStyle/>
          <a:p>
            <a:r>
              <a:rPr dirty="0"/>
              <a:t>Role of Individual in Conservation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ED190-8E4A-D32F-DAF6-A8290C5A8DC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406" y="2206010"/>
            <a:ext cx="6751489" cy="3747180"/>
          </a:xfrm>
        </p:spPr>
        <p:txBody>
          <a:bodyPr/>
          <a:lstStyle/>
          <a:p>
            <a:r>
              <a:t>Reduce waste</a:t>
            </a:r>
          </a:p>
          <a:p>
            <a:r>
              <a:t>Conserve water</a:t>
            </a:r>
          </a:p>
          <a:p>
            <a:r>
              <a:t>Use public transport</a:t>
            </a:r>
          </a:p>
          <a:p>
            <a:r>
              <a:t>Recycle 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AFB88-DA2C-2BC8-50B6-93FBA3E1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t>Conservation of Natural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dirty="0"/>
              <a:t>Water Conservation</a:t>
            </a:r>
          </a:p>
          <a:p>
            <a:r>
              <a:rPr dirty="0"/>
              <a:t>Soil Preservation</a:t>
            </a:r>
          </a:p>
          <a:p>
            <a:r>
              <a:rPr dirty="0"/>
              <a:t>Air Protection</a:t>
            </a:r>
          </a:p>
          <a:p>
            <a:r>
              <a:rPr dirty="0"/>
              <a:t>Sustainable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6283C-E7F9-4915-43AC-CBB29A6E6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1471-6860-8BFC-0B0F-F8D6C050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5" y="229426"/>
            <a:ext cx="10439401" cy="1617017"/>
          </a:xfrm>
        </p:spPr>
        <p:txBody>
          <a:bodyPr/>
          <a:lstStyle/>
          <a:p>
            <a:r>
              <a:rPr dirty="0"/>
              <a:t>Role of Individual in Conservation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D689-5515-3630-9A13-975BE2DB84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406" y="2206010"/>
            <a:ext cx="6751489" cy="3747180"/>
          </a:xfrm>
        </p:spPr>
        <p:txBody>
          <a:bodyPr/>
          <a:lstStyle/>
          <a:p>
            <a:r>
              <a:t>Reduce waste</a:t>
            </a:r>
          </a:p>
          <a:p>
            <a:r>
              <a:t>Conserve water</a:t>
            </a:r>
          </a:p>
          <a:p>
            <a:r>
              <a:t>Use public transport</a:t>
            </a:r>
          </a:p>
          <a:p>
            <a:r>
              <a:t>Recycle 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D06D5-8429-F837-65A6-18C36D310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ight bulb glowing">
            <a:extLst>
              <a:ext uri="{FF2B5EF4-FFF2-40B4-BE49-F238E27FC236}">
                <a16:creationId xmlns:a16="http://schemas.microsoft.com/office/drawing/2014/main" id="{8E611978-66A1-9930-4E63-946ED0A4BC5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50210" r="9124" b="-45"/>
          <a:stretch/>
        </p:blipFill>
        <p:spPr>
          <a:xfrm>
            <a:off x="9049123" y="0"/>
            <a:ext cx="4803462" cy="68719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8B8EE-6CCE-B906-8D8B-EE5A7B24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Pollution Reduction and Waste Management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3859402-F481-62C4-48F4-2E5B8C309E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Reduce emissions</a:t>
            </a:r>
          </a:p>
          <a:p>
            <a:r>
              <a:t>Conserve resources</a:t>
            </a:r>
          </a:p>
          <a:p>
            <a:r>
              <a:t>Recycle waste</a:t>
            </a:r>
          </a:p>
          <a:p>
            <a:r>
              <a:t>Minimize landfill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CFAD2-AB61-0A8E-E98F-BF90CD177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3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740D5-FEF2-9920-1BDD-4637D6C7F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5FA8-047F-099B-650C-002EFCE0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5" y="229426"/>
            <a:ext cx="10439401" cy="1617017"/>
          </a:xfrm>
        </p:spPr>
        <p:txBody>
          <a:bodyPr/>
          <a:lstStyle/>
          <a:p>
            <a:r>
              <a:rPr dirty="0"/>
              <a:t>Role of Individual in Conservation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ECD49-1F75-D704-B0EB-4D3F9DAC63B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406" y="2206010"/>
            <a:ext cx="6751489" cy="3747180"/>
          </a:xfrm>
        </p:spPr>
        <p:txBody>
          <a:bodyPr/>
          <a:lstStyle/>
          <a:p>
            <a:r>
              <a:t>Reduce waste</a:t>
            </a:r>
          </a:p>
          <a:p>
            <a:r>
              <a:t>Conserve water</a:t>
            </a:r>
          </a:p>
          <a:p>
            <a:r>
              <a:t>Use public transport</a:t>
            </a:r>
          </a:p>
          <a:p>
            <a:r>
              <a:t>Recycle 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F26FC-8BED-D0A8-E0AA-A6B2216BA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7662-8CDF-E7DB-8ADF-125FE411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734925"/>
            <a:ext cx="6238041" cy="1448747"/>
          </a:xfrm>
        </p:spPr>
        <p:txBody>
          <a:bodyPr/>
          <a:lstStyle/>
          <a:p>
            <a:r>
              <a:rPr dirty="0"/>
              <a:t>Ecotourism and Environmental Conservation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CFC62BD-E36C-FCFB-AF95-9042543FB4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5350" y="2341373"/>
            <a:ext cx="5181600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Protects natural habitats</a:t>
            </a:r>
          </a:p>
          <a:p>
            <a:r>
              <a:rPr dirty="0"/>
              <a:t>Promotes sustainability</a:t>
            </a:r>
          </a:p>
          <a:p>
            <a:r>
              <a:rPr dirty="0"/>
              <a:t>Supports conservation</a:t>
            </a:r>
          </a:p>
          <a:p>
            <a:r>
              <a:rPr dirty="0"/>
              <a:t>Preserves biodiversity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24FCF-6AB6-FE33-E286-2E96B5794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Placeholder 5" descr="Colored pencils in box">
            <a:extLst>
              <a:ext uri="{FF2B5EF4-FFF2-40B4-BE49-F238E27FC236}">
                <a16:creationId xmlns:a16="http://schemas.microsoft.com/office/drawing/2014/main" id="{3E305FF4-D183-90B3-BE7D-2FBFC6AD999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7594" r="17594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293882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Chatbot Features</a:t>
            </a:r>
          </a:p>
        </p:txBody>
      </p:sp>
      <p:pic>
        <p:nvPicPr>
          <p:cNvPr id="14" name="Picture Placeholder 13" descr="Abstract curved lines with bokeh lights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29938" t="-761" r="28772" b="608"/>
          <a:stretch/>
        </p:blipFill>
        <p:spPr>
          <a:xfrm>
            <a:off x="852991" y="1990197"/>
            <a:ext cx="3372734" cy="3750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3EC5-E2A7-CC76-70DF-829481CC1D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Employs entity recognition to match user searches with relevant results</a:t>
            </a:r>
          </a:p>
          <a:p>
            <a:r>
              <a:t>Shares relevant blog posts, videos, and presentations directly</a:t>
            </a:r>
          </a:p>
          <a:p>
            <a:r>
              <a:t>Tracks user conversations to improve response over time gradually</a:t>
            </a:r>
          </a:p>
          <a:p>
            <a:r>
              <a:t>Offers fallback responses for unknown questions and queries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28645-1794-3A83-4E3B-19758253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9C16-71C3-DC76-BAED-E8ADC2B9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5" y="229426"/>
            <a:ext cx="10439401" cy="1617017"/>
          </a:xfrm>
        </p:spPr>
        <p:txBody>
          <a:bodyPr/>
          <a:lstStyle/>
          <a:p>
            <a:r>
              <a:rPr dirty="0"/>
              <a:t>Role of Individual in Conservation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F21CF-27D9-C6ED-6A68-D1599D9CB3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406" y="2206010"/>
            <a:ext cx="6751489" cy="3747180"/>
          </a:xfrm>
        </p:spPr>
        <p:txBody>
          <a:bodyPr/>
          <a:lstStyle/>
          <a:p>
            <a:r>
              <a:t>Reduce waste</a:t>
            </a:r>
          </a:p>
          <a:p>
            <a:r>
              <a:t>Conserve water</a:t>
            </a:r>
          </a:p>
          <a:p>
            <a:r>
              <a:t>Use public transport</a:t>
            </a:r>
          </a:p>
          <a:p>
            <a:r>
              <a:t>Recycle 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5B95C-DE25-CE28-9E1C-C5F06A30F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203F6D-FE8A-BB7F-8D4B-0F0752AA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70" y="1668026"/>
            <a:ext cx="5181600" cy="2376868"/>
          </a:xfrm>
        </p:spPr>
        <p:txBody>
          <a:bodyPr>
            <a:normAutofit/>
          </a:bodyPr>
          <a:lstStyle/>
          <a:p>
            <a:r>
              <a:rPr lang="en-US" sz="7200" dirty="0"/>
              <a:t>Thank you 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7029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t>Technical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t>Utilizes NLP platform and dialogue management tools effectively</a:t>
            </a:r>
          </a:p>
          <a:p>
            <a:r>
              <a:t>Integrates with CRM and email systems for enhanced support</a:t>
            </a:r>
          </a:p>
          <a:p>
            <a:r>
              <a:t>Ensures user-friendly interface and multimedia hosting capabilities</a:t>
            </a:r>
          </a:p>
          <a:p>
            <a:r>
              <a:t>Supports multiple languages for global user base expansion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168C-036C-73E3-6FAB-666457DC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and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FCC9-EB99-6347-A6C3-CD3D86CE36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8298872" cy="4208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t>Integrates with website pages using TDO, Drift, or ChatGPT plugins</a:t>
            </a:r>
          </a:p>
          <a:p>
            <a:r>
              <a:t>Ensures compatibility with desktop, mobile, and tablet devices</a:t>
            </a:r>
          </a:p>
          <a:p>
            <a:r>
              <a:t>Utilizes cloud hosting services like AWS, GCP, or Azure reliably</a:t>
            </a:r>
          </a:p>
          <a:p>
            <a:r>
              <a:t>Supports voice chat and messaging platforms like WhatsApp and Facebook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EAD18-2655-3879-98B5-FAC363D3A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7255-BA52-5303-8586-FF610259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Analytics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66C7-A53A-9024-AA6F-43F861639D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Monitors chatbot performance using analytics and user feedback</a:t>
            </a:r>
          </a:p>
          <a:p>
            <a:r>
              <a:t>Identifies common questions and areas for improvement regularly</a:t>
            </a:r>
          </a:p>
          <a:p>
            <a:r>
              <a:t>Updates knowledge base to enhance chatbot responses and accuracy</a:t>
            </a:r>
          </a:p>
          <a:p>
            <a:r>
              <a:t>Trains chatbot with new questions to improve response quality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BBFF4-B060-7FC7-54D4-0A83CA35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754" y="1310639"/>
            <a:ext cx="6099087" cy="1477357"/>
          </a:xfrm>
        </p:spPr>
        <p:txBody>
          <a:bodyPr>
            <a:normAutofit fontScale="90000"/>
          </a:bodyPr>
          <a:lstStyle/>
          <a:p>
            <a:r>
              <a:t>Tools and Technologies</a:t>
            </a:r>
          </a:p>
        </p:txBody>
      </p:sp>
      <p:pic>
        <p:nvPicPr>
          <p:cNvPr id="5" name="Picture Placeholder 4" descr="Empty calendar with pencil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5169" r="-674" b="-216"/>
          <a:stretch/>
        </p:blipFill>
        <p:spPr>
          <a:xfrm>
            <a:off x="92364" y="-10160"/>
            <a:ext cx="5711342" cy="687284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3073" y="3422536"/>
            <a:ext cx="7195905" cy="3140190"/>
          </a:xfrm>
        </p:spPr>
        <p:txBody>
          <a:bodyPr/>
          <a:lstStyle/>
          <a:p>
            <a:r>
              <a:t>Employs NLP platforms like Dialogflow, TDO, or Rasa effectively</a:t>
            </a:r>
          </a:p>
          <a:p>
            <a:r>
              <a:t>Utilizes search and retrieval tools like Elasticsearch or Langchain</a:t>
            </a:r>
          </a:p>
          <a:p>
            <a:r>
              <a:t>Leverages front-end integration tools like React JS or Intercom</a:t>
            </a:r>
          </a:p>
          <a:p>
            <a:r>
              <a:t>Hosts multimedia content on platforms like YouTube or Google Drive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and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Ensures seamless chatbot integration with existing systems and tools</a:t>
            </a:r>
          </a:p>
          <a:p>
            <a:r>
              <a:t>Provides regular updates and maintenance for optimal performance</a:t>
            </a:r>
          </a:p>
          <a:p>
            <a:r>
              <a:t>Monitors user engagement and feedback to improve chatbot responses</a:t>
            </a:r>
          </a:p>
          <a:p>
            <a:r>
              <a:t>Expands chatbot capabilities to support business growth and expansion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75A5-B349-A666-1E24-87EEBFD8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6580339" cy="1416540"/>
          </a:xfrm>
        </p:spPr>
        <p:txBody>
          <a:bodyPr/>
          <a:lstStyle/>
          <a:p>
            <a:r>
              <a:t>Marine Ecosystems and Pollution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1DC6-3DF2-36AF-1EBD-716407DD70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995791" cy="3128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t>Ocean conservation</a:t>
            </a:r>
          </a:p>
          <a:p>
            <a:r>
              <a:t>Marine life protection</a:t>
            </a:r>
          </a:p>
          <a:p>
            <a:r>
              <a:t>Water quality control</a:t>
            </a:r>
          </a:p>
          <a:p>
            <a:r>
              <a:t>Pollution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3B577-5B71-4A03-5423-0E1F3A8FA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411" y="176956"/>
            <a:ext cx="6232787" cy="2988245"/>
          </a:xfrm>
        </p:spPr>
        <p:txBody>
          <a:bodyPr/>
          <a:lstStyle/>
          <a:p>
            <a:r>
              <a:t>Sustainable Development Goals Overview</a:t>
            </a:r>
          </a:p>
        </p:txBody>
      </p:sp>
      <p:pic>
        <p:nvPicPr>
          <p:cNvPr id="5" name="Picture Placeholder 4" descr="Close-up of wave patterned structur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556" r="5556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3337922"/>
            <a:ext cx="5971827" cy="3144794"/>
          </a:xfrm>
        </p:spPr>
        <p:txBody>
          <a:bodyPr/>
          <a:lstStyle/>
          <a:p>
            <a:r>
              <a:t>End Poverty</a:t>
            </a:r>
          </a:p>
          <a:p>
            <a:r>
              <a:t>Zero Hunger</a:t>
            </a:r>
          </a:p>
          <a:p>
            <a:r>
              <a:t>Good Health</a:t>
            </a:r>
          </a:p>
          <a:p>
            <a:r>
              <a:t>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8EFD9E-464D-4A64-8503-21EC026015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7B53FD5-8F3E-4406-8404-9F78B5E6376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290</Words>
  <Application>Microsoft Office PowerPoint</Application>
  <PresentationFormat>Widescreen</PresentationFormat>
  <Paragraphs>127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Tenorite</vt:lpstr>
      <vt:lpstr>Custom</vt:lpstr>
      <vt:lpstr>Conservation of environment </vt:lpstr>
      <vt:lpstr>Importance of Biodiversity Preservation</vt:lpstr>
      <vt:lpstr>Ecological Balance and Stability</vt:lpstr>
      <vt:lpstr>Climate Change Mitigation Strategies</vt:lpstr>
      <vt:lpstr>Renewable Energy Sources Overview</vt:lpstr>
      <vt:lpstr>Deforestation and Reforestation Efforts</vt:lpstr>
      <vt:lpstr>Wildlife Conservation Initiatives Worldwide</vt:lpstr>
      <vt:lpstr>Marine Ecosystems and Pollution Control</vt:lpstr>
      <vt:lpstr>Sustainable Development Goals Overview</vt:lpstr>
      <vt:lpstr>Role of Individual in Conservation</vt:lpstr>
      <vt:lpstr>Environmental Policy and Legislation</vt:lpstr>
      <vt:lpstr>Community Based Conservation Projects</vt:lpstr>
      <vt:lpstr>Technological Innovations for Sustainability</vt:lpstr>
      <vt:lpstr>Role of Individual in Conservation</vt:lpstr>
      <vt:lpstr>Conservation of Natural Resources</vt:lpstr>
      <vt:lpstr>Role of Individual in Conservation</vt:lpstr>
      <vt:lpstr>Pollution Reduction and Waste Management</vt:lpstr>
      <vt:lpstr>Role of Individual in Conservation</vt:lpstr>
      <vt:lpstr>Ecotourism and Environmental Conservation</vt:lpstr>
      <vt:lpstr>Role of Individual in Conservation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Srimanjunadh Maddukuri</cp:lastModifiedBy>
  <cp:revision>3</cp:revision>
  <dcterms:created xsi:type="dcterms:W3CDTF">2024-12-23T12:42:54Z</dcterms:created>
  <dcterms:modified xsi:type="dcterms:W3CDTF">2024-12-26T05:50:32Z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