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559" r:id="rId5"/>
    <p:sldId id="531" r:id="rId6"/>
    <p:sldId id="533" r:id="rId7"/>
    <p:sldId id="534" r:id="rId8"/>
    <p:sldId id="571" r:id="rId9"/>
    <p:sldId id="568" r:id="rId10"/>
    <p:sldId id="547" r:id="rId11"/>
    <p:sldId id="543" r:id="rId12"/>
    <p:sldId id="539" r:id="rId13"/>
    <p:sldId id="550" r:id="rId14"/>
    <p:sldId id="572" r:id="rId15"/>
    <p:sldId id="566" r:id="rId16"/>
    <p:sldId id="552" r:id="rId17"/>
    <p:sldId id="555" r:id="rId18"/>
    <p:sldId id="548" r:id="rId19"/>
    <p:sldId id="562" r:id="rId20"/>
    <p:sldId id="570" r:id="rId21"/>
    <p:sldId id="567" r:id="rId22"/>
    <p:sldId id="546" r:id="rId23"/>
    <p:sldId id="569" r:id="rId24"/>
    <p:sldId id="54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77" d="100"/>
          <a:sy n="77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3" y="4115939"/>
            <a:ext cx="9921239" cy="2411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1" y="2227633"/>
            <a:ext cx="8887965" cy="3453319"/>
          </a:xfrm>
          <a:prstGeom prst="rect">
            <a:avLst/>
          </a:prstGeo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483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322215" y="937851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260" y="1032560"/>
            <a:ext cx="8008651" cy="1069848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5261" y="2465547"/>
            <a:ext cx="8008652" cy="23533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5943831" y="1478432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369652"/>
            <a:ext cx="4718304" cy="2021406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2745251"/>
            <a:ext cx="4709160" cy="37430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429558" y="1740564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733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10881360" cy="106984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0392" y="2095182"/>
            <a:ext cx="1088136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7061"/>
            <a:ext cx="10881360" cy="1069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A9131C0-CD8A-49C3-079E-1B2C470B4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392" y="2529191"/>
            <a:ext cx="10764434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27061"/>
            <a:ext cx="10881360" cy="1069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A9131C0-CD8A-49C3-079E-1B2C470B4A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0392" y="2529191"/>
            <a:ext cx="10764434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6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4870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748708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0551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259388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5517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8878824" cy="3282696"/>
          </a:xfrm>
          <a:prstGeom prst="rect">
            <a:avLst/>
          </a:prstGeo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286698" y="1467881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0402" y="334615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881" y="1739075"/>
            <a:ext cx="8579796" cy="38932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63406" y="748857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446" y="282103"/>
            <a:ext cx="9925455" cy="1640666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447" y="2412464"/>
            <a:ext cx="9925454" cy="3735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6000" y="1313140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32" y="596321"/>
            <a:ext cx="10881360" cy="1069848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31" y="2266560"/>
            <a:ext cx="10881359" cy="35478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9" y="269748"/>
            <a:ext cx="8384272" cy="16002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9" y="2470951"/>
            <a:ext cx="8384272" cy="40294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10805484" cy="3348650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5145786" y="2087233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9226" y="2529191"/>
            <a:ext cx="10515600" cy="376460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8873980" cy="369981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52" y="2286210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71" r:id="rId11"/>
    <p:sldLayoutId id="2147483668" r:id="rId12"/>
    <p:sldLayoutId id="2147483651" r:id="rId13"/>
    <p:sldLayoutId id="2147483672" r:id="rId14"/>
    <p:sldLayoutId id="2147483652" r:id="rId15"/>
    <p:sldLayoutId id="2147483654" r:id="rId16"/>
    <p:sldLayoutId id="2147483673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8957B-E5AC-3642-1B2E-43A1A846C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Indian Cinematography by Satyajitray </a:t>
            </a:r>
          </a:p>
        </p:txBody>
      </p:sp>
    </p:spTree>
    <p:extLst>
      <p:ext uri="{BB962C8B-B14F-4D97-AF65-F5344CB8AC3E}">
        <p14:creationId xmlns:p14="http://schemas.microsoft.com/office/powerpoint/2010/main" val="3383545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EA02F1-2786-EFEA-69C6-DBCCA880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Challenges Faced by Indian Filmmakers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C1E2EA-8D13-F91F-2D41-D2D133B3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Limited financial resources hindered production quality</a:t>
            </a:r>
          </a:p>
          <a:p>
            <a:r>
              <a:t>Language barriers restricted audience reach</a:t>
            </a:r>
          </a:p>
          <a:p>
            <a:r>
              <a:t>Lack of infrastructure affected filming logistics</a:t>
            </a:r>
          </a:p>
          <a:p>
            <a:r>
              <a:t>Censorship imposed creative constraints</a:t>
            </a:r>
          </a:p>
        </p:txBody>
      </p:sp>
    </p:spTree>
    <p:extLst>
      <p:ext uri="{BB962C8B-B14F-4D97-AF65-F5344CB8AC3E}">
        <p14:creationId xmlns:p14="http://schemas.microsoft.com/office/powerpoint/2010/main" val="269428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FEA79-AB94-A619-A9BD-A7808EBD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FFB2-E7E8-C759-4E13-26F95BC72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Ray's Film Preservation Efforts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65AD20E-C116-B789-E815-EF9C964E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812775"/>
            <a:ext cx="9443588" cy="301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efforts to preserve his films included restoration of old prints</a:t>
            </a:r>
          </a:p>
          <a:p>
            <a:r>
              <a:t>Ray worked with international archives to restore his films</a:t>
            </a:r>
          </a:p>
          <a:p>
            <a:r>
              <a:t>He established the Society for the Preservation of Satyajit Ray Films</a:t>
            </a:r>
          </a:p>
          <a:p>
            <a:r>
              <a:t>Ray's films are now preserved at the Academy Film Archive in Los Angeles</a:t>
            </a:r>
          </a:p>
        </p:txBody>
      </p:sp>
    </p:spTree>
    <p:extLst>
      <p:ext uri="{BB962C8B-B14F-4D97-AF65-F5344CB8AC3E}">
        <p14:creationId xmlns:p14="http://schemas.microsoft.com/office/powerpoint/2010/main" val="422023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9FA7B-837B-9DA6-E993-9020A305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2568F-7036-E4EB-761B-3E9FFFA6B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Role of Music in Indian Films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4C220B-DB22-F61F-231B-962A63179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Music evokes emotions and sets tone</a:t>
            </a:r>
          </a:p>
          <a:p>
            <a:r>
              <a:t>Creates atmosphere and mood</a:t>
            </a:r>
          </a:p>
          <a:p>
            <a:r>
              <a:t>Enhances narrative and storytelling</a:t>
            </a:r>
          </a:p>
          <a:p>
            <a:r>
              <a:t>Complements visual elements in films</a:t>
            </a:r>
          </a:p>
        </p:txBody>
      </p:sp>
    </p:spTree>
    <p:extLst>
      <p:ext uri="{BB962C8B-B14F-4D97-AF65-F5344CB8AC3E}">
        <p14:creationId xmlns:p14="http://schemas.microsoft.com/office/powerpoint/2010/main" val="3408407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Ray's Collaboration with Other Artists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625" y="2542117"/>
            <a:ext cx="7849746" cy="2948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Ray collaborated with writer Bibhutibhushan Bandopadhyay on Pather Panchali</a:t>
            </a:r>
          </a:p>
          <a:p>
            <a:r>
              <a:t>He worked with actor Soumitra Chatterjee in several films</a:t>
            </a:r>
          </a:p>
          <a:p>
            <a:r>
              <a:t>Music composer Ravi Shankar contributed to Ray's Apu Trilogy</a:t>
            </a:r>
          </a:p>
          <a:p>
            <a:r>
              <a:t>Art director Bansi Chandragupta designed sets for many of Ray's films</a:t>
            </a:r>
          </a:p>
        </p:txBody>
      </p:sp>
    </p:spTree>
    <p:extLst>
      <p:ext uri="{BB962C8B-B14F-4D97-AF65-F5344CB8AC3E}">
        <p14:creationId xmlns:p14="http://schemas.microsoft.com/office/powerpoint/2010/main" val="145173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938" y="268356"/>
            <a:ext cx="6633886" cy="2379427"/>
          </a:xfrm>
        </p:spPr>
        <p:txBody>
          <a:bodyPr/>
          <a:lstStyle/>
          <a:p>
            <a:r>
              <a:rPr dirty="0"/>
              <a:t>Indian Cinema's Diverse Genres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9A310A5-9494-0ACF-21DA-8F16C213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Indian Cinema's Diverse Genres</a:t>
            </a:r>
          </a:p>
          <a:p>
            <a:r>
              <a:t>Satyajit Ray explored Social Realism through films likePather Panchali</a:t>
            </a:r>
          </a:p>
          <a:p>
            <a:r>
              <a:t>examined Romanticism in Charulata</a:t>
            </a:r>
          </a:p>
          <a:p>
            <a:r>
              <a:t>showcased Historical Drama with Shatranj Ke Khilari</a:t>
            </a:r>
          </a:p>
        </p:txBody>
      </p:sp>
    </p:spTree>
    <p:extLst>
      <p:ext uri="{BB962C8B-B14F-4D97-AF65-F5344CB8AC3E}">
        <p14:creationId xmlns:p14="http://schemas.microsoft.com/office/powerpoint/2010/main" val="40175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Satyajit Ray's Impact on World Cinema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Influence on International Filmmakers</a:t>
            </a:r>
          </a:p>
          <a:p>
            <a:r>
              <a:t>Increased global recognition of Indian cinema</a:t>
            </a:r>
          </a:p>
          <a:p>
            <a:r>
              <a:t>Realistic storytelling and cinematography techniques</a:t>
            </a:r>
          </a:p>
          <a:p>
            <a:r>
              <a:t>Exploration of social and cultural issues in films</a:t>
            </a:r>
          </a:p>
        </p:txBody>
      </p:sp>
    </p:spTree>
    <p:extLst>
      <p:ext uri="{BB962C8B-B14F-4D97-AF65-F5344CB8AC3E}">
        <p14:creationId xmlns:p14="http://schemas.microsoft.com/office/powerpoint/2010/main" val="361900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495AC-5F60-9488-CAC4-FB0AFD41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F26BE2-14E1-1CA9-7B31-F1B312D8C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Future of Indian Cinematography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473267D-028A-9A4F-C72B-5343FD5C7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Evolution of cinematographic techniques</a:t>
            </a:r>
          </a:p>
          <a:p>
            <a:r>
              <a:t>Influence of international films on Indian cinematography</a:t>
            </a:r>
          </a:p>
          <a:p>
            <a:r>
              <a:t>Advancements in film technology and equipment</a:t>
            </a:r>
          </a:p>
          <a:p>
            <a:r>
              <a:t>Growth of regional cinema and experimental filmmaking</a:t>
            </a:r>
          </a:p>
        </p:txBody>
      </p:sp>
    </p:spTree>
    <p:extLst>
      <p:ext uri="{BB962C8B-B14F-4D97-AF65-F5344CB8AC3E}">
        <p14:creationId xmlns:p14="http://schemas.microsoft.com/office/powerpoint/2010/main" val="228190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5813-9D33-D431-58EF-66663A7C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8027-5030-49FD-8107-5F2778A97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Ray's Film Preservation Efforts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6C56031-6F44-403A-2D27-8A38F5E7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812775"/>
            <a:ext cx="9443588" cy="301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efforts to preserve his films included restoration of old prints</a:t>
            </a:r>
          </a:p>
          <a:p>
            <a:r>
              <a:t>Ray worked with international archives to restore his films</a:t>
            </a:r>
          </a:p>
          <a:p>
            <a:r>
              <a:t>He established the Society for the Preservation of Satyajit Ray Films</a:t>
            </a:r>
          </a:p>
          <a:p>
            <a:r>
              <a:t>Ray's films are now preserved at the Academy Film Archive in Los Angeles</a:t>
            </a:r>
          </a:p>
        </p:txBody>
      </p:sp>
    </p:spTree>
    <p:extLst>
      <p:ext uri="{BB962C8B-B14F-4D97-AF65-F5344CB8AC3E}">
        <p14:creationId xmlns:p14="http://schemas.microsoft.com/office/powerpoint/2010/main" val="1816036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9A45-4CD9-02C9-93EC-4515DD89E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4E5A1-24A4-F485-5D92-C74B29F5B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182" y="420162"/>
            <a:ext cx="7763256" cy="1600200"/>
          </a:xfrm>
        </p:spPr>
        <p:txBody>
          <a:bodyPr/>
          <a:lstStyle/>
          <a:p>
            <a:r>
              <a:t>Indian Government's Support for Cinema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82F4405-EA65-A1EE-7C12-34D3D5604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391941"/>
            <a:ext cx="9443588" cy="3870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Financial assistance for film production</a:t>
            </a:r>
          </a:p>
          <a:p>
            <a:r>
              <a:t>Tax exemptions for cinematic projects</a:t>
            </a:r>
          </a:p>
          <a:p>
            <a:r>
              <a:t>Establishment of film institutes and archives</a:t>
            </a:r>
          </a:p>
          <a:p>
            <a:r>
              <a:t>National Film Awards to recognize excellence</a:t>
            </a:r>
          </a:p>
        </p:txBody>
      </p:sp>
    </p:spTree>
    <p:extLst>
      <p:ext uri="{BB962C8B-B14F-4D97-AF65-F5344CB8AC3E}">
        <p14:creationId xmlns:p14="http://schemas.microsoft.com/office/powerpoint/2010/main" val="69039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58" y="1432899"/>
            <a:ext cx="5882470" cy="1493181"/>
          </a:xfrm>
        </p:spPr>
        <p:txBody>
          <a:bodyPr/>
          <a:lstStyle/>
          <a:p>
            <a:r>
              <a:t>Satyajit Ray's Legacy in Film Industry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9A310A5-9494-0ACF-21DA-8F16C213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Influence on World Cinema</a:t>
            </a:r>
          </a:p>
          <a:p>
            <a:r>
              <a:t>Revolutionized Indian filmmaking</a:t>
            </a:r>
          </a:p>
          <a:p>
            <a:r>
              <a:t>Emerged as a distinct voice globally</a:t>
            </a:r>
          </a:p>
          <a:p>
            <a:r>
              <a:t>Left lasting impact on cinematography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92" y="312559"/>
            <a:ext cx="9987187" cy="1069848"/>
          </a:xfrm>
        </p:spPr>
        <p:txBody>
          <a:bodyPr>
            <a:normAutofit/>
          </a:bodyPr>
          <a:lstStyle/>
          <a:p>
            <a:r>
              <a:t>Satyajit Ray's Film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42178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Film Career</a:t>
            </a:r>
          </a:p>
          <a:p>
            <a:r>
              <a:t>Started as a graphic designer</a:t>
            </a:r>
          </a:p>
          <a:p>
            <a:r>
              <a:t>Influenced by Italian Neorealism</a:t>
            </a:r>
          </a:p>
          <a:p>
            <a:r>
              <a:t>Directed thirty six films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C406-9BEA-90C2-F32C-5547EB85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72E-9E84-BE6A-867E-BAABA8F1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Conclusion on Indian Cinematography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EE4B-96DD-A9C0-6C12-986F0C18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Indian cinematography evolved significantly under Satyajit Ray's direction</a:t>
            </a:r>
          </a:p>
          <a:p>
            <a:r>
              <a:t>Realistic storytelling became a hallmark of his films</a:t>
            </a:r>
          </a:p>
          <a:p>
            <a:r>
              <a:t>Ray's use of lighting and camera angles added depth to his narratives</a:t>
            </a:r>
          </a:p>
          <a:p>
            <a:r>
              <a:t>His influence on Indian cinema remains unparalleled and enduring</a:t>
            </a:r>
          </a:p>
        </p:txBody>
      </p:sp>
    </p:spTree>
    <p:extLst>
      <p:ext uri="{BB962C8B-B14F-4D97-AF65-F5344CB8AC3E}">
        <p14:creationId xmlns:p14="http://schemas.microsoft.com/office/powerpoint/2010/main" val="3346219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spc="600">
                <a:ln w="28575">
                  <a:noFill/>
                  <a:prstDash val="solid"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176620"/>
            <a:ext cx="7735824" cy="1069848"/>
          </a:xfrm>
        </p:spPr>
        <p:txBody>
          <a:bodyPr/>
          <a:lstStyle/>
          <a:p>
            <a:r>
              <a:t>Evolution of Indian Cinema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3534941"/>
            <a:ext cx="9443588" cy="27271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cinematography marked a shift towards realism</a:t>
            </a:r>
          </a:p>
          <a:p>
            <a:r>
              <a:t>Influence of Italian Neorealism on Indian filmmaking</a:t>
            </a:r>
          </a:p>
          <a:p>
            <a:r>
              <a:t>Ray's use of natural light and location shooting</a:t>
            </a:r>
          </a:p>
          <a:p>
            <a:r>
              <a:t>Emphasis on social commentary and storytelling in Indian cinema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 Elements of Cinematography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428B46-4A15-663F-2983-C5E3941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142" y="2812775"/>
            <a:ext cx="9443588" cy="30115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Lighting to create mood and atmosphere</a:t>
            </a:r>
          </a:p>
          <a:p>
            <a:r>
              <a:t>Composition to guide viewer attention</a:t>
            </a:r>
          </a:p>
          <a:p>
            <a:r>
              <a:t>Camera movement to convey emotion</a:t>
            </a:r>
          </a:p>
          <a:p>
            <a:r>
              <a:t>Framing to capture the essence of scene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D389A-52B2-CB2F-4564-941AD162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5CDE-B9F9-530C-EAEB-74C60B45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74" y="832104"/>
            <a:ext cx="9340642" cy="1069848"/>
          </a:xfrm>
        </p:spPr>
        <p:txBody>
          <a:bodyPr/>
          <a:lstStyle/>
          <a:p>
            <a:r>
              <a:t>Satyajit Ray's Impact on World Cinema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8DAD-9CC7-82FC-F945-5CD9AF8E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374" y="2212848"/>
            <a:ext cx="6883954" cy="43198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Influence on International Filmmakers</a:t>
            </a:r>
          </a:p>
          <a:p>
            <a:r>
              <a:t>Increased global recognition of Indian cinema</a:t>
            </a:r>
          </a:p>
          <a:p>
            <a:r>
              <a:t>Realistic storytelling and cinematography techniques</a:t>
            </a:r>
          </a:p>
          <a:p>
            <a:r>
              <a:t>Exploration of social and cultural issues in films</a:t>
            </a:r>
          </a:p>
        </p:txBody>
      </p:sp>
    </p:spTree>
    <p:extLst>
      <p:ext uri="{BB962C8B-B14F-4D97-AF65-F5344CB8AC3E}">
        <p14:creationId xmlns:p14="http://schemas.microsoft.com/office/powerpoint/2010/main" val="414293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AB64-2837-CF2E-843D-90CA0E95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59FFFF1E-2526-0E53-4325-D190E160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870" y="109330"/>
            <a:ext cx="7014954" cy="2260159"/>
          </a:xfrm>
        </p:spPr>
        <p:txBody>
          <a:bodyPr/>
          <a:lstStyle/>
          <a:p>
            <a:r>
              <a:rPr dirty="0"/>
              <a:t>Influence of Culture on Films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168ECB1-9B31-E599-7F0D-912D3342F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3219" y="3427052"/>
            <a:ext cx="6889325" cy="3073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films reflect Indian culture and traditions</a:t>
            </a:r>
          </a:p>
          <a:p>
            <a:r>
              <a:t>Social realism is prominent in his work</a:t>
            </a:r>
          </a:p>
          <a:p>
            <a:r>
              <a:t>Regional themes and stories are highlighted</a:t>
            </a:r>
          </a:p>
          <a:p>
            <a:r>
              <a:t>Cultural identity is explored through characters</a:t>
            </a:r>
          </a:p>
        </p:txBody>
      </p:sp>
    </p:spTree>
    <p:extLst>
      <p:ext uri="{BB962C8B-B14F-4D97-AF65-F5344CB8AC3E}">
        <p14:creationId xmlns:p14="http://schemas.microsoft.com/office/powerpoint/2010/main" val="347831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Aspects of Filmmaking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625" y="2542117"/>
            <a:ext cx="7849746" cy="2948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cinematography emphasized natural lighting</a:t>
            </a:r>
          </a:p>
          <a:p>
            <a:r>
              <a:t>Location shooting was preferred over studio sets</a:t>
            </a:r>
          </a:p>
          <a:p>
            <a:r>
              <a:t>High contrast and deep focus techniques were used</a:t>
            </a:r>
          </a:p>
          <a:p>
            <a:r>
              <a:t>Long takes and static shots created a sense of realism</a:t>
            </a:r>
          </a:p>
        </p:txBody>
      </p:sp>
    </p:spTree>
    <p:extLst>
      <p:ext uri="{BB962C8B-B14F-4D97-AF65-F5344CB8AC3E}">
        <p14:creationId xmlns:p14="http://schemas.microsoft.com/office/powerpoint/2010/main" val="84937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Ray's Use of Lighting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907" y="3526282"/>
            <a:ext cx="9456095" cy="30965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Natural light is used to create realistic scenes</a:t>
            </a:r>
          </a:p>
          <a:p>
            <a:r>
              <a:t>Soft light is used to convey emotions and intimacy</a:t>
            </a:r>
          </a:p>
          <a:p>
            <a:r>
              <a:t>High contrast lighting is used to depict social inequality</a:t>
            </a:r>
          </a:p>
          <a:p>
            <a:r>
              <a:t>Low key lighting is used to create a sense of mystery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Cinema's Global Recognition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443" y="2542117"/>
            <a:ext cx="7768928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t>Satyajit Ray's films received international acclaim</a:t>
            </a:r>
          </a:p>
          <a:p>
            <a:r>
              <a:t>Indian cinema gained global recognition</a:t>
            </a:r>
          </a:p>
          <a:p>
            <a:r>
              <a:t>His work influenced world cinema</a:t>
            </a:r>
          </a:p>
          <a:p>
            <a:r>
              <a:t>Pather Panchali won awards at international film festivals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850</TotalTime>
  <Words>630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Segoe UI Light</vt:lpstr>
      <vt:lpstr>Tw Cen MT</vt:lpstr>
      <vt:lpstr>Office Theme</vt:lpstr>
      <vt:lpstr>The Indian Cinematography by Satyajitray </vt:lpstr>
      <vt:lpstr>Satyajit Ray's Film Career</vt:lpstr>
      <vt:lpstr>Evolution of Indian Cinema</vt:lpstr>
      <vt:lpstr>Key Elements of Cinematography</vt:lpstr>
      <vt:lpstr>Satyajit Ray's Impact on World Cinema</vt:lpstr>
      <vt:lpstr>Influence of Culture on Films</vt:lpstr>
      <vt:lpstr>Technical Aspects of Filmmaking</vt:lpstr>
      <vt:lpstr>Ray's Use of Lighting Techniques</vt:lpstr>
      <vt:lpstr>Indian Cinema's Global Recognition</vt:lpstr>
      <vt:lpstr>Challenges Faced by Indian Filmmakers</vt:lpstr>
      <vt:lpstr>Ray's Film Preservation Efforts</vt:lpstr>
      <vt:lpstr>Role of Music in Indian Films</vt:lpstr>
      <vt:lpstr>Ray's Collaboration with Other Artists</vt:lpstr>
      <vt:lpstr>Indian Cinema's Diverse Genres</vt:lpstr>
      <vt:lpstr>Satyajit Ray's Impact on World Cinema</vt:lpstr>
      <vt:lpstr>Future of Indian Cinematography</vt:lpstr>
      <vt:lpstr>Ray's Film Preservation Efforts</vt:lpstr>
      <vt:lpstr>Indian Government's Support for Cinema</vt:lpstr>
      <vt:lpstr>Satyajit Ray's Legacy in Film Industry</vt:lpstr>
      <vt:lpstr>Conclusion on Indian Cinematography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Sandhya Menon</dc:creator>
  <cp:lastModifiedBy>Srimanjunadh Maddukuri</cp:lastModifiedBy>
  <cp:revision>443</cp:revision>
  <dcterms:created xsi:type="dcterms:W3CDTF">2024-12-30T04:32:51Z</dcterms:created>
  <dcterms:modified xsi:type="dcterms:W3CDTF">2024-12-31T03:25:17Z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