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74" r:id="rId3"/>
    <p:sldId id="258" r:id="rId4"/>
    <p:sldId id="259" r:id="rId5"/>
    <p:sldId id="281" r:id="rId6"/>
    <p:sldId id="264" r:id="rId7"/>
    <p:sldId id="265" r:id="rId8"/>
    <p:sldId id="266" r:id="rId9"/>
    <p:sldId id="268" r:id="rId10"/>
    <p:sldId id="276" r:id="rId11"/>
    <p:sldId id="277" r:id="rId12"/>
    <p:sldId id="270" r:id="rId13"/>
    <p:sldId id="278" r:id="rId14"/>
    <p:sldId id="279"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6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7036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865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354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73167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3427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59483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4486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2343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5062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93833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6030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7/4/2019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9358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7/4/2019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99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7/4/2019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7676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60752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28235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A2FCAC-B0FC-4561-97A2-3A4896B6BEB0}" type="datetimeFigureOut">
              <a:rPr lang="en-US" smtClean="0"/>
              <a:t>7/4/2019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294682586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anSingh19/Coursera_Capstone/blob/master/Segmenting_and_Clustering_1.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b="1" dirty="0"/>
              <a:t>Analyzing Median House Prices and School Ratings for Scarborough Canada for Immigrants</a:t>
            </a:r>
            <a:endParaRPr lang="en-US" dirty="0"/>
          </a:p>
        </p:txBody>
      </p:sp>
      <p:sp>
        <p:nvSpPr>
          <p:cNvPr id="3" name="Subtitle 2"/>
          <p:cNvSpPr>
            <a:spLocks noGrp="1"/>
          </p:cNvSpPr>
          <p:nvPr>
            <p:ph type="subTitle" idx="1"/>
          </p:nvPr>
        </p:nvSpPr>
        <p:spPr>
          <a:xfrm>
            <a:off x="2589213" y="4777380"/>
            <a:ext cx="8915399" cy="859146"/>
          </a:xfrm>
        </p:spPr>
        <p:txBody>
          <a:bodyPr>
            <a:normAutofit/>
          </a:bodyPr>
          <a:lstStyle/>
          <a:p>
            <a:r>
              <a:rPr lang="en-US" dirty="0"/>
              <a:t>Applied Data Science Capstone</a:t>
            </a:r>
          </a:p>
          <a:p>
            <a:r>
              <a:rPr lang="it-IT" dirty="0"/>
              <a:t>IBM Data Science Professional </a:t>
            </a:r>
            <a:r>
              <a:rPr lang="it-IT" dirty="0" smtClean="0"/>
              <a:t>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Finding Most Common Venues</a:t>
            </a:r>
            <a:endParaRPr lang="en-US" b="1"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299" y="1415442"/>
            <a:ext cx="10304223" cy="5135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53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Clustering</a:t>
            </a:r>
            <a:endParaRPr lang="en-US"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434" y="1753644"/>
            <a:ext cx="9111053" cy="390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4" y="604870"/>
            <a:ext cx="9905998" cy="637076"/>
          </a:xfrm>
        </p:spPr>
        <p:txBody>
          <a:bodyPr>
            <a:normAutofit fontScale="90000"/>
          </a:bodyPr>
          <a:lstStyle/>
          <a:p>
            <a:r>
              <a:rPr lang="en-US" b="1" dirty="0"/>
              <a:t>NEIGHBORHOOD MEDIAN HOUSING PRICES</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952" y="1376820"/>
            <a:ext cx="904379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62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NEIGHBORHOOD SCHOOL RATINGS</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423" y="1386410"/>
            <a:ext cx="9569885" cy="547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93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a:xfrm>
            <a:off x="1906824" y="1905000"/>
            <a:ext cx="8915400" cy="3777622"/>
          </a:xfrm>
        </p:spPr>
        <p:txBody>
          <a:bodyPr/>
          <a:lstStyle/>
          <a:p>
            <a:pPr algn="just"/>
            <a:r>
              <a:rPr lang="en-US" sz="3200" dirty="0" smtClean="0">
                <a:latin typeface="Tw Cen MT" panose="020B0602020104020603" pitchFamily="34" charset="0"/>
              </a:rPr>
              <a:t>In </a:t>
            </a:r>
            <a:r>
              <a:rPr lang="en-US" sz="3200" dirty="0">
                <a:latin typeface="Tw Cen MT" panose="020B0602020104020603" pitchFamily="34" charset="0"/>
              </a:rPr>
              <a:t>this project, through a k-means cluster algorithm we separate the neighborhood into </a:t>
            </a:r>
            <a:r>
              <a:rPr lang="en-US" sz="3200" dirty="0" smtClean="0">
                <a:latin typeface="Tw Cen MT" panose="020B0602020104020603" pitchFamily="34" charset="0"/>
              </a:rPr>
              <a:t>04 </a:t>
            </a:r>
            <a:r>
              <a:rPr lang="en-US" sz="3200" dirty="0">
                <a:latin typeface="Tw Cen MT" panose="020B0602020104020603" pitchFamily="34" charset="0"/>
              </a:rPr>
              <a:t>clusters, which have similar neighborhoods around them. Using the charts above decision leading to a particular neighborhood based on average house prices and school rating can be made</a:t>
            </a:r>
          </a:p>
          <a:p>
            <a:endParaRPr lang="en-US" dirty="0"/>
          </a:p>
        </p:txBody>
      </p:sp>
    </p:spTree>
    <p:extLst>
      <p:ext uri="{BB962C8B-B14F-4D97-AF65-F5344CB8AC3E}">
        <p14:creationId xmlns:p14="http://schemas.microsoft.com/office/powerpoint/2010/main" val="35934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r>
              <a:rPr lang="en-US" sz="8000" b="1" dirty="0" smtClean="0">
                <a:latin typeface="Tw Cen MT" panose="020B0602020104020603" pitchFamily="34" charset="0"/>
              </a:rPr>
              <a:t>THANKS</a:t>
            </a:r>
            <a:endParaRPr lang="en-US" sz="8000" b="1" dirty="0">
              <a:latin typeface="Tw Cen MT" panose="020B0602020104020603" pitchFamily="34" charset="0"/>
            </a:endParaRP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2">
            <a:extLst>
              <a:ext uri="{28A0092B-C50C-407E-A947-70E740481C1C}">
                <a14:useLocalDpi xmlns:a14="http://schemas.microsoft.com/office/drawing/2010/main" val="0"/>
              </a:ext>
            </a:extLst>
          </a:blip>
          <a:srcRect/>
          <a:stretch>
            <a:fillRect/>
          </a:stretch>
        </p:blipFill>
        <p:spPr bwMode="auto">
          <a:xfrm>
            <a:off x="2174543" y="648269"/>
            <a:ext cx="10017457" cy="620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lnSpcReduction="10000"/>
          </a:bodyPr>
          <a:lstStyle/>
          <a:p>
            <a:pPr algn="just"/>
            <a:r>
              <a:rPr lang="en-US" sz="32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a:t>
            </a:r>
          </a:p>
        </p:txBody>
      </p:sp>
      <p:sp>
        <p:nvSpPr>
          <p:cNvPr id="3" name="Content Placeholder 2"/>
          <p:cNvSpPr>
            <a:spLocks noGrp="1"/>
          </p:cNvSpPr>
          <p:nvPr>
            <p:ph idx="1"/>
          </p:nvPr>
        </p:nvSpPr>
        <p:spPr>
          <a:xfrm>
            <a:off x="1141412" y="1337482"/>
            <a:ext cx="9905999" cy="5213444"/>
          </a:xfrm>
        </p:spPr>
        <p:txBody>
          <a:bodyPr/>
          <a:lstStyle/>
          <a:p>
            <a:r>
              <a:rPr lang="en-US" sz="2400" b="1" dirty="0">
                <a:latin typeface="Tw Cen MT" panose="020B0602020104020603" pitchFamily="34" charset="0"/>
              </a:rPr>
              <a:t>Longitude and Latitude Data:</a:t>
            </a:r>
            <a:endParaRPr lang="en-US" sz="2400" dirty="0">
              <a:latin typeface="Tw Cen MT" panose="020B0602020104020603" pitchFamily="34" charset="0"/>
            </a:endParaRPr>
          </a:p>
          <a:p>
            <a:r>
              <a:rPr lang="en-US" sz="2400" dirty="0">
                <a:latin typeface="Tw Cen MT" panose="020B0602020104020603" pitchFamily="34" charset="0"/>
              </a:rPr>
              <a:t>We will need geo-locational information about that specific borough and the neighborhoods in that borough. It is "Scarborough" in Toronto. </a:t>
            </a:r>
          </a:p>
          <a:p>
            <a:r>
              <a:rPr lang="en-US" sz="2400" dirty="0">
                <a:latin typeface="Tw Cen MT" panose="020B0602020104020603" pitchFamily="34" charset="0"/>
              </a:rPr>
              <a:t>Dataset comprising latitude and longitude, </a:t>
            </a:r>
            <a:r>
              <a:rPr lang="en-US" sz="2400" dirty="0" err="1">
                <a:latin typeface="Tw Cen MT" panose="020B0602020104020603" pitchFamily="34" charset="0"/>
              </a:rPr>
              <a:t>zipcodes</a:t>
            </a:r>
            <a:r>
              <a:rPr lang="en-US" sz="2400" dirty="0">
                <a:latin typeface="Tw Cen MT" panose="020B0602020104020603" pitchFamily="34" charset="0"/>
              </a:rPr>
              <a:t> is already available through the previous notebook. The location of Scarborough would be filtered using the same:</a:t>
            </a:r>
          </a:p>
          <a:p>
            <a:r>
              <a:rPr lang="en-US" sz="2400" dirty="0">
                <a:hlinkClick r:id="rId2"/>
              </a:rPr>
              <a:t>https://github.com/SanSingh19/Coursera_Capstone/blob/master/Segmenting_and_Clustering_1.ipynb</a:t>
            </a: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3"/>
          <a:stretch>
            <a:fillRect/>
          </a:stretch>
        </p:blipFill>
        <p:spPr>
          <a:xfrm>
            <a:off x="3178800" y="4876484"/>
            <a:ext cx="5518696" cy="198151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2576" y="1503123"/>
            <a:ext cx="7371350" cy="394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492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fontScale="90000"/>
          </a:bodyPr>
          <a:lstStyle/>
          <a:p>
            <a:r>
              <a:rPr lang="en-US" b="1" dirty="0" smtClean="0"/>
              <a:t>Foursquare API</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smtClean="0">
                <a:latin typeface="Tw Cen MT" panose="020B0602020104020603" pitchFamily="34" charset="0"/>
              </a:rPr>
              <a:t>Connecting </a:t>
            </a:r>
            <a:r>
              <a:rPr lang="en-US" sz="3200" dirty="0">
                <a:latin typeface="Tw Cen MT" panose="020B0602020104020603" pitchFamily="34" charset="0"/>
              </a:rPr>
              <a:t>to Foursquare and Retrieving Locational </a:t>
            </a:r>
            <a:r>
              <a:rPr lang="en-US" sz="3200" dirty="0" smtClean="0">
                <a:latin typeface="Tw Cen MT" panose="020B0602020104020603" pitchFamily="34" charset="0"/>
              </a:rPr>
              <a:t>Data</a:t>
            </a:r>
            <a:r>
              <a:rPr lang="en-US" sz="3200" dirty="0">
                <a:latin typeface="Tw Cen MT" panose="020B0602020104020603" pitchFamily="34" charset="0"/>
              </a:rPr>
              <a:t> for Each Venue in Every </a:t>
            </a:r>
            <a:r>
              <a:rPr lang="en-US" sz="3200" dirty="0" smtClean="0">
                <a:latin typeface="Tw Cen MT" panose="020B0602020104020603" pitchFamily="34" charset="0"/>
              </a:rPr>
              <a:t>Neighborhood</a:t>
            </a:r>
          </a:p>
          <a:p>
            <a:pPr marL="0" indent="0" algn="just">
              <a:buNone/>
            </a:pPr>
            <a:r>
              <a:rPr lang="en-US" sz="32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a:t>
            </a:r>
            <a:r>
              <a:rPr lang="en-US" sz="3200" dirty="0" smtClean="0">
                <a:latin typeface="Tw Cen MT" panose="020B0602020104020603" pitchFamily="34" charset="0"/>
              </a:rPr>
              <a:t>500 </a:t>
            </a:r>
            <a:r>
              <a:rPr lang="en-US" sz="3200" dirty="0">
                <a:latin typeface="Tw Cen MT" panose="020B0602020104020603" pitchFamily="34" charset="0"/>
              </a:rPr>
              <a:t>meter. </a:t>
            </a: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fontScale="90000"/>
          </a:bodyPr>
          <a:lstStyle/>
          <a:p>
            <a:r>
              <a:rPr lang="en-US" b="1" dirty="0" smtClean="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r>
              <a:rPr lang="en-US" sz="2800" dirty="0" smtClean="0">
                <a:latin typeface="Tw Cen MT" panose="020B0602020104020603" pitchFamily="34" charset="0"/>
              </a:rPr>
              <a:t>Processing </a:t>
            </a:r>
            <a:r>
              <a:rPr lang="en-US" sz="2800" dirty="0">
                <a:latin typeface="Tw Cen MT" panose="020B0602020104020603" pitchFamily="34" charset="0"/>
              </a:rPr>
              <a:t>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lgn="just">
              <a:buNone/>
            </a:pPr>
            <a:r>
              <a:rPr lang="en-US" sz="28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a:t>
            </a:r>
            <a:r>
              <a:rPr lang="en-US" sz="2800" dirty="0" smtClean="0">
                <a:latin typeface="Tw Cen MT" panose="020B0602020104020603" pitchFamily="34" charset="0"/>
              </a:rPr>
              <a:t>will </a:t>
            </a:r>
            <a:r>
              <a:rPr lang="en-US" sz="2800" dirty="0">
                <a:latin typeface="Tw Cen MT" panose="020B0602020104020603" pitchFamily="34" charset="0"/>
              </a:rPr>
              <a:t>be One-hot encoded and different venues will have different feature-columns. </a:t>
            </a: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142" y="618518"/>
            <a:ext cx="9905998" cy="637076"/>
          </a:xfrm>
        </p:spPr>
        <p:txBody>
          <a:bodyPr>
            <a:normAutofit fontScale="90000"/>
          </a:bodyPr>
          <a:lstStyle/>
          <a:p>
            <a:r>
              <a:rPr lang="en-US" b="1" dirty="0"/>
              <a:t>Creating a </a:t>
            </a:r>
            <a:r>
              <a:rPr lang="en-US" b="1" dirty="0" err="1"/>
              <a:t>DataFrome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sz="2800" dirty="0" smtClean="0">
                <a:latin typeface="Tw Cen MT" panose="020B0602020104020603" pitchFamily="34" charset="0"/>
              </a:rPr>
              <a:t>Processing </a:t>
            </a:r>
            <a:r>
              <a:rPr lang="en-US" sz="2800" dirty="0">
                <a:latin typeface="Tw Cen MT" panose="020B0602020104020603" pitchFamily="34" charset="0"/>
              </a:rPr>
              <a:t>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a:t>
            </a:r>
            <a:r>
              <a:rPr lang="en-US" sz="2800" dirty="0" smtClean="0">
                <a:latin typeface="Tw Cen MT" panose="020B0602020104020603" pitchFamily="34" charset="0"/>
              </a:rPr>
              <a:t>Scarborough</a:t>
            </a:r>
          </a:p>
          <a:p>
            <a:pPr marL="0" indent="0">
              <a:buNone/>
            </a:pPr>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8" y="2342367"/>
            <a:ext cx="9661024" cy="451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435" y="1753644"/>
            <a:ext cx="7996236" cy="2197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8995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344</TotalTime>
  <Words>398</Words>
  <Application>Microsoft Office PowerPoint</Application>
  <PresentationFormat>Custom</PresentationFormat>
  <Paragraphs>28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Analyzing Median House Prices and School Ratings for Scarborough Canada for Immigrants</vt:lpstr>
      <vt:lpstr>PowerPoint Presentation</vt:lpstr>
      <vt:lpstr>Part 1: Problem Description </vt:lpstr>
      <vt:lpstr>Part 2: Data We Need</vt:lpstr>
      <vt:lpstr>PowerPoint Presentation</vt:lpstr>
      <vt:lpstr>Foursquare API</vt:lpstr>
      <vt:lpstr>Data Preprocessing</vt:lpstr>
      <vt:lpstr>Creating a DataFrome</vt:lpstr>
      <vt:lpstr>Main Article</vt:lpstr>
      <vt:lpstr>Finding Most Common Venues</vt:lpstr>
      <vt:lpstr>Clustering</vt:lpstr>
      <vt:lpstr>NEIGHBORHOOD MEDIAN HOUSING PRICES</vt:lpstr>
      <vt:lpstr>NEIGHBORHOOD SCHOOL RATINGS</vt:lpstr>
      <vt:lpstr>Conclusion: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shaswat</cp:lastModifiedBy>
  <cp:revision>14</cp:revision>
  <dcterms:created xsi:type="dcterms:W3CDTF">2018-09-09T09:14:01Z</dcterms:created>
  <dcterms:modified xsi:type="dcterms:W3CDTF">2019-07-04T14:04:33Z</dcterms:modified>
</cp:coreProperties>
</file>