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80767-892B-4ECF-A4B2-5DA818803D4C}" v="1" dt="2020-02-13T16:04:49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A1EAC-F3F0-44E1-BAD8-75331B2AE7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046AFEA-5407-4F8F-8127-A88A40DECE2B}">
      <dgm:prSet phldrT="[Texto]"/>
      <dgm:spPr/>
      <dgm:t>
        <a:bodyPr/>
        <a:lstStyle/>
        <a:p>
          <a:r>
            <a:rPr lang="es-ES" b="0" dirty="0">
              <a:latin typeface="Arial" pitchFamily="34" charset="0"/>
              <a:ea typeface="+mn-ea"/>
              <a:cs typeface="Arial" pitchFamily="34" charset="0"/>
            </a:rPr>
            <a:t>CALCULAR BASES DE COTITZACÌÓN  A LA S.S I IRPF</a:t>
          </a:r>
          <a:endParaRPr lang="es-ES" dirty="0"/>
        </a:p>
      </dgm:t>
    </dgm:pt>
    <dgm:pt modelId="{9A3B403A-C958-4472-904A-D7F53F1AEECB}" type="parTrans" cxnId="{D333D9CC-9E84-427A-AC74-044FFB20467C}">
      <dgm:prSet/>
      <dgm:spPr/>
      <dgm:t>
        <a:bodyPr/>
        <a:lstStyle/>
        <a:p>
          <a:endParaRPr lang="es-ES"/>
        </a:p>
      </dgm:t>
    </dgm:pt>
    <dgm:pt modelId="{576CECB3-FD03-44BC-8052-E0DA5EFCCB6B}" type="sibTrans" cxnId="{D333D9CC-9E84-427A-AC74-044FFB20467C}">
      <dgm:prSet/>
      <dgm:spPr/>
      <dgm:t>
        <a:bodyPr/>
        <a:lstStyle/>
        <a:p>
          <a:endParaRPr lang="es-ES"/>
        </a:p>
      </dgm:t>
    </dgm:pt>
    <dgm:pt modelId="{8F78D20E-47E9-4999-BB32-A0D936F9FF85}">
      <dgm:prSet phldrT="[Texto]"/>
      <dgm:spPr/>
      <dgm:t>
        <a:bodyPr/>
        <a:lstStyle/>
        <a:p>
          <a:r>
            <a:rPr lang="es-ES" b="0" dirty="0">
              <a:latin typeface="Arial" pitchFamily="34" charset="0"/>
              <a:ea typeface="+mn-ea"/>
              <a:cs typeface="Arial" pitchFamily="34" charset="0"/>
            </a:rPr>
            <a:t>APLICAR DEDUCCIONS A BASES DE COTITZACIÓN I IRPF</a:t>
          </a:r>
          <a:endParaRPr lang="es-ES" dirty="0"/>
        </a:p>
      </dgm:t>
    </dgm:pt>
    <dgm:pt modelId="{6A5129F6-50F3-4FA5-9CE4-AC49BEE08386}" type="parTrans" cxnId="{AF4F24E0-004C-4013-86F3-71BB9DA9D6AC}">
      <dgm:prSet/>
      <dgm:spPr/>
      <dgm:t>
        <a:bodyPr/>
        <a:lstStyle/>
        <a:p>
          <a:endParaRPr lang="es-ES"/>
        </a:p>
      </dgm:t>
    </dgm:pt>
    <dgm:pt modelId="{0B7B3559-DB84-4496-9A0E-879ADC7A9E5E}" type="sibTrans" cxnId="{AF4F24E0-004C-4013-86F3-71BB9DA9D6AC}">
      <dgm:prSet/>
      <dgm:spPr/>
      <dgm:t>
        <a:bodyPr/>
        <a:lstStyle/>
        <a:p>
          <a:endParaRPr lang="es-ES"/>
        </a:p>
      </dgm:t>
    </dgm:pt>
    <dgm:pt modelId="{FD7BC8B5-E7F8-4D83-B9A5-560D4AF3F650}">
      <dgm:prSet phldrT="[Texto]"/>
      <dgm:spPr/>
      <dgm:t>
        <a:bodyPr/>
        <a:lstStyle/>
        <a:p>
          <a:r>
            <a:rPr lang="es-ES" b="0" dirty="0">
              <a:latin typeface="Arial" pitchFamily="34" charset="0"/>
              <a:ea typeface="+mn-ea"/>
              <a:cs typeface="Arial" pitchFamily="34" charset="0"/>
            </a:rPr>
            <a:t>CALCULAR SALARI BRUT O TOTAL MERITAT</a:t>
          </a:r>
          <a:endParaRPr lang="es-ES" dirty="0"/>
        </a:p>
      </dgm:t>
    </dgm:pt>
    <dgm:pt modelId="{B2507475-8D69-4BD0-BDE0-85BE8151FB4C}" type="parTrans" cxnId="{985A2FE4-E233-4FE5-AB99-FB4A38AECD63}">
      <dgm:prSet/>
      <dgm:spPr/>
      <dgm:t>
        <a:bodyPr/>
        <a:lstStyle/>
        <a:p>
          <a:endParaRPr lang="es-ES"/>
        </a:p>
      </dgm:t>
    </dgm:pt>
    <dgm:pt modelId="{982A67B8-9BC4-4609-9B75-FAC2035ADCEB}" type="sibTrans" cxnId="{985A2FE4-E233-4FE5-AB99-FB4A38AECD63}">
      <dgm:prSet/>
      <dgm:spPr/>
      <dgm:t>
        <a:bodyPr/>
        <a:lstStyle/>
        <a:p>
          <a:endParaRPr lang="es-ES"/>
        </a:p>
      </dgm:t>
    </dgm:pt>
    <dgm:pt modelId="{DC3C9BBF-4BFB-4D36-A510-863D83430B89}">
      <dgm:prSet/>
      <dgm:spPr/>
      <dgm:t>
        <a:bodyPr/>
        <a:lstStyle/>
        <a:p>
          <a:r>
            <a:rPr lang="es-ES" b="0" dirty="0">
              <a:latin typeface="Arial" pitchFamily="34" charset="0"/>
              <a:ea typeface="+mn-ea"/>
              <a:cs typeface="Arial" pitchFamily="34" charset="0"/>
            </a:rPr>
            <a:t>CALCULAR SALARI NET O LÍQUID A PERCEBRE</a:t>
          </a:r>
          <a:endParaRPr lang="es-ES" dirty="0"/>
        </a:p>
      </dgm:t>
    </dgm:pt>
    <dgm:pt modelId="{E1E22B52-0290-4C07-8CD3-1FBE9B0AB935}" type="parTrans" cxnId="{D019EC74-7E15-4E7B-B407-9A03D8C9EABE}">
      <dgm:prSet/>
      <dgm:spPr/>
      <dgm:t>
        <a:bodyPr/>
        <a:lstStyle/>
        <a:p>
          <a:endParaRPr lang="es-ES"/>
        </a:p>
      </dgm:t>
    </dgm:pt>
    <dgm:pt modelId="{9D6ACBE1-B607-4BBB-92A2-C35A2C6EE089}" type="sibTrans" cxnId="{D019EC74-7E15-4E7B-B407-9A03D8C9EABE}">
      <dgm:prSet/>
      <dgm:spPr/>
      <dgm:t>
        <a:bodyPr/>
        <a:lstStyle/>
        <a:p>
          <a:endParaRPr lang="es-ES"/>
        </a:p>
      </dgm:t>
    </dgm:pt>
    <dgm:pt modelId="{C7A1F57B-C030-4CE2-95DB-6A7F7224EAB6}" type="pres">
      <dgm:prSet presAssocID="{B0BA1EAC-F3F0-44E1-BAD8-75331B2AE717}" presName="Name0" presStyleCnt="0">
        <dgm:presLayoutVars>
          <dgm:dir/>
          <dgm:resizeHandles val="exact"/>
        </dgm:presLayoutVars>
      </dgm:prSet>
      <dgm:spPr/>
    </dgm:pt>
    <dgm:pt modelId="{7265567F-27F9-4DFD-94BF-CC3E0180DD8D}" type="pres">
      <dgm:prSet presAssocID="{3046AFEA-5407-4F8F-8127-A88A40DECE2B}" presName="node" presStyleLbl="node1" presStyleIdx="0" presStyleCnt="4">
        <dgm:presLayoutVars>
          <dgm:bulletEnabled val="1"/>
        </dgm:presLayoutVars>
      </dgm:prSet>
      <dgm:spPr/>
    </dgm:pt>
    <dgm:pt modelId="{F128A118-4B71-4675-A169-6E28394CDD73}" type="pres">
      <dgm:prSet presAssocID="{576CECB3-FD03-44BC-8052-E0DA5EFCCB6B}" presName="sibTrans" presStyleLbl="sibTrans2D1" presStyleIdx="0" presStyleCnt="3"/>
      <dgm:spPr/>
    </dgm:pt>
    <dgm:pt modelId="{B4AE1E95-BFF0-4A14-B749-85051FF5FF1C}" type="pres">
      <dgm:prSet presAssocID="{576CECB3-FD03-44BC-8052-E0DA5EFCCB6B}" presName="connectorText" presStyleLbl="sibTrans2D1" presStyleIdx="0" presStyleCnt="3"/>
      <dgm:spPr/>
    </dgm:pt>
    <dgm:pt modelId="{2DEA5DE1-28A9-4C2E-8843-3940DC480DFC}" type="pres">
      <dgm:prSet presAssocID="{8F78D20E-47E9-4999-BB32-A0D936F9FF85}" presName="node" presStyleLbl="node1" presStyleIdx="1" presStyleCnt="4">
        <dgm:presLayoutVars>
          <dgm:bulletEnabled val="1"/>
        </dgm:presLayoutVars>
      </dgm:prSet>
      <dgm:spPr/>
    </dgm:pt>
    <dgm:pt modelId="{26BC4B43-88BF-46ED-AB9A-600A4A2F2DE1}" type="pres">
      <dgm:prSet presAssocID="{0B7B3559-DB84-4496-9A0E-879ADC7A9E5E}" presName="sibTrans" presStyleLbl="sibTrans2D1" presStyleIdx="1" presStyleCnt="3"/>
      <dgm:spPr/>
    </dgm:pt>
    <dgm:pt modelId="{8646AB85-07BB-45F7-AED0-F7B05D70F038}" type="pres">
      <dgm:prSet presAssocID="{0B7B3559-DB84-4496-9A0E-879ADC7A9E5E}" presName="connectorText" presStyleLbl="sibTrans2D1" presStyleIdx="1" presStyleCnt="3"/>
      <dgm:spPr/>
    </dgm:pt>
    <dgm:pt modelId="{83AE3B35-CDF4-46DB-B177-591A52CD092A}" type="pres">
      <dgm:prSet presAssocID="{FD7BC8B5-E7F8-4D83-B9A5-560D4AF3F650}" presName="node" presStyleLbl="node1" presStyleIdx="2" presStyleCnt="4">
        <dgm:presLayoutVars>
          <dgm:bulletEnabled val="1"/>
        </dgm:presLayoutVars>
      </dgm:prSet>
      <dgm:spPr/>
    </dgm:pt>
    <dgm:pt modelId="{B9D088C9-A274-47A6-81BC-359251B5C407}" type="pres">
      <dgm:prSet presAssocID="{982A67B8-9BC4-4609-9B75-FAC2035ADCEB}" presName="sibTrans" presStyleLbl="sibTrans2D1" presStyleIdx="2" presStyleCnt="3"/>
      <dgm:spPr/>
    </dgm:pt>
    <dgm:pt modelId="{04D25227-D074-4900-80A6-A1874378DC3E}" type="pres">
      <dgm:prSet presAssocID="{982A67B8-9BC4-4609-9B75-FAC2035ADCEB}" presName="connectorText" presStyleLbl="sibTrans2D1" presStyleIdx="2" presStyleCnt="3"/>
      <dgm:spPr/>
    </dgm:pt>
    <dgm:pt modelId="{A8B92FDF-4120-48F4-B332-B9D04A832A1D}" type="pres">
      <dgm:prSet presAssocID="{DC3C9BBF-4BFB-4D36-A510-863D83430B89}" presName="node" presStyleLbl="node1" presStyleIdx="3" presStyleCnt="4">
        <dgm:presLayoutVars>
          <dgm:bulletEnabled val="1"/>
        </dgm:presLayoutVars>
      </dgm:prSet>
      <dgm:spPr/>
    </dgm:pt>
  </dgm:ptLst>
  <dgm:cxnLst>
    <dgm:cxn modelId="{1A699C06-BC51-4D7D-8FE9-45E0414AAC7A}" type="presOf" srcId="{FD7BC8B5-E7F8-4D83-B9A5-560D4AF3F650}" destId="{83AE3B35-CDF4-46DB-B177-591A52CD092A}" srcOrd="0" destOrd="0" presId="urn:microsoft.com/office/officeart/2005/8/layout/process1"/>
    <dgm:cxn modelId="{8C19842D-21C3-410F-8515-F548E482DD4F}" type="presOf" srcId="{3046AFEA-5407-4F8F-8127-A88A40DECE2B}" destId="{7265567F-27F9-4DFD-94BF-CC3E0180DD8D}" srcOrd="0" destOrd="0" presId="urn:microsoft.com/office/officeart/2005/8/layout/process1"/>
    <dgm:cxn modelId="{406A2B3E-DAFB-4F7E-96B8-7210502101E2}" type="presOf" srcId="{982A67B8-9BC4-4609-9B75-FAC2035ADCEB}" destId="{04D25227-D074-4900-80A6-A1874378DC3E}" srcOrd="1" destOrd="0" presId="urn:microsoft.com/office/officeart/2005/8/layout/process1"/>
    <dgm:cxn modelId="{2F633E62-0C75-4F9E-8763-F1AF2AF817BC}" type="presOf" srcId="{DC3C9BBF-4BFB-4D36-A510-863D83430B89}" destId="{A8B92FDF-4120-48F4-B332-B9D04A832A1D}" srcOrd="0" destOrd="0" presId="urn:microsoft.com/office/officeart/2005/8/layout/process1"/>
    <dgm:cxn modelId="{09DBC246-ABF5-4DA6-A4D6-C9F400ED87A8}" type="presOf" srcId="{0B7B3559-DB84-4496-9A0E-879ADC7A9E5E}" destId="{26BC4B43-88BF-46ED-AB9A-600A4A2F2DE1}" srcOrd="0" destOrd="0" presId="urn:microsoft.com/office/officeart/2005/8/layout/process1"/>
    <dgm:cxn modelId="{41469573-B46C-436E-9B5A-D24F86325EFB}" type="presOf" srcId="{576CECB3-FD03-44BC-8052-E0DA5EFCCB6B}" destId="{B4AE1E95-BFF0-4A14-B749-85051FF5FF1C}" srcOrd="1" destOrd="0" presId="urn:microsoft.com/office/officeart/2005/8/layout/process1"/>
    <dgm:cxn modelId="{D019EC74-7E15-4E7B-B407-9A03D8C9EABE}" srcId="{B0BA1EAC-F3F0-44E1-BAD8-75331B2AE717}" destId="{DC3C9BBF-4BFB-4D36-A510-863D83430B89}" srcOrd="3" destOrd="0" parTransId="{E1E22B52-0290-4C07-8CD3-1FBE9B0AB935}" sibTransId="{9D6ACBE1-B607-4BBB-92A2-C35A2C6EE089}"/>
    <dgm:cxn modelId="{1E8DB37E-6F39-4E77-B6DF-C9964BFBA036}" type="presOf" srcId="{B0BA1EAC-F3F0-44E1-BAD8-75331B2AE717}" destId="{C7A1F57B-C030-4CE2-95DB-6A7F7224EAB6}" srcOrd="0" destOrd="0" presId="urn:microsoft.com/office/officeart/2005/8/layout/process1"/>
    <dgm:cxn modelId="{FB6D23A5-7D87-4568-B133-8D4AA423816D}" type="presOf" srcId="{8F78D20E-47E9-4999-BB32-A0D936F9FF85}" destId="{2DEA5DE1-28A9-4C2E-8843-3940DC480DFC}" srcOrd="0" destOrd="0" presId="urn:microsoft.com/office/officeart/2005/8/layout/process1"/>
    <dgm:cxn modelId="{13BE4CA5-4F26-43A5-9776-AAE4DD927C4D}" type="presOf" srcId="{576CECB3-FD03-44BC-8052-E0DA5EFCCB6B}" destId="{F128A118-4B71-4675-A169-6E28394CDD73}" srcOrd="0" destOrd="0" presId="urn:microsoft.com/office/officeart/2005/8/layout/process1"/>
    <dgm:cxn modelId="{D333D9CC-9E84-427A-AC74-044FFB20467C}" srcId="{B0BA1EAC-F3F0-44E1-BAD8-75331B2AE717}" destId="{3046AFEA-5407-4F8F-8127-A88A40DECE2B}" srcOrd="0" destOrd="0" parTransId="{9A3B403A-C958-4472-904A-D7F53F1AEECB}" sibTransId="{576CECB3-FD03-44BC-8052-E0DA5EFCCB6B}"/>
    <dgm:cxn modelId="{AF4F24E0-004C-4013-86F3-71BB9DA9D6AC}" srcId="{B0BA1EAC-F3F0-44E1-BAD8-75331B2AE717}" destId="{8F78D20E-47E9-4999-BB32-A0D936F9FF85}" srcOrd="1" destOrd="0" parTransId="{6A5129F6-50F3-4FA5-9CE4-AC49BEE08386}" sibTransId="{0B7B3559-DB84-4496-9A0E-879ADC7A9E5E}"/>
    <dgm:cxn modelId="{985A2FE4-E233-4FE5-AB99-FB4A38AECD63}" srcId="{B0BA1EAC-F3F0-44E1-BAD8-75331B2AE717}" destId="{FD7BC8B5-E7F8-4D83-B9A5-560D4AF3F650}" srcOrd="2" destOrd="0" parTransId="{B2507475-8D69-4BD0-BDE0-85BE8151FB4C}" sibTransId="{982A67B8-9BC4-4609-9B75-FAC2035ADCEB}"/>
    <dgm:cxn modelId="{02F013FE-572E-4915-9BB5-5AF7D636BA1D}" type="presOf" srcId="{982A67B8-9BC4-4609-9B75-FAC2035ADCEB}" destId="{B9D088C9-A274-47A6-81BC-359251B5C407}" srcOrd="0" destOrd="0" presId="urn:microsoft.com/office/officeart/2005/8/layout/process1"/>
    <dgm:cxn modelId="{957A2AFF-E477-4B84-BE38-F199B9329DC2}" type="presOf" srcId="{0B7B3559-DB84-4496-9A0E-879ADC7A9E5E}" destId="{8646AB85-07BB-45F7-AED0-F7B05D70F038}" srcOrd="1" destOrd="0" presId="urn:microsoft.com/office/officeart/2005/8/layout/process1"/>
    <dgm:cxn modelId="{55F20112-80FE-42C8-A2A0-C3D42DA00AFE}" type="presParOf" srcId="{C7A1F57B-C030-4CE2-95DB-6A7F7224EAB6}" destId="{7265567F-27F9-4DFD-94BF-CC3E0180DD8D}" srcOrd="0" destOrd="0" presId="urn:microsoft.com/office/officeart/2005/8/layout/process1"/>
    <dgm:cxn modelId="{A2223891-96BA-4840-9CA8-ED7BE3AD1220}" type="presParOf" srcId="{C7A1F57B-C030-4CE2-95DB-6A7F7224EAB6}" destId="{F128A118-4B71-4675-A169-6E28394CDD73}" srcOrd="1" destOrd="0" presId="urn:microsoft.com/office/officeart/2005/8/layout/process1"/>
    <dgm:cxn modelId="{17D3B634-FF5A-4BD4-8786-C0163142E08D}" type="presParOf" srcId="{F128A118-4B71-4675-A169-6E28394CDD73}" destId="{B4AE1E95-BFF0-4A14-B749-85051FF5FF1C}" srcOrd="0" destOrd="0" presId="urn:microsoft.com/office/officeart/2005/8/layout/process1"/>
    <dgm:cxn modelId="{253A2419-9E39-47A4-879A-D538AF9063A5}" type="presParOf" srcId="{C7A1F57B-C030-4CE2-95DB-6A7F7224EAB6}" destId="{2DEA5DE1-28A9-4C2E-8843-3940DC480DFC}" srcOrd="2" destOrd="0" presId="urn:microsoft.com/office/officeart/2005/8/layout/process1"/>
    <dgm:cxn modelId="{5B09F747-BC6E-43BF-B174-39CAD7EB6B61}" type="presParOf" srcId="{C7A1F57B-C030-4CE2-95DB-6A7F7224EAB6}" destId="{26BC4B43-88BF-46ED-AB9A-600A4A2F2DE1}" srcOrd="3" destOrd="0" presId="urn:microsoft.com/office/officeart/2005/8/layout/process1"/>
    <dgm:cxn modelId="{484FE7DE-92CF-4553-9943-ED7B8D4D1306}" type="presParOf" srcId="{26BC4B43-88BF-46ED-AB9A-600A4A2F2DE1}" destId="{8646AB85-07BB-45F7-AED0-F7B05D70F038}" srcOrd="0" destOrd="0" presId="urn:microsoft.com/office/officeart/2005/8/layout/process1"/>
    <dgm:cxn modelId="{A41CDB7A-D07E-4FFD-8DDC-18866F223EF7}" type="presParOf" srcId="{C7A1F57B-C030-4CE2-95DB-6A7F7224EAB6}" destId="{83AE3B35-CDF4-46DB-B177-591A52CD092A}" srcOrd="4" destOrd="0" presId="urn:microsoft.com/office/officeart/2005/8/layout/process1"/>
    <dgm:cxn modelId="{9C429181-7989-439C-BFBB-2B7EA008B8DC}" type="presParOf" srcId="{C7A1F57B-C030-4CE2-95DB-6A7F7224EAB6}" destId="{B9D088C9-A274-47A6-81BC-359251B5C407}" srcOrd="5" destOrd="0" presId="urn:microsoft.com/office/officeart/2005/8/layout/process1"/>
    <dgm:cxn modelId="{81572F7E-F957-4410-A245-6C9ED3A4E1C7}" type="presParOf" srcId="{B9D088C9-A274-47A6-81BC-359251B5C407}" destId="{04D25227-D074-4900-80A6-A1874378DC3E}" srcOrd="0" destOrd="0" presId="urn:microsoft.com/office/officeart/2005/8/layout/process1"/>
    <dgm:cxn modelId="{F8146758-33B1-4FFC-997A-3E615ED17BC7}" type="presParOf" srcId="{C7A1F57B-C030-4CE2-95DB-6A7F7224EAB6}" destId="{A8B92FDF-4120-48F4-B332-B9D04A832A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6E97B-4D6F-4C49-8AE1-1E86CED1B1D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0A25AE6-0C36-4806-89EB-12A673A16DC3}">
      <dgm:prSet phldrT="[Texto]" custT="1"/>
      <dgm:spPr>
        <a:xfrm rot="5400000">
          <a:off x="3360260" y="-1335963"/>
          <a:ext cx="623533" cy="3456025"/>
        </a:xfrm>
        <a:prstGeom prst="round2Same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>
            <a:buChar char="•"/>
          </a:pP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concepte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està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destinada 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cobrir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les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situacions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malaltia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comuna,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maternitat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i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accident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no laboral.</a:t>
          </a:r>
        </a:p>
      </dgm:t>
    </dgm:pt>
    <dgm:pt modelId="{D90B815B-FDDE-4D31-B7BA-BB8B10F9CC19}" type="parTrans" cxnId="{71A4415B-30F9-4F61-9B5A-3DFC4B8B1017}">
      <dgm:prSet/>
      <dgm:spPr/>
      <dgm:t>
        <a:bodyPr/>
        <a:lstStyle/>
        <a:p>
          <a:endParaRPr lang="es-ES"/>
        </a:p>
      </dgm:t>
    </dgm:pt>
    <dgm:pt modelId="{69E4B739-F5EC-4BB6-9C68-BE354DC6F7B1}" type="sibTrans" cxnId="{71A4415B-30F9-4F61-9B5A-3DFC4B8B1017}">
      <dgm:prSet/>
      <dgm:spPr/>
      <dgm:t>
        <a:bodyPr/>
        <a:lstStyle/>
        <a:p>
          <a:endParaRPr lang="es-ES"/>
        </a:p>
      </dgm:t>
    </dgm:pt>
    <dgm:pt modelId="{2D3C4C90-FBE9-4C8A-80E8-6B417F962C95}">
      <dgm:prSet phldrT="[Texto]" custT="1"/>
      <dgm:spPr>
        <a:xfrm>
          <a:off x="0" y="784422"/>
          <a:ext cx="1942115" cy="1250106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professionals</a:t>
          </a:r>
          <a:endParaRPr lang="es-ES" sz="20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  <a:p>
          <a:pPr>
            <a:buNone/>
          </a:pP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BCCP</a:t>
          </a:r>
          <a:endParaRPr lang="es-ES" sz="24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EA0C27DE-66E1-4D79-9515-697C6687815D}" type="parTrans" cxnId="{0A181F10-9EA6-4F43-9607-9E892619755C}">
      <dgm:prSet/>
      <dgm:spPr/>
      <dgm:t>
        <a:bodyPr/>
        <a:lstStyle/>
        <a:p>
          <a:endParaRPr lang="es-ES"/>
        </a:p>
      </dgm:t>
    </dgm:pt>
    <dgm:pt modelId="{95705DB1-6F75-43C0-9A0C-E098BC92EF44}" type="sibTrans" cxnId="{0A181F10-9EA6-4F43-9607-9E892619755C}">
      <dgm:prSet/>
      <dgm:spPr/>
      <dgm:t>
        <a:bodyPr/>
        <a:lstStyle/>
        <a:p>
          <a:endParaRPr lang="es-ES"/>
        </a:p>
      </dgm:t>
    </dgm:pt>
    <dgm:pt modelId="{A5126344-B558-4821-83CF-6EC7CD6EF17E}">
      <dgm:prSet phldrT="[Texto]" custT="1"/>
      <dgm:spPr>
        <a:xfrm rot="5400000">
          <a:off x="3083100" y="-340434"/>
          <a:ext cx="1181227" cy="3452650"/>
        </a:xfrm>
        <a:prstGeom prst="round2Same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Atur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recaptació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es destina a la cobertura del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subsidi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desocupació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gm:t>
    </dgm:pt>
    <dgm:pt modelId="{E4293F1E-CAA5-414D-BBD2-183AE9E500F0}" type="parTrans" cxnId="{36A6F27F-8D3F-473F-A1B6-3967F1ABAC9C}">
      <dgm:prSet/>
      <dgm:spPr/>
      <dgm:t>
        <a:bodyPr/>
        <a:lstStyle/>
        <a:p>
          <a:endParaRPr lang="es-ES"/>
        </a:p>
      </dgm:t>
    </dgm:pt>
    <dgm:pt modelId="{487860CC-3A54-4BE5-8B13-63EC04B3260F}" type="sibTrans" cxnId="{36A6F27F-8D3F-473F-A1B6-3967F1ABAC9C}">
      <dgm:prSet/>
      <dgm:spPr/>
      <dgm:t>
        <a:bodyPr/>
        <a:lstStyle/>
        <a:p>
          <a:endParaRPr lang="es-ES"/>
        </a:p>
      </dgm:t>
    </dgm:pt>
    <dgm:pt modelId="{8ED16577-3907-4EC6-92D8-337B42847DD7}">
      <dgm:prSet phldrT="[Texto]" custT="1"/>
      <dgm:spPr>
        <a:xfrm>
          <a:off x="0" y="3134481"/>
          <a:ext cx="1942115" cy="1092578"/>
        </a:xfrm>
        <a:prstGeom prst="roundRect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addicional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extraordinàries</a:t>
          </a:r>
          <a:endParaRPr lang="es-ES" sz="20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  <a:p>
          <a:pPr>
            <a:buNone/>
          </a:pP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BCHE</a:t>
          </a:r>
        </a:p>
      </dgm:t>
    </dgm:pt>
    <dgm:pt modelId="{F6C8ADBF-249E-4311-99C4-49D5CEC14EB8}" type="parTrans" cxnId="{B14ACAA6-00E3-483D-B5FA-C818B382E996}">
      <dgm:prSet/>
      <dgm:spPr/>
      <dgm:t>
        <a:bodyPr/>
        <a:lstStyle/>
        <a:p>
          <a:endParaRPr lang="es-ES"/>
        </a:p>
      </dgm:t>
    </dgm:pt>
    <dgm:pt modelId="{C27103E1-8975-40E1-A531-FC6C3F961ECE}" type="sibTrans" cxnId="{B14ACAA6-00E3-483D-B5FA-C818B382E996}">
      <dgm:prSet/>
      <dgm:spPr/>
      <dgm:t>
        <a:bodyPr/>
        <a:lstStyle/>
        <a:p>
          <a:endParaRPr lang="es-ES"/>
        </a:p>
      </dgm:t>
    </dgm:pt>
    <dgm:pt modelId="{FF0CE981-B8D9-4BEE-BDD1-65C9F1266CDF}">
      <dgm:prSet phldrT="[Texto]" custT="1"/>
      <dgm:spPr>
        <a:xfrm rot="5400000">
          <a:off x="3132838" y="1954445"/>
          <a:ext cx="1071205" cy="3452650"/>
        </a:xfrm>
        <a:prstGeom prst="round2Same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Força</a:t>
          </a:r>
          <a:r>
            <a:rPr lang="es-ES" sz="16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major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tipus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reduïts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 Per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damunt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80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anuals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, totes les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extres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es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realitzen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com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extraordinàries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normals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gm:t>
    </dgm:pt>
    <dgm:pt modelId="{937F490A-4787-47CE-8C97-D156A39A051E}" type="parTrans" cxnId="{8FAEFBDB-8FBD-42F9-B746-C946AD23D394}">
      <dgm:prSet/>
      <dgm:spPr/>
      <dgm:t>
        <a:bodyPr/>
        <a:lstStyle/>
        <a:p>
          <a:endParaRPr lang="es-ES"/>
        </a:p>
      </dgm:t>
    </dgm:pt>
    <dgm:pt modelId="{478DD9C5-7463-49DB-B8DA-58A80EE99D27}" type="sibTrans" cxnId="{8FAEFBDB-8FBD-42F9-B746-C946AD23D394}">
      <dgm:prSet/>
      <dgm:spPr/>
      <dgm:t>
        <a:bodyPr/>
        <a:lstStyle/>
        <a:p>
          <a:endParaRPr lang="es-ES"/>
        </a:p>
      </dgm:t>
    </dgm:pt>
    <dgm:pt modelId="{E3F92A48-71BD-4DEC-AEF0-0664C9FAEADE}">
      <dgm:prSet phldrT="[Texto]" custT="1"/>
      <dgm:spPr>
        <a:xfrm rot="5400000">
          <a:off x="3132838" y="1954445"/>
          <a:ext cx="1071205" cy="3452650"/>
        </a:xfrm>
        <a:prstGeom prst="round2Same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6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Resta </a:t>
          </a: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d'hores</a:t>
          </a:r>
          <a:r>
            <a:rPr lang="es-ES" sz="16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(</a:t>
          </a: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estructurals</a:t>
          </a:r>
          <a:r>
            <a:rPr lang="es-ES" sz="16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):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Aquestes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als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mateixos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tipus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les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contigencias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comunes.</a:t>
          </a:r>
        </a:p>
      </dgm:t>
    </dgm:pt>
    <dgm:pt modelId="{B39307A2-7DCD-404F-B092-28212095C64E}" type="parTrans" cxnId="{C2489122-A27F-4FDD-8431-0F16C401182E}">
      <dgm:prSet/>
      <dgm:spPr/>
      <dgm:t>
        <a:bodyPr/>
        <a:lstStyle/>
        <a:p>
          <a:endParaRPr lang="es-ES"/>
        </a:p>
      </dgm:t>
    </dgm:pt>
    <dgm:pt modelId="{672D10A4-35BE-4F1A-86C5-D6F960607A40}" type="sibTrans" cxnId="{C2489122-A27F-4FDD-8431-0F16C401182E}">
      <dgm:prSet/>
      <dgm:spPr/>
      <dgm:t>
        <a:bodyPr/>
        <a:lstStyle/>
        <a:p>
          <a:endParaRPr lang="es-ES"/>
        </a:p>
      </dgm:t>
    </dgm:pt>
    <dgm:pt modelId="{81498408-7DCF-4CF8-9FC0-CBB13ACA9DBF}">
      <dgm:prSet phldrT="[Texto]" custT="1"/>
      <dgm:spPr>
        <a:xfrm rot="5400000">
          <a:off x="3083100" y="-340434"/>
          <a:ext cx="1181227" cy="3452650"/>
        </a:xfrm>
        <a:prstGeom prst="round2Same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Formació</a:t>
          </a:r>
          <a:r>
            <a:rPr lang="es-ES" sz="16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Professional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es destina a la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formació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i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reciclatge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dels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treballadors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gm:t>
    </dgm:pt>
    <dgm:pt modelId="{C310B5FB-3934-4A7E-B5D6-99BFF4CEEA07}" type="parTrans" cxnId="{75B48DDB-B5A8-4046-BA90-56488586CE6C}">
      <dgm:prSet/>
      <dgm:spPr/>
      <dgm:t>
        <a:bodyPr/>
        <a:lstStyle/>
        <a:p>
          <a:endParaRPr lang="es-ES"/>
        </a:p>
      </dgm:t>
    </dgm:pt>
    <dgm:pt modelId="{EA3D682F-3D75-4C17-8D1E-186DBD259587}" type="sibTrans" cxnId="{75B48DDB-B5A8-4046-BA90-56488586CE6C}">
      <dgm:prSet/>
      <dgm:spPr/>
      <dgm:t>
        <a:bodyPr/>
        <a:lstStyle/>
        <a:p>
          <a:endParaRPr lang="es-ES"/>
        </a:p>
      </dgm:t>
    </dgm:pt>
    <dgm:pt modelId="{1A8DC250-0AED-4918-A5BB-5A0990086FD1}">
      <dgm:prSet phldrT="[Texto]" custT="1"/>
      <dgm:spPr>
        <a:xfrm rot="5400000">
          <a:off x="3083100" y="-340434"/>
          <a:ext cx="1181227" cy="3452650"/>
        </a:xfrm>
        <a:prstGeom prst="round2Same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6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FOGASA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seua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finalitat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és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garantir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els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salaris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no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s'abonen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als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treballadors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 </a:t>
          </a: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Només</a:t>
          </a:r>
          <a:r>
            <a:rPr lang="es-ES" sz="16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</a:t>
          </a:r>
          <a:r>
            <a:rPr lang="es-ES" sz="16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l'empresari</a:t>
          </a:r>
          <a:endParaRPr lang="es-ES" sz="16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0696161B-9D2A-464F-B7E0-79F808DE148C}" type="parTrans" cxnId="{3AEAE280-438A-4C9D-B948-FB4FFA1BC0F0}">
      <dgm:prSet/>
      <dgm:spPr/>
      <dgm:t>
        <a:bodyPr/>
        <a:lstStyle/>
        <a:p>
          <a:endParaRPr lang="es-ES"/>
        </a:p>
      </dgm:t>
    </dgm:pt>
    <dgm:pt modelId="{8ECA703F-33C8-4721-86D9-65E17030CA4E}" type="sibTrans" cxnId="{3AEAE280-438A-4C9D-B948-FB4FFA1BC0F0}">
      <dgm:prSet/>
      <dgm:spPr/>
      <dgm:t>
        <a:bodyPr/>
        <a:lstStyle/>
        <a:p>
          <a:endParaRPr lang="es-ES"/>
        </a:p>
      </dgm:t>
    </dgm:pt>
    <dgm:pt modelId="{8CE0F9A5-E3D0-4825-839B-768654833C31}">
      <dgm:prSet custT="1"/>
      <dgm:spPr>
        <a:xfrm>
          <a:off x="0" y="2108870"/>
          <a:ext cx="1942115" cy="986640"/>
        </a:xfrm>
        <a:prstGeom prst="roundRect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professionals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: AT i EP</a:t>
          </a:r>
        </a:p>
      </dgm:t>
    </dgm:pt>
    <dgm:pt modelId="{5F1DC1F7-4544-45D1-8ED3-5DB2D705F63E}" type="parTrans" cxnId="{44D573BC-45D4-4789-B5A5-2061B62252C7}">
      <dgm:prSet/>
      <dgm:spPr/>
      <dgm:t>
        <a:bodyPr/>
        <a:lstStyle/>
        <a:p>
          <a:endParaRPr lang="es-ES"/>
        </a:p>
      </dgm:t>
    </dgm:pt>
    <dgm:pt modelId="{2B22B0CE-FBCD-4896-9DC0-0A7B0DBAA487}" type="sibTrans" cxnId="{44D573BC-45D4-4789-B5A5-2061B62252C7}">
      <dgm:prSet/>
      <dgm:spPr/>
      <dgm:t>
        <a:bodyPr/>
        <a:lstStyle/>
        <a:p>
          <a:endParaRPr lang="es-ES"/>
        </a:p>
      </dgm:t>
    </dgm:pt>
    <dgm:pt modelId="{2149DAE0-FDAB-4D63-938A-F200AA3D3F2F}">
      <dgm:prSet custT="1"/>
      <dgm:spPr>
        <a:xfrm rot="5400000">
          <a:off x="3217094" y="846371"/>
          <a:ext cx="913239" cy="3452650"/>
        </a:xfrm>
        <a:prstGeom prst="round2Same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aquestes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és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6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càrrec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exclusivament</a:t>
          </a:r>
          <a:r>
            <a:rPr lang="es-ES" sz="16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6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l'empresari</a:t>
          </a:r>
          <a:r>
            <a:rPr lang="es-E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gm:t>
    </dgm:pt>
    <dgm:pt modelId="{45449E08-D7BB-450F-8EBC-49A1BF36D6F2}" type="parTrans" cxnId="{D4B67AED-B7B1-4172-9B85-BF04ECF55471}">
      <dgm:prSet/>
      <dgm:spPr/>
      <dgm:t>
        <a:bodyPr/>
        <a:lstStyle/>
        <a:p>
          <a:endParaRPr lang="es-ES"/>
        </a:p>
      </dgm:t>
    </dgm:pt>
    <dgm:pt modelId="{B70C60BE-7031-4418-958C-D29E017B9748}" type="sibTrans" cxnId="{D4B67AED-B7B1-4172-9B85-BF04ECF55471}">
      <dgm:prSet/>
      <dgm:spPr/>
      <dgm:t>
        <a:bodyPr/>
        <a:lstStyle/>
        <a:p>
          <a:endParaRPr lang="es-ES"/>
        </a:p>
      </dgm:t>
    </dgm:pt>
    <dgm:pt modelId="{482BBC29-3804-49FF-89FD-7316095DF7F8}">
      <dgm:prSet phldrT="[Texto]" custT="1"/>
      <dgm:spPr>
        <a:xfrm>
          <a:off x="0" y="0"/>
          <a:ext cx="1944014" cy="779416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20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comunes</a:t>
          </a:r>
        </a:p>
        <a:p>
          <a:pPr>
            <a:buNone/>
          </a:pPr>
          <a:r>
            <a:rPr lang="es-ES" sz="20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BCCC</a:t>
          </a:r>
          <a:endParaRPr lang="es-ES" sz="24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3F972515-0EA7-4E72-94A0-0C6E3A3B192E}" type="sibTrans" cxnId="{E1A9014A-52AB-410B-A225-D273EA5D7C27}">
      <dgm:prSet/>
      <dgm:spPr/>
      <dgm:t>
        <a:bodyPr/>
        <a:lstStyle/>
        <a:p>
          <a:endParaRPr lang="es-ES"/>
        </a:p>
      </dgm:t>
    </dgm:pt>
    <dgm:pt modelId="{E367F172-41D8-40E1-A0EF-665C45E95D92}" type="parTrans" cxnId="{E1A9014A-52AB-410B-A225-D273EA5D7C27}">
      <dgm:prSet/>
      <dgm:spPr/>
      <dgm:t>
        <a:bodyPr/>
        <a:lstStyle/>
        <a:p>
          <a:endParaRPr lang="es-ES"/>
        </a:p>
      </dgm:t>
    </dgm:pt>
    <dgm:pt modelId="{97DEAE71-791E-41FC-B54F-CE086F84E407}" type="pres">
      <dgm:prSet presAssocID="{5386E97B-4D6F-4C49-8AE1-1E86CED1B1DB}" presName="Name0" presStyleCnt="0">
        <dgm:presLayoutVars>
          <dgm:dir/>
          <dgm:animLvl val="lvl"/>
          <dgm:resizeHandles val="exact"/>
        </dgm:presLayoutVars>
      </dgm:prSet>
      <dgm:spPr/>
    </dgm:pt>
    <dgm:pt modelId="{5EFE04F2-9676-4472-8190-8D5000370A06}" type="pres">
      <dgm:prSet presAssocID="{482BBC29-3804-49FF-89FD-7316095DF7F8}" presName="linNode" presStyleCnt="0"/>
      <dgm:spPr/>
    </dgm:pt>
    <dgm:pt modelId="{ED797E5C-F064-43EE-AA11-009C4A8873D4}" type="pres">
      <dgm:prSet presAssocID="{482BBC29-3804-49FF-89FD-7316095DF7F8}" presName="parentText" presStyleLbl="node1" presStyleIdx="0" presStyleCnt="4" custLinFactNeighborY="-7064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D549D2D6-0BE8-4597-A780-D91AA88AE77E}" type="pres">
      <dgm:prSet presAssocID="{482BBC29-3804-49FF-89FD-7316095DF7F8}" presName="descendantText" presStyleLbl="alignAccFollowNode1" presStyleIdx="0" presStyleCnt="4" custLinFactY="-10366" custLinFactNeighborX="0" custLinFactNeighborY="-100000">
        <dgm:presLayoutVars>
          <dgm:bulletEnabled val="1"/>
        </dgm:presLayoutVars>
      </dgm:prSet>
      <dgm:spPr>
        <a:prstGeom prst="round2SameRect">
          <a:avLst/>
        </a:prstGeom>
      </dgm:spPr>
    </dgm:pt>
    <dgm:pt modelId="{8251E073-BBC3-49F2-B8B9-982D76C160E1}" type="pres">
      <dgm:prSet presAssocID="{3F972515-0EA7-4E72-94A0-0C6E3A3B192E}" presName="sp" presStyleCnt="0"/>
      <dgm:spPr/>
    </dgm:pt>
    <dgm:pt modelId="{BE024526-E806-489E-BD19-CAE709BA4E03}" type="pres">
      <dgm:prSet presAssocID="{2D3C4C90-FBE9-4C8A-80E8-6B417F962C95}" presName="linNode" presStyleCnt="0"/>
      <dgm:spPr/>
    </dgm:pt>
    <dgm:pt modelId="{C04D602B-293D-4DAB-9CB0-51641221E6C7}" type="pres">
      <dgm:prSet presAssocID="{2D3C4C90-FBE9-4C8A-80E8-6B417F962C95}" presName="parentText" presStyleLbl="node1" presStyleIdx="1" presStyleCnt="4" custScaleY="160390" custLinFactNeighborY="-4538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CB23F621-EDE1-4607-85A7-5660485FD34D}" type="pres">
      <dgm:prSet presAssocID="{2D3C4C90-FBE9-4C8A-80E8-6B417F962C95}" presName="descendantText" presStyleLbl="alignAccFollowNode1" presStyleIdx="1" presStyleCnt="4" custScaleY="189441" custLinFactNeighborX="272" custLinFactNeighborY="-9455">
        <dgm:presLayoutVars>
          <dgm:bulletEnabled val="1"/>
        </dgm:presLayoutVars>
      </dgm:prSet>
      <dgm:spPr>
        <a:prstGeom prst="round2SameRect">
          <a:avLst/>
        </a:prstGeom>
      </dgm:spPr>
    </dgm:pt>
    <dgm:pt modelId="{1CC50262-3E03-4510-92F7-C4F8D7BA03C8}" type="pres">
      <dgm:prSet presAssocID="{95705DB1-6F75-43C0-9A0C-E098BC92EF44}" presName="sp" presStyleCnt="0"/>
      <dgm:spPr/>
    </dgm:pt>
    <dgm:pt modelId="{C520DD6A-29EE-477B-ADC5-00283E15F2F4}" type="pres">
      <dgm:prSet presAssocID="{8CE0F9A5-E3D0-4825-839B-768654833C31}" presName="linNode" presStyleCnt="0"/>
      <dgm:spPr/>
    </dgm:pt>
    <dgm:pt modelId="{C6F80B0A-E091-460F-99CB-567B0FE7D118}" type="pres">
      <dgm:prSet presAssocID="{8CE0F9A5-E3D0-4825-839B-768654833C31}" presName="parentText" presStyleLbl="node1" presStyleIdx="2" presStyleCnt="4" custScaleY="12658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3B259747-01A3-46E2-8A59-187274BD149F}" type="pres">
      <dgm:prSet presAssocID="{8CE0F9A5-E3D0-4825-839B-768654833C31}" presName="descendantText" presStyleLbl="alignAccFollowNode1" presStyleIdx="2" presStyleCnt="4" custScaleY="146462" custLinFactNeighborX="272" custLinFactNeighborY="-4730">
        <dgm:presLayoutVars>
          <dgm:bulletEnabled val="1"/>
        </dgm:presLayoutVars>
      </dgm:prSet>
      <dgm:spPr>
        <a:prstGeom prst="round2SameRect">
          <a:avLst/>
        </a:prstGeom>
      </dgm:spPr>
    </dgm:pt>
    <dgm:pt modelId="{8010BAAB-3B82-44F4-8382-FD251D0738B7}" type="pres">
      <dgm:prSet presAssocID="{2B22B0CE-FBCD-4896-9DC0-0A7B0DBAA487}" presName="sp" presStyleCnt="0"/>
      <dgm:spPr/>
    </dgm:pt>
    <dgm:pt modelId="{247BD605-B80A-4F18-B245-F443E07415B7}" type="pres">
      <dgm:prSet presAssocID="{8ED16577-3907-4EC6-92D8-337B42847DD7}" presName="linNode" presStyleCnt="0"/>
      <dgm:spPr/>
    </dgm:pt>
    <dgm:pt modelId="{F62D0012-EB0C-4B9B-A252-A7766A709BBF}" type="pres">
      <dgm:prSet presAssocID="{8ED16577-3907-4EC6-92D8-337B42847DD7}" presName="parentText" presStyleLbl="node1" presStyleIdx="3" presStyleCnt="4" custScaleY="140179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5518CF1A-68A6-4664-9A10-1800BEFB8F4D}" type="pres">
      <dgm:prSet presAssocID="{8ED16577-3907-4EC6-92D8-337B42847DD7}" presName="descendantText" presStyleLbl="alignAccFollowNode1" presStyleIdx="3" presStyleCnt="4" custScaleY="171796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D5600F07-4774-4CCD-A937-92FD53E69390}" type="presOf" srcId="{2D3C4C90-FBE9-4C8A-80E8-6B417F962C95}" destId="{C04D602B-293D-4DAB-9CB0-51641221E6C7}" srcOrd="0" destOrd="0" presId="urn:microsoft.com/office/officeart/2005/8/layout/vList5"/>
    <dgm:cxn modelId="{0A181F10-9EA6-4F43-9607-9E892619755C}" srcId="{5386E97B-4D6F-4C49-8AE1-1E86CED1B1DB}" destId="{2D3C4C90-FBE9-4C8A-80E8-6B417F962C95}" srcOrd="1" destOrd="0" parTransId="{EA0C27DE-66E1-4D79-9515-697C6687815D}" sibTransId="{95705DB1-6F75-43C0-9A0C-E098BC92EF44}"/>
    <dgm:cxn modelId="{7212AC18-4396-4AEF-801D-68AB14A7784B}" type="presOf" srcId="{482BBC29-3804-49FF-89FD-7316095DF7F8}" destId="{ED797E5C-F064-43EE-AA11-009C4A8873D4}" srcOrd="0" destOrd="0" presId="urn:microsoft.com/office/officeart/2005/8/layout/vList5"/>
    <dgm:cxn modelId="{FD229C1E-1556-44B7-A989-8E9446AB2A4B}" type="presOf" srcId="{FF0CE981-B8D9-4BEE-BDD1-65C9F1266CDF}" destId="{5518CF1A-68A6-4664-9A10-1800BEFB8F4D}" srcOrd="0" destOrd="0" presId="urn:microsoft.com/office/officeart/2005/8/layout/vList5"/>
    <dgm:cxn modelId="{C2489122-A27F-4FDD-8431-0F16C401182E}" srcId="{8ED16577-3907-4EC6-92D8-337B42847DD7}" destId="{E3F92A48-71BD-4DEC-AEF0-0664C9FAEADE}" srcOrd="1" destOrd="0" parTransId="{B39307A2-7DCD-404F-B092-28212095C64E}" sibTransId="{672D10A4-35BE-4F1A-86C5-D6F960607A40}"/>
    <dgm:cxn modelId="{C561F134-FEF0-45A9-99F8-63F14EDFD17E}" type="presOf" srcId="{1A8DC250-0AED-4918-A5BB-5A0990086FD1}" destId="{CB23F621-EDE1-4607-85A7-5660485FD34D}" srcOrd="0" destOrd="2" presId="urn:microsoft.com/office/officeart/2005/8/layout/vList5"/>
    <dgm:cxn modelId="{6459CE38-C4B3-4EEF-8868-AA63A60C1335}" type="presOf" srcId="{A5126344-B558-4821-83CF-6EC7CD6EF17E}" destId="{CB23F621-EDE1-4607-85A7-5660485FD34D}" srcOrd="0" destOrd="0" presId="urn:microsoft.com/office/officeart/2005/8/layout/vList5"/>
    <dgm:cxn modelId="{71A4415B-30F9-4F61-9B5A-3DFC4B8B1017}" srcId="{482BBC29-3804-49FF-89FD-7316095DF7F8}" destId="{D0A25AE6-0C36-4806-89EB-12A673A16DC3}" srcOrd="0" destOrd="0" parTransId="{D90B815B-FDDE-4D31-B7BA-BB8B10F9CC19}" sibTransId="{69E4B739-F5EC-4BB6-9C68-BE354DC6F7B1}"/>
    <dgm:cxn modelId="{E1A9014A-52AB-410B-A225-D273EA5D7C27}" srcId="{5386E97B-4D6F-4C49-8AE1-1E86CED1B1DB}" destId="{482BBC29-3804-49FF-89FD-7316095DF7F8}" srcOrd="0" destOrd="0" parTransId="{E367F172-41D8-40E1-A0EF-665C45E95D92}" sibTransId="{3F972515-0EA7-4E72-94A0-0C6E3A3B192E}"/>
    <dgm:cxn modelId="{B3FA237B-4AED-4172-8D9F-CA7C58464E4B}" type="presOf" srcId="{E3F92A48-71BD-4DEC-AEF0-0664C9FAEADE}" destId="{5518CF1A-68A6-4664-9A10-1800BEFB8F4D}" srcOrd="0" destOrd="1" presId="urn:microsoft.com/office/officeart/2005/8/layout/vList5"/>
    <dgm:cxn modelId="{36A6F27F-8D3F-473F-A1B6-3967F1ABAC9C}" srcId="{2D3C4C90-FBE9-4C8A-80E8-6B417F962C95}" destId="{A5126344-B558-4821-83CF-6EC7CD6EF17E}" srcOrd="0" destOrd="0" parTransId="{E4293F1E-CAA5-414D-BBD2-183AE9E500F0}" sibTransId="{487860CC-3A54-4BE5-8B13-63EC04B3260F}"/>
    <dgm:cxn modelId="{3AEAE280-438A-4C9D-B948-FB4FFA1BC0F0}" srcId="{2D3C4C90-FBE9-4C8A-80E8-6B417F962C95}" destId="{1A8DC250-0AED-4918-A5BB-5A0990086FD1}" srcOrd="2" destOrd="0" parTransId="{0696161B-9D2A-464F-B7E0-79F808DE148C}" sibTransId="{8ECA703F-33C8-4721-86D9-65E17030CA4E}"/>
    <dgm:cxn modelId="{538DF084-17C4-4BDF-B8E6-212AD706ABA1}" type="presOf" srcId="{81498408-7DCF-4CF8-9FC0-CBB13ACA9DBF}" destId="{CB23F621-EDE1-4607-85A7-5660485FD34D}" srcOrd="0" destOrd="1" presId="urn:microsoft.com/office/officeart/2005/8/layout/vList5"/>
    <dgm:cxn modelId="{2BE4858E-996E-4D6D-A5A4-D78506BDC319}" type="presOf" srcId="{5386E97B-4D6F-4C49-8AE1-1E86CED1B1DB}" destId="{97DEAE71-791E-41FC-B54F-CE086F84E407}" srcOrd="0" destOrd="0" presId="urn:microsoft.com/office/officeart/2005/8/layout/vList5"/>
    <dgm:cxn modelId="{C1E83D9E-900A-4EC7-9869-156C86F62C5F}" type="presOf" srcId="{D0A25AE6-0C36-4806-89EB-12A673A16DC3}" destId="{D549D2D6-0BE8-4597-A780-D91AA88AE77E}" srcOrd="0" destOrd="0" presId="urn:microsoft.com/office/officeart/2005/8/layout/vList5"/>
    <dgm:cxn modelId="{FE01F89E-9641-43F2-87B7-3E6EEDA5136D}" type="presOf" srcId="{2149DAE0-FDAB-4D63-938A-F200AA3D3F2F}" destId="{3B259747-01A3-46E2-8A59-187274BD149F}" srcOrd="0" destOrd="0" presId="urn:microsoft.com/office/officeart/2005/8/layout/vList5"/>
    <dgm:cxn modelId="{B14ACAA6-00E3-483D-B5FA-C818B382E996}" srcId="{5386E97B-4D6F-4C49-8AE1-1E86CED1B1DB}" destId="{8ED16577-3907-4EC6-92D8-337B42847DD7}" srcOrd="3" destOrd="0" parTransId="{F6C8ADBF-249E-4311-99C4-49D5CEC14EB8}" sibTransId="{C27103E1-8975-40E1-A531-FC6C3F961ECE}"/>
    <dgm:cxn modelId="{44D573BC-45D4-4789-B5A5-2061B62252C7}" srcId="{5386E97B-4D6F-4C49-8AE1-1E86CED1B1DB}" destId="{8CE0F9A5-E3D0-4825-839B-768654833C31}" srcOrd="2" destOrd="0" parTransId="{5F1DC1F7-4544-45D1-8ED3-5DB2D705F63E}" sibTransId="{2B22B0CE-FBCD-4896-9DC0-0A7B0DBAA487}"/>
    <dgm:cxn modelId="{EE5812C6-4C74-4D0B-B6B7-4EEDEBA74893}" type="presOf" srcId="{8ED16577-3907-4EC6-92D8-337B42847DD7}" destId="{F62D0012-EB0C-4B9B-A252-A7766A709BBF}" srcOrd="0" destOrd="0" presId="urn:microsoft.com/office/officeart/2005/8/layout/vList5"/>
    <dgm:cxn modelId="{75B48DDB-B5A8-4046-BA90-56488586CE6C}" srcId="{2D3C4C90-FBE9-4C8A-80E8-6B417F962C95}" destId="{81498408-7DCF-4CF8-9FC0-CBB13ACA9DBF}" srcOrd="1" destOrd="0" parTransId="{C310B5FB-3934-4A7E-B5D6-99BFF4CEEA07}" sibTransId="{EA3D682F-3D75-4C17-8D1E-186DBD259587}"/>
    <dgm:cxn modelId="{8FAEFBDB-8FBD-42F9-B746-C946AD23D394}" srcId="{8ED16577-3907-4EC6-92D8-337B42847DD7}" destId="{FF0CE981-B8D9-4BEE-BDD1-65C9F1266CDF}" srcOrd="0" destOrd="0" parTransId="{937F490A-4787-47CE-8C97-D156A39A051E}" sibTransId="{478DD9C5-7463-49DB-B8DA-58A80EE99D27}"/>
    <dgm:cxn modelId="{3087E9E8-1CD7-4F3E-8180-560E9DABB3F6}" type="presOf" srcId="{8CE0F9A5-E3D0-4825-839B-768654833C31}" destId="{C6F80B0A-E091-460F-99CB-567B0FE7D118}" srcOrd="0" destOrd="0" presId="urn:microsoft.com/office/officeart/2005/8/layout/vList5"/>
    <dgm:cxn modelId="{D4B67AED-B7B1-4172-9B85-BF04ECF55471}" srcId="{8CE0F9A5-E3D0-4825-839B-768654833C31}" destId="{2149DAE0-FDAB-4D63-938A-F200AA3D3F2F}" srcOrd="0" destOrd="0" parTransId="{45449E08-D7BB-450F-8EBC-49A1BF36D6F2}" sibTransId="{B70C60BE-7031-4418-958C-D29E017B9748}"/>
    <dgm:cxn modelId="{9B76748C-9E6C-4811-A03A-789E8686688E}" type="presParOf" srcId="{97DEAE71-791E-41FC-B54F-CE086F84E407}" destId="{5EFE04F2-9676-4472-8190-8D5000370A06}" srcOrd="0" destOrd="0" presId="urn:microsoft.com/office/officeart/2005/8/layout/vList5"/>
    <dgm:cxn modelId="{EE472484-7582-4714-A18F-25EC7402DD1C}" type="presParOf" srcId="{5EFE04F2-9676-4472-8190-8D5000370A06}" destId="{ED797E5C-F064-43EE-AA11-009C4A8873D4}" srcOrd="0" destOrd="0" presId="urn:microsoft.com/office/officeart/2005/8/layout/vList5"/>
    <dgm:cxn modelId="{9C4E20BF-1F70-47D0-AD29-E16E0A6E4402}" type="presParOf" srcId="{5EFE04F2-9676-4472-8190-8D5000370A06}" destId="{D549D2D6-0BE8-4597-A780-D91AA88AE77E}" srcOrd="1" destOrd="0" presId="urn:microsoft.com/office/officeart/2005/8/layout/vList5"/>
    <dgm:cxn modelId="{D47C63C5-E1B8-4130-9624-F9BDD20B564F}" type="presParOf" srcId="{97DEAE71-791E-41FC-B54F-CE086F84E407}" destId="{8251E073-BBC3-49F2-B8B9-982D76C160E1}" srcOrd="1" destOrd="0" presId="urn:microsoft.com/office/officeart/2005/8/layout/vList5"/>
    <dgm:cxn modelId="{E93829C8-307E-40E6-ACA2-37C52B2CE9EE}" type="presParOf" srcId="{97DEAE71-791E-41FC-B54F-CE086F84E407}" destId="{BE024526-E806-489E-BD19-CAE709BA4E03}" srcOrd="2" destOrd="0" presId="urn:microsoft.com/office/officeart/2005/8/layout/vList5"/>
    <dgm:cxn modelId="{3739FADE-25B6-4840-BA6B-A4EB2364F921}" type="presParOf" srcId="{BE024526-E806-489E-BD19-CAE709BA4E03}" destId="{C04D602B-293D-4DAB-9CB0-51641221E6C7}" srcOrd="0" destOrd="0" presId="urn:microsoft.com/office/officeart/2005/8/layout/vList5"/>
    <dgm:cxn modelId="{9AF31D50-66D1-43AA-9D70-314DCFBF0C37}" type="presParOf" srcId="{BE024526-E806-489E-BD19-CAE709BA4E03}" destId="{CB23F621-EDE1-4607-85A7-5660485FD34D}" srcOrd="1" destOrd="0" presId="urn:microsoft.com/office/officeart/2005/8/layout/vList5"/>
    <dgm:cxn modelId="{7C0F77D9-E23A-4E73-8EA0-34BED878205F}" type="presParOf" srcId="{97DEAE71-791E-41FC-B54F-CE086F84E407}" destId="{1CC50262-3E03-4510-92F7-C4F8D7BA03C8}" srcOrd="3" destOrd="0" presId="urn:microsoft.com/office/officeart/2005/8/layout/vList5"/>
    <dgm:cxn modelId="{84237B8D-102A-4245-BC7A-C08119A4C567}" type="presParOf" srcId="{97DEAE71-791E-41FC-B54F-CE086F84E407}" destId="{C520DD6A-29EE-477B-ADC5-00283E15F2F4}" srcOrd="4" destOrd="0" presId="urn:microsoft.com/office/officeart/2005/8/layout/vList5"/>
    <dgm:cxn modelId="{49A29677-B35A-4BEE-A2C9-94E18ADDA87E}" type="presParOf" srcId="{C520DD6A-29EE-477B-ADC5-00283E15F2F4}" destId="{C6F80B0A-E091-460F-99CB-567B0FE7D118}" srcOrd="0" destOrd="0" presId="urn:microsoft.com/office/officeart/2005/8/layout/vList5"/>
    <dgm:cxn modelId="{3DD56A65-B126-4C5D-BEA0-151AD6367025}" type="presParOf" srcId="{C520DD6A-29EE-477B-ADC5-00283E15F2F4}" destId="{3B259747-01A3-46E2-8A59-187274BD149F}" srcOrd="1" destOrd="0" presId="urn:microsoft.com/office/officeart/2005/8/layout/vList5"/>
    <dgm:cxn modelId="{ADB87243-82A1-4022-B4C0-DBF9C0D6405F}" type="presParOf" srcId="{97DEAE71-791E-41FC-B54F-CE086F84E407}" destId="{8010BAAB-3B82-44F4-8382-FD251D0738B7}" srcOrd="5" destOrd="0" presId="urn:microsoft.com/office/officeart/2005/8/layout/vList5"/>
    <dgm:cxn modelId="{EFE8144D-8F25-4B11-AAF1-6286ADE6CFB6}" type="presParOf" srcId="{97DEAE71-791E-41FC-B54F-CE086F84E407}" destId="{247BD605-B80A-4F18-B245-F443E07415B7}" srcOrd="6" destOrd="0" presId="urn:microsoft.com/office/officeart/2005/8/layout/vList5"/>
    <dgm:cxn modelId="{AFFC3E77-211B-4DBE-A17F-E1E6DFC30397}" type="presParOf" srcId="{247BD605-B80A-4F18-B245-F443E07415B7}" destId="{F62D0012-EB0C-4B9B-A252-A7766A709BBF}" srcOrd="0" destOrd="0" presId="urn:microsoft.com/office/officeart/2005/8/layout/vList5"/>
    <dgm:cxn modelId="{27161F45-2807-4157-8B5D-37043A5FF921}" type="presParOf" srcId="{247BD605-B80A-4F18-B245-F443E07415B7}" destId="{5518CF1A-68A6-4664-9A10-1800BEFB8F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80C73A-741C-4DDF-ABD7-41A1EC0B35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AC560F-0325-4EF3-B51F-D407555F0614}">
      <dgm:prSet/>
      <dgm:spPr/>
      <dgm:t>
        <a:bodyPr/>
        <a:lstStyle/>
        <a:p>
          <a:r>
            <a:rPr lang="es-ES"/>
            <a:t>Ana ha percebut en la seua nòmina dos abonaments per dieta:</a:t>
          </a:r>
          <a:endParaRPr lang="en-US"/>
        </a:p>
      </dgm:t>
    </dgm:pt>
    <dgm:pt modelId="{221B2C27-FD12-453F-82A4-026C2D860655}" type="parTrans" cxnId="{2B8FCA62-5415-40B2-A0DA-3EC95911FFB4}">
      <dgm:prSet/>
      <dgm:spPr/>
      <dgm:t>
        <a:bodyPr/>
        <a:lstStyle/>
        <a:p>
          <a:endParaRPr lang="en-US"/>
        </a:p>
      </dgm:t>
    </dgm:pt>
    <dgm:pt modelId="{FDA72029-55D1-4E4A-98C8-DE0F729E6F59}" type="sibTrans" cxnId="{2B8FCA62-5415-40B2-A0DA-3EC95911FFB4}">
      <dgm:prSet/>
      <dgm:spPr/>
      <dgm:t>
        <a:bodyPr/>
        <a:lstStyle/>
        <a:p>
          <a:endParaRPr lang="en-US"/>
        </a:p>
      </dgm:t>
    </dgm:pt>
    <dgm:pt modelId="{1BDF5D1C-9197-46E2-BDB8-4F2237171284}">
      <dgm:prSet/>
      <dgm:spPr/>
      <dgm:t>
        <a:bodyPr/>
        <a:lstStyle/>
        <a:p>
          <a:r>
            <a:rPr lang="es-ES"/>
            <a:t>Un  per despeses d'una nit d'hotel justificats amb factura de 50 € </a:t>
          </a:r>
          <a:endParaRPr lang="en-US"/>
        </a:p>
      </dgm:t>
    </dgm:pt>
    <dgm:pt modelId="{7280CCB8-5472-4A6F-BF14-E1101D7AFE24}" type="parTrans" cxnId="{2F494EA7-DE64-4D20-876F-12DB055CA12A}">
      <dgm:prSet/>
      <dgm:spPr/>
      <dgm:t>
        <a:bodyPr/>
        <a:lstStyle/>
        <a:p>
          <a:endParaRPr lang="en-US"/>
        </a:p>
      </dgm:t>
    </dgm:pt>
    <dgm:pt modelId="{0D55855F-83BA-4BED-89D4-D06D24CBB39E}" type="sibTrans" cxnId="{2F494EA7-DE64-4D20-876F-12DB055CA12A}">
      <dgm:prSet/>
      <dgm:spPr/>
      <dgm:t>
        <a:bodyPr/>
        <a:lstStyle/>
        <a:p>
          <a:endParaRPr lang="en-US"/>
        </a:p>
      </dgm:t>
    </dgm:pt>
    <dgm:pt modelId="{CFD878FC-6D03-47C7-846E-BCBBC22BA161}">
      <dgm:prSet/>
      <dgm:spPr/>
      <dgm:t>
        <a:bodyPr/>
        <a:lstStyle/>
        <a:p>
          <a:r>
            <a:rPr lang="es-ES"/>
            <a:t>Un altre  de 60€ per manutenció amb pernocta a València. </a:t>
          </a:r>
          <a:endParaRPr lang="en-US"/>
        </a:p>
      </dgm:t>
    </dgm:pt>
    <dgm:pt modelId="{EA7B1D6F-05D3-4F90-9526-703AFC52C4D3}" type="parTrans" cxnId="{171EF873-99BD-4946-92F6-C2453DAD037D}">
      <dgm:prSet/>
      <dgm:spPr/>
      <dgm:t>
        <a:bodyPr/>
        <a:lstStyle/>
        <a:p>
          <a:endParaRPr lang="en-US"/>
        </a:p>
      </dgm:t>
    </dgm:pt>
    <dgm:pt modelId="{EF6BA263-3E5A-4CD6-8096-65A479329762}" type="sibTrans" cxnId="{171EF873-99BD-4946-92F6-C2453DAD037D}">
      <dgm:prSet/>
      <dgm:spPr/>
      <dgm:t>
        <a:bodyPr/>
        <a:lstStyle/>
        <a:p>
          <a:endParaRPr lang="en-US"/>
        </a:p>
      </dgm:t>
    </dgm:pt>
    <dgm:pt modelId="{420B2EAA-7D5E-4FCD-BB05-CB8E850F3F9F}">
      <dgm:prSet/>
      <dgm:spPr/>
      <dgm:t>
        <a:bodyPr/>
        <a:lstStyle/>
        <a:p>
          <a:r>
            <a:rPr lang="es-ES"/>
            <a:t>Si  apliquem la taula estem davant dues dietes, la primera seria per despeses </a:t>
          </a:r>
          <a:r>
            <a:rPr lang="es-ES" b="1"/>
            <a:t>d'estada</a:t>
          </a:r>
          <a:r>
            <a:rPr lang="es-ES"/>
            <a:t>, que en estar justificats per la treballadora, estaria </a:t>
          </a:r>
          <a:r>
            <a:rPr lang="es-ES" b="1"/>
            <a:t>exempt tot l'import  </a:t>
          </a:r>
          <a:r>
            <a:rPr lang="es-ES"/>
            <a:t>i el segon serien </a:t>
          </a:r>
          <a:r>
            <a:rPr lang="es-ES" b="1"/>
            <a:t>despeses de manutenció amb pernocta </a:t>
          </a:r>
          <a:r>
            <a:rPr lang="es-ES"/>
            <a:t>pel que  computaria l'excés de 53,34€, és a dir </a:t>
          </a:r>
          <a:r>
            <a:rPr lang="es-ES" b="1"/>
            <a:t>(60-53,34 = 6,66€). </a:t>
          </a:r>
          <a:endParaRPr lang="en-US"/>
        </a:p>
      </dgm:t>
    </dgm:pt>
    <dgm:pt modelId="{C13C2FB4-B4AA-45C0-BAF2-607F7F707B19}" type="parTrans" cxnId="{D9C3AD2E-3CD9-4A53-B63C-5284E70E8243}">
      <dgm:prSet/>
      <dgm:spPr/>
      <dgm:t>
        <a:bodyPr/>
        <a:lstStyle/>
        <a:p>
          <a:endParaRPr lang="en-US"/>
        </a:p>
      </dgm:t>
    </dgm:pt>
    <dgm:pt modelId="{A1BCC347-8182-4A6F-8648-8D07FA1FDE12}" type="sibTrans" cxnId="{D9C3AD2E-3CD9-4A53-B63C-5284E70E8243}">
      <dgm:prSet/>
      <dgm:spPr/>
      <dgm:t>
        <a:bodyPr/>
        <a:lstStyle/>
        <a:p>
          <a:endParaRPr lang="en-US"/>
        </a:p>
      </dgm:t>
    </dgm:pt>
    <dgm:pt modelId="{5F793C8F-C8AB-4735-A128-A080E16B5EEA}">
      <dgm:prSet/>
      <dgm:spPr/>
      <dgm:t>
        <a:bodyPr/>
        <a:lstStyle/>
        <a:p>
          <a:r>
            <a:rPr lang="es-ES"/>
            <a:t>De les dues quantitats percebudes per Ana computaria únicament 6,66€ en la base de cotització</a:t>
          </a:r>
          <a:endParaRPr lang="en-US"/>
        </a:p>
      </dgm:t>
    </dgm:pt>
    <dgm:pt modelId="{BA194241-FFAB-426E-8479-BF8815E07CDC}" type="parTrans" cxnId="{57FE890A-E0AD-40B9-9BB8-70AA2F7AAF9D}">
      <dgm:prSet/>
      <dgm:spPr/>
      <dgm:t>
        <a:bodyPr/>
        <a:lstStyle/>
        <a:p>
          <a:endParaRPr lang="en-US"/>
        </a:p>
      </dgm:t>
    </dgm:pt>
    <dgm:pt modelId="{F0E7A3F7-BB6E-4C71-B501-2566BB1A6D55}" type="sibTrans" cxnId="{57FE890A-E0AD-40B9-9BB8-70AA2F7AAF9D}">
      <dgm:prSet/>
      <dgm:spPr/>
      <dgm:t>
        <a:bodyPr/>
        <a:lstStyle/>
        <a:p>
          <a:endParaRPr lang="en-US"/>
        </a:p>
      </dgm:t>
    </dgm:pt>
    <dgm:pt modelId="{E1FC5096-4F0B-449F-9058-6B79A064C5E8}" type="pres">
      <dgm:prSet presAssocID="{1C80C73A-741C-4DDF-ABD7-41A1EC0B3539}" presName="linear" presStyleCnt="0">
        <dgm:presLayoutVars>
          <dgm:animLvl val="lvl"/>
          <dgm:resizeHandles val="exact"/>
        </dgm:presLayoutVars>
      </dgm:prSet>
      <dgm:spPr/>
    </dgm:pt>
    <dgm:pt modelId="{862A7012-7539-49DF-8BFD-97E2F5D2E5B3}" type="pres">
      <dgm:prSet presAssocID="{B3AC560F-0325-4EF3-B51F-D407555F06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5A04D1-EAB1-4CE0-9A44-FE0BB594FBB1}" type="pres">
      <dgm:prSet presAssocID="{FDA72029-55D1-4E4A-98C8-DE0F729E6F59}" presName="spacer" presStyleCnt="0"/>
      <dgm:spPr/>
    </dgm:pt>
    <dgm:pt modelId="{FAC3DBD2-B25E-4DE6-9EE0-70082A5CC293}" type="pres">
      <dgm:prSet presAssocID="{1BDF5D1C-9197-46E2-BDB8-4F22371712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FC8B49-2B57-4737-801A-684F65DE1DD5}" type="pres">
      <dgm:prSet presAssocID="{0D55855F-83BA-4BED-89D4-D06D24CBB39E}" presName="spacer" presStyleCnt="0"/>
      <dgm:spPr/>
    </dgm:pt>
    <dgm:pt modelId="{5539C9D0-A31F-4B8B-A9D4-CE093191395D}" type="pres">
      <dgm:prSet presAssocID="{CFD878FC-6D03-47C7-846E-BCBBC22BA1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B467C9-419A-4A9B-91DF-B64DAB9A1BC0}" type="pres">
      <dgm:prSet presAssocID="{CFD878FC-6D03-47C7-846E-BCBBC22BA16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7FE890A-E0AD-40B9-9BB8-70AA2F7AAF9D}" srcId="{CFD878FC-6D03-47C7-846E-BCBBC22BA161}" destId="{5F793C8F-C8AB-4735-A128-A080E16B5EEA}" srcOrd="1" destOrd="0" parTransId="{BA194241-FFAB-426E-8479-BF8815E07CDC}" sibTransId="{F0E7A3F7-BB6E-4C71-B501-2566BB1A6D55}"/>
    <dgm:cxn modelId="{5B62CE17-A91B-45FD-BF9B-C05026595524}" type="presOf" srcId="{B3AC560F-0325-4EF3-B51F-D407555F0614}" destId="{862A7012-7539-49DF-8BFD-97E2F5D2E5B3}" srcOrd="0" destOrd="0" presId="urn:microsoft.com/office/officeart/2005/8/layout/vList2"/>
    <dgm:cxn modelId="{D9C3AD2E-3CD9-4A53-B63C-5284E70E8243}" srcId="{CFD878FC-6D03-47C7-846E-BCBBC22BA161}" destId="{420B2EAA-7D5E-4FCD-BB05-CB8E850F3F9F}" srcOrd="0" destOrd="0" parTransId="{C13C2FB4-B4AA-45C0-BAF2-607F7F707B19}" sibTransId="{A1BCC347-8182-4A6F-8648-8D07FA1FDE12}"/>
    <dgm:cxn modelId="{ED71BE35-0117-4131-A24A-4AE273BF1F99}" type="presOf" srcId="{420B2EAA-7D5E-4FCD-BB05-CB8E850F3F9F}" destId="{78B467C9-419A-4A9B-91DF-B64DAB9A1BC0}" srcOrd="0" destOrd="0" presId="urn:microsoft.com/office/officeart/2005/8/layout/vList2"/>
    <dgm:cxn modelId="{33D1583E-EA13-45F2-9A16-B958CB1F9E34}" type="presOf" srcId="{1BDF5D1C-9197-46E2-BDB8-4F2237171284}" destId="{FAC3DBD2-B25E-4DE6-9EE0-70082A5CC293}" srcOrd="0" destOrd="0" presId="urn:microsoft.com/office/officeart/2005/8/layout/vList2"/>
    <dgm:cxn modelId="{2B8FCA62-5415-40B2-A0DA-3EC95911FFB4}" srcId="{1C80C73A-741C-4DDF-ABD7-41A1EC0B3539}" destId="{B3AC560F-0325-4EF3-B51F-D407555F0614}" srcOrd="0" destOrd="0" parTransId="{221B2C27-FD12-453F-82A4-026C2D860655}" sibTransId="{FDA72029-55D1-4E4A-98C8-DE0F729E6F59}"/>
    <dgm:cxn modelId="{171EF873-99BD-4946-92F6-C2453DAD037D}" srcId="{1C80C73A-741C-4DDF-ABD7-41A1EC0B3539}" destId="{CFD878FC-6D03-47C7-846E-BCBBC22BA161}" srcOrd="2" destOrd="0" parTransId="{EA7B1D6F-05D3-4F90-9526-703AFC52C4D3}" sibTransId="{EF6BA263-3E5A-4CD6-8096-65A479329762}"/>
    <dgm:cxn modelId="{58BF6D99-920C-4DAE-89CB-3A089AE455A5}" type="presOf" srcId="{1C80C73A-741C-4DDF-ABD7-41A1EC0B3539}" destId="{E1FC5096-4F0B-449F-9058-6B79A064C5E8}" srcOrd="0" destOrd="0" presId="urn:microsoft.com/office/officeart/2005/8/layout/vList2"/>
    <dgm:cxn modelId="{B91D9A9F-120F-4E50-B22D-41262B38F6FA}" type="presOf" srcId="{CFD878FC-6D03-47C7-846E-BCBBC22BA161}" destId="{5539C9D0-A31F-4B8B-A9D4-CE093191395D}" srcOrd="0" destOrd="0" presId="urn:microsoft.com/office/officeart/2005/8/layout/vList2"/>
    <dgm:cxn modelId="{2F494EA7-DE64-4D20-876F-12DB055CA12A}" srcId="{1C80C73A-741C-4DDF-ABD7-41A1EC0B3539}" destId="{1BDF5D1C-9197-46E2-BDB8-4F2237171284}" srcOrd="1" destOrd="0" parTransId="{7280CCB8-5472-4A6F-BF14-E1101D7AFE24}" sibTransId="{0D55855F-83BA-4BED-89D4-D06D24CBB39E}"/>
    <dgm:cxn modelId="{551779E5-34A9-4BFA-AA78-227DC1018347}" type="presOf" srcId="{5F793C8F-C8AB-4735-A128-A080E16B5EEA}" destId="{78B467C9-419A-4A9B-91DF-B64DAB9A1BC0}" srcOrd="0" destOrd="1" presId="urn:microsoft.com/office/officeart/2005/8/layout/vList2"/>
    <dgm:cxn modelId="{B566DADD-7638-46ED-9B32-48BE6E3B0F36}" type="presParOf" srcId="{E1FC5096-4F0B-449F-9058-6B79A064C5E8}" destId="{862A7012-7539-49DF-8BFD-97E2F5D2E5B3}" srcOrd="0" destOrd="0" presId="urn:microsoft.com/office/officeart/2005/8/layout/vList2"/>
    <dgm:cxn modelId="{D04677E2-447C-4198-9A74-D822396D43A4}" type="presParOf" srcId="{E1FC5096-4F0B-449F-9058-6B79A064C5E8}" destId="{4C5A04D1-EAB1-4CE0-9A44-FE0BB594FBB1}" srcOrd="1" destOrd="0" presId="urn:microsoft.com/office/officeart/2005/8/layout/vList2"/>
    <dgm:cxn modelId="{22C082E2-97F6-4E2D-9065-9C5A7ACEA91E}" type="presParOf" srcId="{E1FC5096-4F0B-449F-9058-6B79A064C5E8}" destId="{FAC3DBD2-B25E-4DE6-9EE0-70082A5CC293}" srcOrd="2" destOrd="0" presId="urn:microsoft.com/office/officeart/2005/8/layout/vList2"/>
    <dgm:cxn modelId="{D343D340-8747-4318-BF93-89839807A2CE}" type="presParOf" srcId="{E1FC5096-4F0B-449F-9058-6B79A064C5E8}" destId="{39FC8B49-2B57-4737-801A-684F65DE1DD5}" srcOrd="3" destOrd="0" presId="urn:microsoft.com/office/officeart/2005/8/layout/vList2"/>
    <dgm:cxn modelId="{6BAE6006-6305-47B8-8359-2A3601F571E6}" type="presParOf" srcId="{E1FC5096-4F0B-449F-9058-6B79A064C5E8}" destId="{5539C9D0-A31F-4B8B-A9D4-CE093191395D}" srcOrd="4" destOrd="0" presId="urn:microsoft.com/office/officeart/2005/8/layout/vList2"/>
    <dgm:cxn modelId="{D07614DD-3318-49F7-A745-0FACEB24A648}" type="presParOf" srcId="{E1FC5096-4F0B-449F-9058-6B79A064C5E8}" destId="{78B467C9-419A-4A9B-91DF-B64DAB9A1BC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30F042-DF53-43FA-93DB-F2D3F5BF6F8D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</dgm:pt>
    <dgm:pt modelId="{92F9C4E2-FA0C-408A-B3BC-97AAE68108E2}">
      <dgm:prSet phldrT="[Texto]"/>
      <dgm:spPr/>
      <dgm:t>
        <a:bodyPr/>
        <a:lstStyle/>
        <a:p>
          <a:r>
            <a:rPr lang="es-ES" dirty="0"/>
            <a:t>PERCEPCIONES SALARIALES</a:t>
          </a:r>
        </a:p>
      </dgm:t>
    </dgm:pt>
    <dgm:pt modelId="{778A65B1-A0CF-4AAD-B5A3-3B6F2012A977}" type="parTrans" cxnId="{C2E100E2-2FD3-45E1-9A08-59B7094703C2}">
      <dgm:prSet/>
      <dgm:spPr/>
    </dgm:pt>
    <dgm:pt modelId="{4A50B524-F695-4FF1-A209-152828EC38EE}" type="sibTrans" cxnId="{C2E100E2-2FD3-45E1-9A08-59B7094703C2}">
      <dgm:prSet/>
      <dgm:spPr/>
      <dgm:t>
        <a:bodyPr/>
        <a:lstStyle/>
        <a:p>
          <a:endParaRPr lang="es-ES"/>
        </a:p>
      </dgm:t>
    </dgm:pt>
    <dgm:pt modelId="{7CFC73CF-D3F9-4617-B50F-74B59390BEEF}">
      <dgm:prSet phldrT="[Texto]"/>
      <dgm:spPr/>
      <dgm:t>
        <a:bodyPr/>
        <a:lstStyle/>
        <a:p>
          <a:r>
            <a:rPr lang="es-ES" dirty="0"/>
            <a:t>PERCEPCIONES NO SALARIALES</a:t>
          </a:r>
        </a:p>
      </dgm:t>
    </dgm:pt>
    <dgm:pt modelId="{E189DF30-84DD-43DE-BEEA-784509F5B927}" type="parTrans" cxnId="{8910E9FF-4F6B-461B-B8EA-CF5110CD86DF}">
      <dgm:prSet/>
      <dgm:spPr/>
    </dgm:pt>
    <dgm:pt modelId="{041D0D26-D472-41D1-A385-EEA6BD600BCC}" type="sibTrans" cxnId="{8910E9FF-4F6B-461B-B8EA-CF5110CD86DF}">
      <dgm:prSet/>
      <dgm:spPr/>
      <dgm:t>
        <a:bodyPr/>
        <a:lstStyle/>
        <a:p>
          <a:endParaRPr lang="es-ES"/>
        </a:p>
      </dgm:t>
    </dgm:pt>
    <dgm:pt modelId="{43371041-4F7C-47E8-A09C-C4C6FB0E80AE}">
      <dgm:prSet phldrT="[Texto]"/>
      <dgm:spPr/>
      <dgm:t>
        <a:bodyPr/>
        <a:lstStyle/>
        <a:p>
          <a:r>
            <a:rPr lang="es-ES" dirty="0"/>
            <a:t>SALARIO BRUTO O TOTAL DEVENGADO</a:t>
          </a:r>
        </a:p>
      </dgm:t>
    </dgm:pt>
    <dgm:pt modelId="{BEB4950C-D704-41AE-BC4B-E7541BD4A2DD}" type="parTrans" cxnId="{63DE1E49-6522-4260-BBAF-459B588100CD}">
      <dgm:prSet/>
      <dgm:spPr/>
    </dgm:pt>
    <dgm:pt modelId="{CA5F41CB-59D5-4138-B911-7F4FAAC35F2B}" type="sibTrans" cxnId="{63DE1E49-6522-4260-BBAF-459B588100CD}">
      <dgm:prSet/>
      <dgm:spPr/>
    </dgm:pt>
    <dgm:pt modelId="{B3363738-D4F5-471A-88D2-5795D14FF626}" type="pres">
      <dgm:prSet presAssocID="{8B30F042-DF53-43FA-93DB-F2D3F5BF6F8D}" presName="linearFlow" presStyleCnt="0">
        <dgm:presLayoutVars>
          <dgm:dir/>
          <dgm:resizeHandles val="exact"/>
        </dgm:presLayoutVars>
      </dgm:prSet>
      <dgm:spPr/>
    </dgm:pt>
    <dgm:pt modelId="{AC787F1A-215E-430D-9072-0EC64D9ED14C}" type="pres">
      <dgm:prSet presAssocID="{92F9C4E2-FA0C-408A-B3BC-97AAE68108E2}" presName="node" presStyleLbl="node1" presStyleIdx="0" presStyleCnt="3">
        <dgm:presLayoutVars>
          <dgm:bulletEnabled val="1"/>
        </dgm:presLayoutVars>
      </dgm:prSet>
      <dgm:spPr/>
    </dgm:pt>
    <dgm:pt modelId="{6420F676-6869-4657-916F-543FD1AB9564}" type="pres">
      <dgm:prSet presAssocID="{4A50B524-F695-4FF1-A209-152828EC38EE}" presName="spacerL" presStyleCnt="0"/>
      <dgm:spPr/>
    </dgm:pt>
    <dgm:pt modelId="{0412741F-ACFE-4406-AEAD-1AC5C13914B0}" type="pres">
      <dgm:prSet presAssocID="{4A50B524-F695-4FF1-A209-152828EC38EE}" presName="sibTrans" presStyleLbl="sibTrans2D1" presStyleIdx="0" presStyleCnt="2"/>
      <dgm:spPr/>
    </dgm:pt>
    <dgm:pt modelId="{F3BF587C-D6F7-4DE0-8A35-A4C8C4C2E3CA}" type="pres">
      <dgm:prSet presAssocID="{4A50B524-F695-4FF1-A209-152828EC38EE}" presName="spacerR" presStyleCnt="0"/>
      <dgm:spPr/>
    </dgm:pt>
    <dgm:pt modelId="{19C93339-3046-4DA8-801E-FD954D24DF24}" type="pres">
      <dgm:prSet presAssocID="{7CFC73CF-D3F9-4617-B50F-74B59390BEEF}" presName="node" presStyleLbl="node1" presStyleIdx="1" presStyleCnt="3">
        <dgm:presLayoutVars>
          <dgm:bulletEnabled val="1"/>
        </dgm:presLayoutVars>
      </dgm:prSet>
      <dgm:spPr/>
    </dgm:pt>
    <dgm:pt modelId="{4E40728F-AFB3-4B7D-A11A-9E01799D33E4}" type="pres">
      <dgm:prSet presAssocID="{041D0D26-D472-41D1-A385-EEA6BD600BCC}" presName="spacerL" presStyleCnt="0"/>
      <dgm:spPr/>
    </dgm:pt>
    <dgm:pt modelId="{E09E614F-82D9-4477-8B27-AB97D23FC50D}" type="pres">
      <dgm:prSet presAssocID="{041D0D26-D472-41D1-A385-EEA6BD600BCC}" presName="sibTrans" presStyleLbl="sibTrans2D1" presStyleIdx="1" presStyleCnt="2"/>
      <dgm:spPr/>
    </dgm:pt>
    <dgm:pt modelId="{34711F06-5A50-4716-835B-C6B37E251562}" type="pres">
      <dgm:prSet presAssocID="{041D0D26-D472-41D1-A385-EEA6BD600BCC}" presName="spacerR" presStyleCnt="0"/>
      <dgm:spPr/>
    </dgm:pt>
    <dgm:pt modelId="{49E8B090-735E-4D1D-BCA0-1FE59A7B7A99}" type="pres">
      <dgm:prSet presAssocID="{43371041-4F7C-47E8-A09C-C4C6FB0E80AE}" presName="node" presStyleLbl="node1" presStyleIdx="2" presStyleCnt="3">
        <dgm:presLayoutVars>
          <dgm:bulletEnabled val="1"/>
        </dgm:presLayoutVars>
      </dgm:prSet>
      <dgm:spPr/>
    </dgm:pt>
  </dgm:ptLst>
  <dgm:cxnLst>
    <dgm:cxn modelId="{C810F132-284D-4E26-ACBD-E4CB969DFB05}" type="presOf" srcId="{43371041-4F7C-47E8-A09C-C4C6FB0E80AE}" destId="{49E8B090-735E-4D1D-BCA0-1FE59A7B7A99}" srcOrd="0" destOrd="0" presId="urn:microsoft.com/office/officeart/2005/8/layout/equation1"/>
    <dgm:cxn modelId="{63DE1E49-6522-4260-BBAF-459B588100CD}" srcId="{8B30F042-DF53-43FA-93DB-F2D3F5BF6F8D}" destId="{43371041-4F7C-47E8-A09C-C4C6FB0E80AE}" srcOrd="2" destOrd="0" parTransId="{BEB4950C-D704-41AE-BC4B-E7541BD4A2DD}" sibTransId="{CA5F41CB-59D5-4138-B911-7F4FAAC35F2B}"/>
    <dgm:cxn modelId="{B46E1F84-8FF2-4E16-8997-3B0A04BAE71B}" type="presOf" srcId="{4A50B524-F695-4FF1-A209-152828EC38EE}" destId="{0412741F-ACFE-4406-AEAD-1AC5C13914B0}" srcOrd="0" destOrd="0" presId="urn:microsoft.com/office/officeart/2005/8/layout/equation1"/>
    <dgm:cxn modelId="{95CCE5A1-AE25-4588-BAF0-EF54A076772A}" type="presOf" srcId="{92F9C4E2-FA0C-408A-B3BC-97AAE68108E2}" destId="{AC787F1A-215E-430D-9072-0EC64D9ED14C}" srcOrd="0" destOrd="0" presId="urn:microsoft.com/office/officeart/2005/8/layout/equation1"/>
    <dgm:cxn modelId="{DEF5F0A1-C7DF-4DE0-AFCA-EE3E3CB63DAB}" type="presOf" srcId="{8B30F042-DF53-43FA-93DB-F2D3F5BF6F8D}" destId="{B3363738-D4F5-471A-88D2-5795D14FF626}" srcOrd="0" destOrd="0" presId="urn:microsoft.com/office/officeart/2005/8/layout/equation1"/>
    <dgm:cxn modelId="{378928D0-1636-493F-800C-A2E28D803676}" type="presOf" srcId="{041D0D26-D472-41D1-A385-EEA6BD600BCC}" destId="{E09E614F-82D9-4477-8B27-AB97D23FC50D}" srcOrd="0" destOrd="0" presId="urn:microsoft.com/office/officeart/2005/8/layout/equation1"/>
    <dgm:cxn modelId="{C2E100E2-2FD3-45E1-9A08-59B7094703C2}" srcId="{8B30F042-DF53-43FA-93DB-F2D3F5BF6F8D}" destId="{92F9C4E2-FA0C-408A-B3BC-97AAE68108E2}" srcOrd="0" destOrd="0" parTransId="{778A65B1-A0CF-4AAD-B5A3-3B6F2012A977}" sibTransId="{4A50B524-F695-4FF1-A209-152828EC38EE}"/>
    <dgm:cxn modelId="{029157EF-1B30-4FE2-B20D-0DB88F377AFB}" type="presOf" srcId="{7CFC73CF-D3F9-4617-B50F-74B59390BEEF}" destId="{19C93339-3046-4DA8-801E-FD954D24DF24}" srcOrd="0" destOrd="0" presId="urn:microsoft.com/office/officeart/2005/8/layout/equation1"/>
    <dgm:cxn modelId="{8910E9FF-4F6B-461B-B8EA-CF5110CD86DF}" srcId="{8B30F042-DF53-43FA-93DB-F2D3F5BF6F8D}" destId="{7CFC73CF-D3F9-4617-B50F-74B59390BEEF}" srcOrd="1" destOrd="0" parTransId="{E189DF30-84DD-43DE-BEEA-784509F5B927}" sibTransId="{041D0D26-D472-41D1-A385-EEA6BD600BCC}"/>
    <dgm:cxn modelId="{A2AC4BAD-0816-4A4C-BCB9-F2176DF50AEF}" type="presParOf" srcId="{B3363738-D4F5-471A-88D2-5795D14FF626}" destId="{AC787F1A-215E-430D-9072-0EC64D9ED14C}" srcOrd="0" destOrd="0" presId="urn:microsoft.com/office/officeart/2005/8/layout/equation1"/>
    <dgm:cxn modelId="{81A2684A-6D3A-4B0A-9D4C-2F5F83FEFAB9}" type="presParOf" srcId="{B3363738-D4F5-471A-88D2-5795D14FF626}" destId="{6420F676-6869-4657-916F-543FD1AB9564}" srcOrd="1" destOrd="0" presId="urn:microsoft.com/office/officeart/2005/8/layout/equation1"/>
    <dgm:cxn modelId="{E716E149-41FE-420A-9CFE-67977F32E423}" type="presParOf" srcId="{B3363738-D4F5-471A-88D2-5795D14FF626}" destId="{0412741F-ACFE-4406-AEAD-1AC5C13914B0}" srcOrd="2" destOrd="0" presId="urn:microsoft.com/office/officeart/2005/8/layout/equation1"/>
    <dgm:cxn modelId="{1EF258C1-4B85-4B27-B22B-0246FE9EB974}" type="presParOf" srcId="{B3363738-D4F5-471A-88D2-5795D14FF626}" destId="{F3BF587C-D6F7-4DE0-8A35-A4C8C4C2E3CA}" srcOrd="3" destOrd="0" presId="urn:microsoft.com/office/officeart/2005/8/layout/equation1"/>
    <dgm:cxn modelId="{85E733A6-9416-46DD-8F52-5F6B62807F8C}" type="presParOf" srcId="{B3363738-D4F5-471A-88D2-5795D14FF626}" destId="{19C93339-3046-4DA8-801E-FD954D24DF24}" srcOrd="4" destOrd="0" presId="urn:microsoft.com/office/officeart/2005/8/layout/equation1"/>
    <dgm:cxn modelId="{49CD3FDD-4991-4582-B83A-A79E749A3C4F}" type="presParOf" srcId="{B3363738-D4F5-471A-88D2-5795D14FF626}" destId="{4E40728F-AFB3-4B7D-A11A-9E01799D33E4}" srcOrd="5" destOrd="0" presId="urn:microsoft.com/office/officeart/2005/8/layout/equation1"/>
    <dgm:cxn modelId="{DCBCF171-F984-485C-9185-2C559DF74013}" type="presParOf" srcId="{B3363738-D4F5-471A-88D2-5795D14FF626}" destId="{E09E614F-82D9-4477-8B27-AB97D23FC50D}" srcOrd="6" destOrd="0" presId="urn:microsoft.com/office/officeart/2005/8/layout/equation1"/>
    <dgm:cxn modelId="{2CFCF66F-F222-4550-9AEB-90770586BA05}" type="presParOf" srcId="{B3363738-D4F5-471A-88D2-5795D14FF626}" destId="{34711F06-5A50-4716-835B-C6B37E251562}" srcOrd="7" destOrd="0" presId="urn:microsoft.com/office/officeart/2005/8/layout/equation1"/>
    <dgm:cxn modelId="{D72892A2-6619-4B3A-B7AE-A03EB4F8E408}" type="presParOf" srcId="{B3363738-D4F5-471A-88D2-5795D14FF626}" destId="{49E8B090-735E-4D1D-BCA0-1FE59A7B7A9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5567F-27F9-4DFD-94BF-CC3E0180DD8D}">
      <dsp:nvSpPr>
        <dsp:cNvPr id="0" name=""/>
        <dsp:cNvSpPr/>
      </dsp:nvSpPr>
      <dsp:spPr>
        <a:xfrm>
          <a:off x="4621" y="1455882"/>
          <a:ext cx="2020453" cy="1439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latin typeface="Arial" pitchFamily="34" charset="0"/>
              <a:ea typeface="+mn-ea"/>
              <a:cs typeface="Arial" pitchFamily="34" charset="0"/>
            </a:rPr>
            <a:t>CALCULAR BASES DE COTITZACÌÓN  A LA S.S I IRPF</a:t>
          </a:r>
          <a:endParaRPr lang="es-ES" sz="1800" kern="1200" dirty="0"/>
        </a:p>
      </dsp:txBody>
      <dsp:txXfrm>
        <a:off x="46785" y="1498046"/>
        <a:ext cx="1936125" cy="1355245"/>
      </dsp:txXfrm>
    </dsp:sp>
    <dsp:sp modelId="{F128A118-4B71-4675-A169-6E28394CDD73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2227119" y="2025346"/>
        <a:ext cx="299835" cy="300644"/>
      </dsp:txXfrm>
    </dsp:sp>
    <dsp:sp modelId="{2DEA5DE1-28A9-4C2E-8843-3940DC480DFC}">
      <dsp:nvSpPr>
        <dsp:cNvPr id="0" name=""/>
        <dsp:cNvSpPr/>
      </dsp:nvSpPr>
      <dsp:spPr>
        <a:xfrm>
          <a:off x="2833255" y="1455882"/>
          <a:ext cx="2020453" cy="1439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latin typeface="Arial" pitchFamily="34" charset="0"/>
              <a:ea typeface="+mn-ea"/>
              <a:cs typeface="Arial" pitchFamily="34" charset="0"/>
            </a:rPr>
            <a:t>APLICAR DEDUCCIONS A BASES DE COTITZACIÓN I IRPF</a:t>
          </a:r>
          <a:endParaRPr lang="es-ES" sz="1800" kern="1200" dirty="0"/>
        </a:p>
      </dsp:txBody>
      <dsp:txXfrm>
        <a:off x="2875419" y="1498046"/>
        <a:ext cx="1936125" cy="1355245"/>
      </dsp:txXfrm>
    </dsp:sp>
    <dsp:sp modelId="{26BC4B43-88BF-46ED-AB9A-600A4A2F2DE1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5055754" y="2025346"/>
        <a:ext cx="299835" cy="300644"/>
      </dsp:txXfrm>
    </dsp:sp>
    <dsp:sp modelId="{83AE3B35-CDF4-46DB-B177-591A52CD092A}">
      <dsp:nvSpPr>
        <dsp:cNvPr id="0" name=""/>
        <dsp:cNvSpPr/>
      </dsp:nvSpPr>
      <dsp:spPr>
        <a:xfrm>
          <a:off x="5661890" y="1455882"/>
          <a:ext cx="2020453" cy="1439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latin typeface="Arial" pitchFamily="34" charset="0"/>
              <a:ea typeface="+mn-ea"/>
              <a:cs typeface="Arial" pitchFamily="34" charset="0"/>
            </a:rPr>
            <a:t>CALCULAR SALARI BRUT O TOTAL MERITAT</a:t>
          </a:r>
          <a:endParaRPr lang="es-ES" sz="1800" kern="1200" dirty="0"/>
        </a:p>
      </dsp:txBody>
      <dsp:txXfrm>
        <a:off x="5704054" y="1498046"/>
        <a:ext cx="1936125" cy="1355245"/>
      </dsp:txXfrm>
    </dsp:sp>
    <dsp:sp modelId="{B9D088C9-A274-47A6-81BC-359251B5C407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7884389" y="2025346"/>
        <a:ext cx="299835" cy="300644"/>
      </dsp:txXfrm>
    </dsp:sp>
    <dsp:sp modelId="{A8B92FDF-4120-48F4-B332-B9D04A832A1D}">
      <dsp:nvSpPr>
        <dsp:cNvPr id="0" name=""/>
        <dsp:cNvSpPr/>
      </dsp:nvSpPr>
      <dsp:spPr>
        <a:xfrm>
          <a:off x="8490525" y="1455882"/>
          <a:ext cx="2020453" cy="1439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latin typeface="Arial" pitchFamily="34" charset="0"/>
              <a:ea typeface="+mn-ea"/>
              <a:cs typeface="Arial" pitchFamily="34" charset="0"/>
            </a:rPr>
            <a:t>CALCULAR SALARI NET O LÍQUID A PERCEBRE</a:t>
          </a:r>
          <a:endParaRPr lang="es-ES" sz="1800" kern="1200" dirty="0"/>
        </a:p>
      </dsp:txBody>
      <dsp:txXfrm>
        <a:off x="8532689" y="1498046"/>
        <a:ext cx="1936125" cy="1355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9D2D6-0BE8-4597-A780-D91AA88AE77E}">
      <dsp:nvSpPr>
        <dsp:cNvPr id="0" name=""/>
        <dsp:cNvSpPr/>
      </dsp:nvSpPr>
      <dsp:spPr>
        <a:xfrm rot="5400000">
          <a:off x="7123589" y="-3173381"/>
          <a:ext cx="675829" cy="7022592"/>
        </a:xfrm>
        <a:prstGeom prst="round2Same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concepte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està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destinada 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cobrir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les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situacions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malaltia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comuna,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maternitat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i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accident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no laboral.</a:t>
          </a:r>
        </a:p>
      </dsp:txBody>
      <dsp:txXfrm rot="-5400000">
        <a:off x="3950208" y="32991"/>
        <a:ext cx="6989601" cy="609847"/>
      </dsp:txXfrm>
    </dsp:sp>
    <dsp:sp modelId="{ED797E5C-F064-43EE-AA11-009C4A8873D4}">
      <dsp:nvSpPr>
        <dsp:cNvPr id="0" name=""/>
        <dsp:cNvSpPr/>
      </dsp:nvSpPr>
      <dsp:spPr>
        <a:xfrm>
          <a:off x="0" y="0"/>
          <a:ext cx="3950208" cy="844787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comunes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BCCC</a:t>
          </a:r>
          <a:endParaRPr lang="es-ES" sz="24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41239" y="41239"/>
        <a:ext cx="3867730" cy="762309"/>
      </dsp:txXfrm>
    </dsp:sp>
    <dsp:sp modelId="{CB23F621-EDE1-4607-85A7-5660485FD34D}">
      <dsp:nvSpPr>
        <dsp:cNvPr id="0" name=""/>
        <dsp:cNvSpPr/>
      </dsp:nvSpPr>
      <dsp:spPr>
        <a:xfrm rot="5400000">
          <a:off x="6824783" y="-2005739"/>
          <a:ext cx="1280298" cy="7015734"/>
        </a:xfrm>
        <a:prstGeom prst="round2Same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Atur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recaptació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es destina a la cobertura del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subsidi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desocupació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Formació</a:t>
          </a:r>
          <a:r>
            <a:rPr lang="es-ES" sz="16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Professional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es destina a la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formació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i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reciclatge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dels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treballadors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FOGASA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seua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finalitat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és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garantir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els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salaris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no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s'abonen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als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treballadors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 </a:t>
          </a: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Només</a:t>
          </a:r>
          <a:r>
            <a:rPr lang="es-ES" sz="16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</a:t>
          </a:r>
          <a:r>
            <a:rPr lang="es-ES" sz="16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l'empresari</a:t>
          </a:r>
          <a:endParaRPr lang="es-ES" sz="16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 rot="-5400000">
        <a:off x="3957066" y="924477"/>
        <a:ext cx="6953235" cy="1155300"/>
      </dsp:txXfrm>
    </dsp:sp>
    <dsp:sp modelId="{C04D602B-293D-4DAB-9CB0-51641221E6C7}">
      <dsp:nvSpPr>
        <dsp:cNvPr id="0" name=""/>
        <dsp:cNvSpPr/>
      </dsp:nvSpPr>
      <dsp:spPr>
        <a:xfrm>
          <a:off x="0" y="850213"/>
          <a:ext cx="3946350" cy="1354954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professionals</a:t>
          </a:r>
          <a:endParaRPr lang="es-ES" sz="20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BCCP</a:t>
          </a:r>
          <a:endParaRPr lang="es-ES" sz="24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66143" y="916356"/>
        <a:ext cx="3814064" cy="1222668"/>
      </dsp:txXfrm>
    </dsp:sp>
    <dsp:sp modelId="{3B259747-01A3-46E2-8A59-187274BD149F}">
      <dsp:nvSpPr>
        <dsp:cNvPr id="0" name=""/>
        <dsp:cNvSpPr/>
      </dsp:nvSpPr>
      <dsp:spPr>
        <a:xfrm rot="5400000">
          <a:off x="6970016" y="-719394"/>
          <a:ext cx="989833" cy="7015734"/>
        </a:xfrm>
        <a:prstGeom prst="round2Same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aquestes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és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càrrec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exclusivament</a:t>
          </a:r>
          <a:r>
            <a:rPr lang="es-ES" sz="16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l'empresari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sp:txBody>
      <dsp:txXfrm rot="-5400000">
        <a:off x="3957066" y="2341876"/>
        <a:ext cx="6967414" cy="893193"/>
      </dsp:txXfrm>
    </dsp:sp>
    <dsp:sp modelId="{C6F80B0A-E091-460F-99CB-567B0FE7D118}">
      <dsp:nvSpPr>
        <dsp:cNvPr id="0" name=""/>
        <dsp:cNvSpPr/>
      </dsp:nvSpPr>
      <dsp:spPr>
        <a:xfrm>
          <a:off x="0" y="2285743"/>
          <a:ext cx="3946350" cy="1069390"/>
        </a:xfrm>
        <a:prstGeom prst="roundRect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professionals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: AT i EP</a:t>
          </a:r>
        </a:p>
      </dsp:txBody>
      <dsp:txXfrm>
        <a:off x="52203" y="2337946"/>
        <a:ext cx="3841944" cy="964984"/>
      </dsp:txXfrm>
    </dsp:sp>
    <dsp:sp modelId="{5518CF1A-68A6-4664-9A10-1800BEFB8F4D}">
      <dsp:nvSpPr>
        <dsp:cNvPr id="0" name=""/>
        <dsp:cNvSpPr/>
      </dsp:nvSpPr>
      <dsp:spPr>
        <a:xfrm rot="5400000">
          <a:off x="6873693" y="481613"/>
          <a:ext cx="1161048" cy="7015734"/>
        </a:xfrm>
        <a:prstGeom prst="round2Same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Força</a:t>
          </a:r>
          <a:r>
            <a:rPr lang="es-ES" sz="16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major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tipus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reduïts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 Per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damunt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80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anuals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, totes les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extres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es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realitzen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com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extraordinàries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normals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Resta </a:t>
          </a: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d'hores</a:t>
          </a:r>
          <a:r>
            <a:rPr lang="es-ES" sz="16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(</a:t>
          </a:r>
          <a:r>
            <a:rPr lang="es-ES" sz="16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estructurals</a:t>
          </a:r>
          <a:r>
            <a:rPr lang="es-ES" sz="16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):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Aquestes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als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mateixos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tipus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les </a:t>
          </a:r>
          <a:r>
            <a:rPr lang="es-ES" sz="16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contigencias</a:t>
          </a:r>
          <a:r>
            <a:rPr lang="es-E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comunes.</a:t>
          </a:r>
        </a:p>
      </dsp:txBody>
      <dsp:txXfrm rot="-5400000">
        <a:off x="3946350" y="3465634"/>
        <a:ext cx="6959056" cy="1047692"/>
      </dsp:txXfrm>
    </dsp:sp>
    <dsp:sp modelId="{F62D0012-EB0C-4B9B-A252-A7766A709BBF}">
      <dsp:nvSpPr>
        <dsp:cNvPr id="0" name=""/>
        <dsp:cNvSpPr/>
      </dsp:nvSpPr>
      <dsp:spPr>
        <a:xfrm>
          <a:off x="0" y="3397373"/>
          <a:ext cx="3946350" cy="1184214"/>
        </a:xfrm>
        <a:prstGeom prst="roundRect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addicional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20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extraordinàries</a:t>
          </a:r>
          <a:endParaRPr lang="es-ES" sz="20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BCHE</a:t>
          </a:r>
        </a:p>
      </dsp:txBody>
      <dsp:txXfrm>
        <a:off x="57809" y="3455182"/>
        <a:ext cx="3830732" cy="1068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A7012-7539-49DF-8BFD-97E2F5D2E5B3}">
      <dsp:nvSpPr>
        <dsp:cNvPr id="0" name=""/>
        <dsp:cNvSpPr/>
      </dsp:nvSpPr>
      <dsp:spPr>
        <a:xfrm>
          <a:off x="0" y="73358"/>
          <a:ext cx="105156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Ana ha percebut en la seua nòmina dos abonaments per dieta:</a:t>
          </a:r>
          <a:endParaRPr lang="en-US" sz="2800" kern="1200"/>
        </a:p>
      </dsp:txBody>
      <dsp:txXfrm>
        <a:off x="32784" y="106142"/>
        <a:ext cx="10450032" cy="606012"/>
      </dsp:txXfrm>
    </dsp:sp>
    <dsp:sp modelId="{FAC3DBD2-B25E-4DE6-9EE0-70082A5CC293}">
      <dsp:nvSpPr>
        <dsp:cNvPr id="0" name=""/>
        <dsp:cNvSpPr/>
      </dsp:nvSpPr>
      <dsp:spPr>
        <a:xfrm>
          <a:off x="0" y="825578"/>
          <a:ext cx="10515600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Un  per despeses d'una nit d'hotel justificats amb factura de 50 € </a:t>
          </a:r>
          <a:endParaRPr lang="en-US" sz="2800" kern="1200"/>
        </a:p>
      </dsp:txBody>
      <dsp:txXfrm>
        <a:off x="32784" y="858362"/>
        <a:ext cx="10450032" cy="606012"/>
      </dsp:txXfrm>
    </dsp:sp>
    <dsp:sp modelId="{5539C9D0-A31F-4B8B-A9D4-CE093191395D}">
      <dsp:nvSpPr>
        <dsp:cNvPr id="0" name=""/>
        <dsp:cNvSpPr/>
      </dsp:nvSpPr>
      <dsp:spPr>
        <a:xfrm>
          <a:off x="0" y="1577799"/>
          <a:ext cx="10515600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Un altre  de 60€ per manutenció amb pernocta a València. </a:t>
          </a:r>
          <a:endParaRPr lang="en-US" sz="2800" kern="1200"/>
        </a:p>
      </dsp:txBody>
      <dsp:txXfrm>
        <a:off x="32784" y="1610583"/>
        <a:ext cx="10450032" cy="606012"/>
      </dsp:txXfrm>
    </dsp:sp>
    <dsp:sp modelId="{78B467C9-419A-4A9B-91DF-B64DAB9A1BC0}">
      <dsp:nvSpPr>
        <dsp:cNvPr id="0" name=""/>
        <dsp:cNvSpPr/>
      </dsp:nvSpPr>
      <dsp:spPr>
        <a:xfrm>
          <a:off x="0" y="2249379"/>
          <a:ext cx="10515600" cy="202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/>
            <a:t>Si  apliquem la taula estem davant dues dietes, la primera seria per despeses </a:t>
          </a:r>
          <a:r>
            <a:rPr lang="es-ES" sz="2200" b="1" kern="1200"/>
            <a:t>d'estada</a:t>
          </a:r>
          <a:r>
            <a:rPr lang="es-ES" sz="2200" kern="1200"/>
            <a:t>, que en estar justificats per la treballadora, estaria </a:t>
          </a:r>
          <a:r>
            <a:rPr lang="es-ES" sz="2200" b="1" kern="1200"/>
            <a:t>exempt tot l'import  </a:t>
          </a:r>
          <a:r>
            <a:rPr lang="es-ES" sz="2200" kern="1200"/>
            <a:t>i el segon serien </a:t>
          </a:r>
          <a:r>
            <a:rPr lang="es-ES" sz="2200" b="1" kern="1200"/>
            <a:t>despeses de manutenció amb pernocta </a:t>
          </a:r>
          <a:r>
            <a:rPr lang="es-ES" sz="2200" kern="1200"/>
            <a:t>pel que  computaria l'excés de 53,34€, és a dir </a:t>
          </a:r>
          <a:r>
            <a:rPr lang="es-ES" sz="2200" b="1" kern="1200"/>
            <a:t>(60-53,34 = 6,66€).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/>
            <a:t>De les dues quantitats percebudes per Ana computaria únicament 6,66€ en la base de cotització</a:t>
          </a:r>
          <a:endParaRPr lang="en-US" sz="2200" kern="1200"/>
        </a:p>
      </dsp:txBody>
      <dsp:txXfrm>
        <a:off x="0" y="2249379"/>
        <a:ext cx="10515600" cy="2028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87F1A-215E-430D-9072-0EC64D9ED14C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PERCEPCIONES SALARIALES</a:t>
          </a:r>
        </a:p>
      </dsp:txBody>
      <dsp:txXfrm>
        <a:off x="345029" y="1346964"/>
        <a:ext cx="1657409" cy="1657409"/>
      </dsp:txXfrm>
    </dsp:sp>
    <dsp:sp modelId="{0412741F-ACFE-4406-AEAD-1AC5C13914B0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716225" y="2015793"/>
        <a:ext cx="999082" cy="319750"/>
      </dsp:txXfrm>
    </dsp:sp>
    <dsp:sp modelId="{19C93339-3046-4DA8-801E-FD954D24DF24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PERCEPCIONES NO SALARIALES</a:t>
          </a:r>
        </a:p>
      </dsp:txBody>
      <dsp:txXfrm>
        <a:off x="4429095" y="1346964"/>
        <a:ext cx="1657409" cy="1657409"/>
      </dsp:txXfrm>
    </dsp:sp>
    <dsp:sp modelId="{E09E614F-82D9-4477-8B27-AB97D23FC50D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6800291" y="1775981"/>
        <a:ext cx="999082" cy="799374"/>
      </dsp:txXfrm>
    </dsp:sp>
    <dsp:sp modelId="{49E8B090-735E-4D1D-BCA0-1FE59A7B7A99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SALARIO BRUTO O TOTAL DEVENGADO</a:t>
          </a:r>
        </a:p>
      </dsp:txBody>
      <dsp:txXfrm>
        <a:off x="8513161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B077-0E71-450A-862F-52C38957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031D28-137C-428E-91E4-C4D32BB8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5BBDB-380C-4B24-ABFA-DDF58733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60520-3801-463C-9B89-3B1D15DB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DFB73-559C-414B-9DE5-C767607D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F7CEF-5D3D-4EDB-840A-B9692E1F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DECBE-4643-41C3-8C40-A251DC69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5C7DB-4067-4948-8DB5-1C32477B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130A5-1617-4656-BF8D-3976A639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FAF06-EB95-43C8-B14C-7FAF969C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64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62CFFA-8440-4E34-8D5C-75B6D9CE0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A3BD06-F6A6-4643-81FE-6EDDCD82E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1609C-5DCC-4F87-B0C4-C75A8272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9B6643-D85B-4D1C-9EFA-22E960E8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9F1242-0469-4CF8-8946-7D031602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1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3C8E1-A778-4A07-8613-3C9BE20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0524EA-2026-4237-9C41-90904E85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28FE3-F1E7-44DB-AB85-1974754D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CBC17-8EED-46FD-AF3E-F8D2D01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79115-DBDF-4EF0-9F25-F0A67FC3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34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C5508-D495-4403-8D1C-5580DFE9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0E0E34-3044-4FF8-A0E4-DFEB0220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8BDD8-696F-4C2B-959F-32C992C2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8AAE4-10E1-4716-A151-AD2EDCB1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7FFA9-0464-4A98-8C08-6D150544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33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88E48-15BF-4A7F-84D0-2697968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BF6DA-122B-4B1E-B9C0-88239ACC3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00EDAF-F5E1-4DC6-BFCC-5C147C2A2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C688B5-ACF7-49B4-AFAA-142065D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12842D-62E0-44C3-839A-A210DF4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617C68-9E61-4DEB-9737-879FADCB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5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FF67D-3356-43CB-BE7F-C3EA0E88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974B14-8264-4401-97E1-7F08C46B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2D9FE6-A0B7-4E06-8281-7AFE299BE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0E1A0F-6353-48D5-81E2-E5857403F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414B0D-455A-4D17-9DBF-F00B09D59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2603C-93A3-43B6-9F18-68A9A489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3964FD-DF0A-42C7-89A3-69BB2280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F67F9-A0BF-4966-864A-0D33A857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0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B1FB-5F20-4595-9351-1526B0CA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C4D434-00D1-4B72-804D-336B4E05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1323CD-EAB5-405E-B066-027F50E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52DE30-F3B5-4343-A337-64751EE9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70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0D07B2-E042-4F97-87AC-03BD5E7B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846A69-554E-4CFE-A041-F2F6BDA0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1826CC-45C0-42F7-B498-A4B3A7AD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99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81346-FD0F-45E6-BD70-E1353596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EA25B-3210-48E8-B3D4-AE1109F1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35F5C1-5C02-4136-8D54-A247E017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7A7C3E-A471-4BEE-B7B9-CD7C0B7C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0FE10-AF2C-4247-B038-1A98D15C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3794A9-2F39-472B-8EEF-7D8FD9E0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47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7D7D3-9708-471A-81B6-D2D8687D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EE34B9-1E53-4C44-8D98-B07ABCF49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0E89ED-6FB7-4986-BF99-D912C9EC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5D42E-1D87-4AAA-B5EA-22AEA0C9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505F9-EE95-45E6-A7D0-2FCEA5DF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CF4A37-C55B-49F8-8985-225BDF6D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91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25AE8B-14DE-4F3E-B680-3BB39963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394DB1-188F-4AB8-A331-DBE77028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FA5358-AC6E-4F44-B11F-5F9B9FD00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2419-E7B7-4FF1-8E48-A200B83C4AD7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C9DCA-AE90-4C06-B46D-D1580BED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A2660-06A8-49C7-ADEF-422A0057B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6402-1F0C-400C-9C58-A700AD9E2A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19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s-ES" sz="6600"/>
              <a:t>UNITAT DIDÀCTICA 9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COM CALCULAR LA NÒMINA</a:t>
            </a:r>
            <a:endParaRPr lang="es-E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AE335-543D-4A8D-971C-76258C61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ES" dirty="0"/>
              <a:t>Càlcul de la BCCP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3ABCC-311F-472D-BAA2-B8A34847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/>
          </a:p>
          <a:p>
            <a:pPr marL="109728" indent="0">
              <a:buNone/>
            </a:pPr>
            <a:r>
              <a:rPr lang="es-ES" dirty="0"/>
              <a:t>BCCC +HORES EXTRAORDINÀRIES</a:t>
            </a:r>
            <a:endParaRPr lang="es-ES"/>
          </a:p>
          <a:p>
            <a:pPr marL="109728" indent="0">
              <a:buNone/>
            </a:pPr>
            <a:endParaRPr lang="es-ES"/>
          </a:p>
          <a:p>
            <a:pPr marL="109728" indent="0">
              <a:buNone/>
            </a:pPr>
            <a:r>
              <a:rPr lang="es-ES" dirty="0"/>
              <a:t>Qualsevol que siga el grup de cotització del treballador, els topalls màxims són els que apareixen a continuació:</a:t>
            </a:r>
            <a:endParaRPr lang="es-ES"/>
          </a:p>
          <a:p>
            <a:pPr marL="109728" indent="0">
              <a:buNone/>
            </a:pPr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757B248-27C4-451A-B0D5-00298FD74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15954"/>
              </p:ext>
            </p:extLst>
          </p:nvPr>
        </p:nvGraphicFramePr>
        <p:xfrm>
          <a:off x="6541053" y="1899501"/>
          <a:ext cx="4777381" cy="2886291"/>
        </p:xfrm>
        <a:graphic>
          <a:graphicData uri="http://schemas.openxmlformats.org/drawingml/2006/table">
            <a:tbl>
              <a:tblPr firstRow="1" firstCol="1" bandRow="1"/>
              <a:tblGrid>
                <a:gridCol w="2169446">
                  <a:extLst>
                    <a:ext uri="{9D8B030D-6E8A-4147-A177-3AD203B41FA5}">
                      <a16:colId xmlns:a16="http://schemas.microsoft.com/office/drawing/2014/main" val="1740495251"/>
                    </a:ext>
                  </a:extLst>
                </a:gridCol>
                <a:gridCol w="2607935">
                  <a:extLst>
                    <a:ext uri="{9D8B030D-6E8A-4147-A177-3AD203B41FA5}">
                      <a16:colId xmlns:a16="http://schemas.microsoft.com/office/drawing/2014/main" val="62021117"/>
                    </a:ext>
                  </a:extLst>
                </a:gridCol>
              </a:tblGrid>
              <a:tr h="1721457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32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Límits</a:t>
                      </a:r>
                      <a:r>
                        <a:rPr lang="es-ES" sz="3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s-ES" sz="32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cotització</a:t>
                      </a:r>
                      <a:r>
                        <a:rPr lang="es-ES" sz="3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 </a:t>
                      </a:r>
                      <a:r>
                        <a:rPr lang="es-ES" sz="32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contingències</a:t>
                      </a:r>
                      <a:r>
                        <a:rPr lang="es-ES" sz="3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32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professionals</a:t>
                      </a:r>
                      <a:endParaRPr lang="es-ES" sz="2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56" marR="92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98903"/>
                  </a:ext>
                </a:extLst>
              </a:tr>
              <a:tr h="582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3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Màxim</a:t>
                      </a:r>
                      <a:endParaRPr lang="es-ES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56" marR="92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3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Mínim</a:t>
                      </a:r>
                      <a:endParaRPr lang="es-ES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56" marR="92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403036"/>
                  </a:ext>
                </a:extLst>
              </a:tr>
              <a:tr h="582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4.139 €</a:t>
                      </a:r>
                      <a:endParaRPr lang="es-ES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56" marR="92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1125’90 €</a:t>
                      </a:r>
                      <a:endParaRPr lang="es-ES" sz="2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56" marR="92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EA7BEC-6FFA-4B88-9DEC-106FFF895CB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s-ES" dirty="0"/>
              <a:t>Càlcul de la BCHE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4F9A210-96E9-471D-8169-29CEE9A6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s-ES" dirty="0"/>
              <a:t>BASE HORES EXTRES = RETRIBUCIÓ EN CONCEPTE D'HORES EXTRAORDINÀRIES</a:t>
            </a:r>
          </a:p>
          <a:p>
            <a:pPr algn="just"/>
            <a:r>
              <a:rPr lang="es-ES" dirty="0"/>
              <a:t>Per exemple: si un treballador ha cobrat 100 € en concepte d'hores extres, la BCHE serà 100 €.</a:t>
            </a:r>
          </a:p>
          <a:p>
            <a:pPr algn="just"/>
            <a:r>
              <a:rPr lang="es-ES" dirty="0"/>
              <a:t>Per exemple: si un treballador ha fet 50 € en concepte d'hores extres de força major i 40 € en concepte d'hores extres voluntàries; la BCHE serà 50 + 40 = 90 €</a:t>
            </a:r>
          </a:p>
          <a:p>
            <a:pPr algn="just"/>
            <a:r>
              <a:rPr lang="es-ES" dirty="0">
                <a:solidFill>
                  <a:srgbClr val="FF0000"/>
                </a:solidFill>
              </a:rPr>
              <a:t>Però ULL!!!!! A l'HORA D'APLICAR ELS PERCENTATGES DE COTITZACIÓ A la SEGURETAT SOCIAL, S'APLICARÀ UN 2% A 50 € I 4’70% A 40 €</a:t>
            </a:r>
          </a:p>
        </p:txBody>
      </p:sp>
    </p:spTree>
    <p:extLst>
      <p:ext uri="{BB962C8B-B14F-4D97-AF65-F5344CB8AC3E}">
        <p14:creationId xmlns:p14="http://schemas.microsoft.com/office/powerpoint/2010/main" val="99091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ES" dirty="0"/>
              <a:t>BASE SUBJECTA A RETENCIÓ D'IRPF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BASE IRPF = PERCEPCIONS SALARIALS + PART COMPUTABLE PERCEPCIONS  NO SALARIALS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O el que seria el mateix: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BASE IRPF = TOTAL REPORTAT – PART EXEMPTA DE LES DIETES – PART EXEMPTA DESPESES DE LOCOMOCIÓ</a:t>
            </a:r>
          </a:p>
        </p:txBody>
      </p:sp>
    </p:spTree>
    <p:extLst>
      <p:ext uri="{BB962C8B-B14F-4D97-AF65-F5344CB8AC3E}">
        <p14:creationId xmlns:p14="http://schemas.microsoft.com/office/powerpoint/2010/main" val="73529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b="0" dirty="0">
                <a:cs typeface="Arial" pitchFamily="34" charset="0"/>
              </a:rPr>
              <a:t>PAS 2: APLICAR DEDUCCIONS A BASES DE COTITZACIÓ I IRPF</a:t>
            </a:r>
            <a:br>
              <a:rPr lang="es-ES" sz="1100" dirty="0"/>
            </a:br>
            <a:br>
              <a:rPr lang="es-ES" sz="1200" dirty="0"/>
            </a:br>
            <a:endParaRPr lang="es-ES" sz="12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09600" y="1023583"/>
            <a:ext cx="10972800" cy="4983710"/>
          </a:xfrm>
        </p:spPr>
        <p:txBody>
          <a:bodyPr/>
          <a:lstStyle/>
          <a:p>
            <a:pPr marL="109728" indent="0">
              <a:buNone/>
            </a:pP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94109"/>
              </p:ext>
            </p:extLst>
          </p:nvPr>
        </p:nvGraphicFramePr>
        <p:xfrm>
          <a:off x="609600" y="1146412"/>
          <a:ext cx="10972800" cy="4855979"/>
        </p:xfrm>
        <a:graphic>
          <a:graphicData uri="http://schemas.openxmlformats.org/drawingml/2006/table">
            <a:tbl>
              <a:tblPr firstCol="1" bandRow="1"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549"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CONCEPTE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BASE DE COTITZACIÓ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%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QUOTA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9">
                <a:tc>
                  <a:txBody>
                    <a:bodyPr/>
                    <a:lstStyle/>
                    <a:p>
                      <a:pPr marR="16827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Contingència comunes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BCCC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4’70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778">
                <a:tc>
                  <a:txBody>
                    <a:bodyPr/>
                    <a:lstStyle/>
                    <a:p>
                      <a:pPr marR="16827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Desocupació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BCCP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1’55</a:t>
                      </a:r>
                    </a:p>
                    <a:p>
                      <a:pPr marR="16827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1’60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49">
                <a:tc>
                  <a:txBody>
                    <a:bodyPr/>
                    <a:lstStyle/>
                    <a:p>
                      <a:pPr marR="16827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Formació professional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BCCP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0’10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778">
                <a:tc>
                  <a:txBody>
                    <a:bodyPr/>
                    <a:lstStyle/>
                    <a:p>
                      <a:pPr marR="16827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Hores extraordinàries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BCHE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4’70</a:t>
                      </a:r>
                    </a:p>
                    <a:p>
                      <a:pPr marR="16827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7059">
                <a:tc gridSpan="3">
                  <a:txBody>
                    <a:bodyPr/>
                    <a:lstStyle/>
                    <a:p>
                      <a:pPr marR="16827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TOTAL APORTACIONS</a:t>
                      </a:r>
                      <a:r>
                        <a:rPr lang="es-ES" sz="1400" b="1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DEL TREBALLADOR A la SEGURETAT SOCIAL</a:t>
                      </a:r>
                      <a:endParaRPr lang="es-ES" sz="14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16827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168275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021">
                <a:tc>
                  <a:txBody>
                    <a:bodyPr/>
                    <a:lstStyle/>
                    <a:p>
                      <a:pPr marR="16827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IRPF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BASE SUBJECTA A RETENCIÓ D'IRPF ( TOTAL REPORTAT – PART EXEMPTA DIETES –</a:t>
                      </a:r>
                      <a:r>
                        <a:rPr lang="es-ES" sz="1200" b="1" baseline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PART EXEMPTA DESPESES LOCOMOCIÓ)</a:t>
                      </a:r>
                      <a:endParaRPr lang="es-ES" sz="12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EL %</a:t>
                      </a:r>
                      <a:r>
                        <a:rPr lang="es-ES" sz="1200" b="1" baseline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L'INDICA L'EXERCICI QUE ES FAÇA</a:t>
                      </a:r>
                      <a:endParaRPr lang="es-ES" sz="12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75416"/>
              </p:ext>
            </p:extLst>
          </p:nvPr>
        </p:nvGraphicFramePr>
        <p:xfrm>
          <a:off x="6100549" y="5991367"/>
          <a:ext cx="5554640" cy="867997"/>
        </p:xfrm>
        <a:graphic>
          <a:graphicData uri="http://schemas.openxmlformats.org/drawingml/2006/table">
            <a:tbl>
              <a:tblPr/>
              <a:tblGrid>
                <a:gridCol w="268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997">
                <a:tc>
                  <a:txBody>
                    <a:bodyPr/>
                    <a:lstStyle/>
                    <a:p>
                      <a:r>
                        <a:rPr lang="es-ES" sz="1400" dirty="0"/>
                        <a:t>TOTAL DEDUCCIONS(Total</a:t>
                      </a:r>
                      <a:r>
                        <a:rPr lang="es-ES" sz="1400" baseline="0" dirty="0"/>
                        <a:t> aportacions treballador a la SS + quota IRPF)</a:t>
                      </a:r>
                      <a:endParaRPr lang="es-E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PAS 3: CALCULAR SALARI BRUT O TOTAL REPORTAT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628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1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PAS 4: CALCULAR SALARI NET O LÍQUID A PERCEBRE 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/>
              <a:t>SALARI BRUT O TOTAL </a:t>
            </a:r>
            <a:r>
              <a:rPr lang="es-ES" dirty="0" err="1"/>
              <a:t>mer</a:t>
            </a:r>
            <a:r>
              <a:rPr lang="es-ES" dirty="0"/>
              <a:t> – TOTAL DEDUCCIONS</a:t>
            </a:r>
          </a:p>
        </p:txBody>
      </p:sp>
      <p:sp>
        <p:nvSpPr>
          <p:cNvPr id="6" name="5 Elipse"/>
          <p:cNvSpPr/>
          <p:nvPr/>
        </p:nvSpPr>
        <p:spPr>
          <a:xfrm>
            <a:off x="631531" y="2303515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SALARI BRUT O TOTAL REPORTAT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807726" y="3653516"/>
            <a:ext cx="1224000" cy="19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5271722" y="2365916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 DEDUCCIONS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8635847" y="3389051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8635847" y="3805916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9911913" y="2579051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LÍQUID A PERCEBRE O SALARI NET</a:t>
            </a:r>
          </a:p>
        </p:txBody>
      </p:sp>
    </p:spTree>
    <p:extLst>
      <p:ext uri="{BB962C8B-B14F-4D97-AF65-F5344CB8AC3E}">
        <p14:creationId xmlns:p14="http://schemas.microsoft.com/office/powerpoint/2010/main" val="33081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FE4F369-F54A-4065-82A3-7AF4E415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PROCÉS SERÀ EL SEGÜENT: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BEB4C43-EBF9-45EB-99A7-F127BB1C4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27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60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F8F62ED-4279-4FAC-80AA-B682AD12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0" dirty="0">
                <a:latin typeface="Arial" pitchFamily="34" charset="0"/>
                <a:cs typeface="Arial" pitchFamily="34" charset="0"/>
              </a:rPr>
              <a:t>PAS 1: CALCULAR BASES DE COTIZACÌÓN  I IRPF</a:t>
            </a:r>
            <a:br>
              <a:rPr lang="es-ES" sz="1600" dirty="0"/>
            </a:br>
            <a:endParaRPr lang="es-ES" sz="1600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FEF8D95-EAAE-4044-85F9-AA4CC2EC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17638"/>
            <a:ext cx="10972800" cy="5440362"/>
          </a:xfrm>
        </p:spPr>
        <p:txBody>
          <a:bodyPr/>
          <a:lstStyle/>
          <a:p>
            <a:r>
              <a:rPr lang="es-ES" sz="2000" dirty="0"/>
              <a:t>EXISTEIXEN LES SEGÜENTS BASES DE COTITZACIÓ A la SEGURETAT SOCIAL</a:t>
            </a:r>
          </a:p>
          <a:p>
            <a:pPr marL="109728" indent="0">
              <a:buNone/>
            </a:pPr>
            <a:endParaRPr lang="es-ES" dirty="0"/>
          </a:p>
        </p:txBody>
      </p:sp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570739E7-EAC4-4012-A46C-85A7EA13C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429580"/>
              </p:ext>
            </p:extLst>
          </p:nvPr>
        </p:nvGraphicFramePr>
        <p:xfrm>
          <a:off x="609598" y="2000250"/>
          <a:ext cx="10972800" cy="458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1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797E5C-F064-43EE-AA11-009C4A88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49D2D6-0BE8-4597-A780-D91AA88AE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4D602B-293D-4DAB-9CB0-51641221E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23F621-EDE1-4607-85A7-5660485FD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F80B0A-E091-460F-99CB-567B0FE7D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259747-01A3-46E2-8A59-187274BD1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2D0012-EB0C-4B9B-A252-A7766A709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18CF1A-68A6-4664-9A10-1800BEFB8F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1B801F8-F354-4AB3-8CCB-601D7D01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sz="5400" dirty="0" err="1"/>
              <a:t>Càlcul</a:t>
            </a:r>
            <a:r>
              <a:rPr lang="es-ES" sz="5400" dirty="0"/>
              <a:t> BCCC mensual (</a:t>
            </a:r>
            <a:r>
              <a:rPr lang="es-ES" sz="5400" dirty="0" err="1"/>
              <a:t>grups</a:t>
            </a:r>
            <a:r>
              <a:rPr lang="es-ES" sz="5400" dirty="0"/>
              <a:t> de </a:t>
            </a:r>
            <a:r>
              <a:rPr lang="es-ES" sz="5400" dirty="0" err="1"/>
              <a:t>cotització</a:t>
            </a:r>
            <a:r>
              <a:rPr lang="es-ES" sz="5400" dirty="0"/>
              <a:t> 1 a 7)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A2208C91-208F-4ED1-A8A4-95374F36E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109728" indent="0" algn="ctr">
                  <a:buNone/>
                </a:pPr>
                <a:r>
                  <a:rPr lang="es-ES" sz="2200" b="1" dirty="0">
                    <a:solidFill>
                      <a:srgbClr val="00B050"/>
                    </a:solidFill>
                  </a:rPr>
                  <a:t>(PERCEPCIONS SALARIALS) </a:t>
                </a:r>
                <a:r>
                  <a:rPr lang="es-ES" sz="2200" dirty="0"/>
                  <a:t>+ </a:t>
                </a:r>
                <a:r>
                  <a:rPr lang="es-ES" sz="2200" b="1" dirty="0">
                    <a:solidFill>
                      <a:srgbClr val="FF33CC"/>
                    </a:solidFill>
                  </a:rPr>
                  <a:t>(PERCEPCIONS NO SALARIALS) </a:t>
                </a:r>
                <a:r>
                  <a:rPr lang="es-ES" sz="2200" dirty="0">
                    <a:solidFill>
                      <a:srgbClr val="00B0F0"/>
                    </a:solidFill>
                  </a:rPr>
                  <a:t>+ </a:t>
                </a:r>
                <a:r>
                  <a:rPr lang="es-ES" sz="2200" b="1" dirty="0">
                    <a:solidFill>
                      <a:srgbClr val="00B0F0"/>
                    </a:solidFill>
                  </a:rPr>
                  <a:t>(PRORATA DE PAGUES EXTRAORDINÀRIES</a:t>
                </a:r>
                <a:r>
                  <a:rPr lang="es-ES" sz="2200" dirty="0">
                    <a:solidFill>
                      <a:srgbClr val="00B0F0"/>
                    </a:solidFill>
                  </a:rPr>
                  <a:t>)</a:t>
                </a:r>
              </a:p>
              <a:p>
                <a:pPr marL="109728" indent="0">
                  <a:buNone/>
                </a:pPr>
                <a:endParaRPr lang="es-ES" sz="2200" dirty="0"/>
              </a:p>
              <a:p>
                <a:pPr>
                  <a:buFont typeface="Lucida Sans Unicode" panose="020B0602030504020204" pitchFamily="34" charset="0"/>
                  <a:buChar char="→"/>
                </a:pPr>
                <a:r>
                  <a:rPr lang="es-ES" sz="2200" b="1" u="sng" dirty="0">
                    <a:solidFill>
                      <a:srgbClr val="00B050"/>
                    </a:solidFill>
                  </a:rPr>
                  <a:t>PRIMER SUMAND</a:t>
                </a:r>
                <a:r>
                  <a:rPr lang="es-ES" sz="2200" dirty="0"/>
                  <a:t>: </a:t>
                </a:r>
                <a:r>
                  <a:rPr lang="es-ES" sz="2200" b="1" dirty="0"/>
                  <a:t>MAI</a:t>
                </a:r>
                <a:r>
                  <a:rPr lang="es-ES" sz="2200" dirty="0"/>
                  <a:t> S'INCLOUEN LES HORES EXTRAORDINÀRIES NI LES PAGUES EXTRAORDINÀRIES.</a:t>
                </a:r>
              </a:p>
              <a:p>
                <a:pPr>
                  <a:buFont typeface="Lucida Sans Unicode" panose="020B0602030504020204" pitchFamily="34" charset="0"/>
                  <a:buChar char="→"/>
                </a:pPr>
                <a:r>
                  <a:rPr lang="es-ES" sz="2200" b="1" u="sng" dirty="0">
                    <a:solidFill>
                      <a:srgbClr val="FF33CC"/>
                    </a:solidFill>
                  </a:rPr>
                  <a:t>SEGON SUMAND</a:t>
                </a:r>
                <a:r>
                  <a:rPr lang="es-ES" sz="2200" dirty="0"/>
                  <a:t>: HAUREM DE TENIR EN COMPTE LES XIFRES QUE ESTAN EXEMPTES DE LES DIETES I DE LES DESPESES DE LOCOMOCIÓ </a:t>
                </a:r>
                <a:r>
                  <a:rPr lang="es-ES" sz="2200" dirty="0">
                    <a:hlinkClick r:id="" action="ppaction://noaction"/>
                  </a:rPr>
                  <a:t>Diapositiva 5</a:t>
                </a:r>
                <a:endParaRPr lang="es-ES" sz="2200" dirty="0"/>
              </a:p>
              <a:p>
                <a:pPr>
                  <a:buFont typeface="Lucida Sans Unicode" panose="020B0602030504020204" pitchFamily="34" charset="0"/>
                  <a:buChar char="→"/>
                </a:pPr>
                <a:r>
                  <a:rPr lang="es-ES" sz="2200" b="1" u="sng" dirty="0">
                    <a:solidFill>
                      <a:srgbClr val="00B0F0"/>
                    </a:solidFill>
                  </a:rPr>
                  <a:t>TERCER SUMAND</a:t>
                </a:r>
                <a:r>
                  <a:rPr lang="es-ES" sz="22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º 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𝐷𝐸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𝑃𝐴𝐺𝐴𝑆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𝐼𝑀𝑃𝑂𝑅𝑇𝐸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s-ES" sz="2200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A2208C91-208F-4ED1-A8A4-95374F36E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1217" t="-1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0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154919AF-4725-4CA3-A398-6DEB374F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97" y="544436"/>
            <a:ext cx="648791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B56236A-5C96-40E3-812C-881F7A7982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467" y="1026367"/>
            <a:ext cx="10905066" cy="51505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dirty="0"/>
              <a:t>Per a </a:t>
            </a:r>
            <a:r>
              <a:rPr lang="en-US" sz="3600" dirty="0" err="1"/>
              <a:t>calcular</a:t>
            </a:r>
            <a:r>
              <a:rPr lang="en-US" sz="3600" dirty="0"/>
              <a:t> la part que </a:t>
            </a:r>
            <a:r>
              <a:rPr lang="en-US" sz="3600" dirty="0" err="1"/>
              <a:t>cotitza</a:t>
            </a:r>
            <a:r>
              <a:rPr lang="en-US" sz="3600" dirty="0"/>
              <a:t> </a:t>
            </a:r>
            <a:r>
              <a:rPr lang="en-US" sz="3600" dirty="0" err="1"/>
              <a:t>dels</a:t>
            </a:r>
            <a:r>
              <a:rPr lang="en-US" sz="3600" dirty="0"/>
              <a:t> </a:t>
            </a:r>
            <a:r>
              <a:rPr lang="en-US" sz="3600" dirty="0" err="1"/>
              <a:t>conceptes</a:t>
            </a:r>
            <a:r>
              <a:rPr lang="en-US" sz="3600" dirty="0"/>
              <a:t> </a:t>
            </a:r>
            <a:r>
              <a:rPr lang="en-US" sz="3600" dirty="0" err="1"/>
              <a:t>extrasalarials</a:t>
            </a:r>
            <a:r>
              <a:rPr lang="en-US" sz="3600" dirty="0"/>
              <a:t> hem </a:t>
            </a:r>
            <a:r>
              <a:rPr lang="en-US" sz="3600" dirty="0" err="1"/>
              <a:t>d'aplicar</a:t>
            </a:r>
            <a:r>
              <a:rPr lang="en-US" sz="3600" dirty="0"/>
              <a:t>  la taula anterior.</a:t>
            </a:r>
          </a:p>
          <a:p>
            <a:pPr algn="just"/>
            <a:r>
              <a:rPr lang="en-US" sz="3600" dirty="0"/>
              <a:t>Si et fixes </a:t>
            </a:r>
            <a:r>
              <a:rPr lang="en-US" sz="3600" dirty="0" err="1"/>
              <a:t>té</a:t>
            </a:r>
            <a:r>
              <a:rPr lang="en-US" sz="3600" dirty="0"/>
              <a:t> una </a:t>
            </a:r>
            <a:r>
              <a:rPr lang="en-US" sz="3600" dirty="0" err="1"/>
              <a:t>columna</a:t>
            </a:r>
            <a:r>
              <a:rPr lang="en-US" sz="3600" dirty="0"/>
              <a:t> on </a:t>
            </a:r>
            <a:r>
              <a:rPr lang="en-US" sz="3600" dirty="0" err="1"/>
              <a:t>s'indica</a:t>
            </a:r>
            <a:r>
              <a:rPr lang="en-US" sz="3600" dirty="0"/>
              <a:t> </a:t>
            </a:r>
            <a:r>
              <a:rPr lang="en-US" sz="3600" dirty="0" err="1"/>
              <a:t>el</a:t>
            </a:r>
            <a:r>
              <a:rPr lang="en-US" sz="3600" dirty="0"/>
              <a:t> </a:t>
            </a:r>
            <a:r>
              <a:rPr lang="en-US" sz="3600" b="1" dirty="0" err="1"/>
              <a:t>concepte</a:t>
            </a:r>
            <a:r>
              <a:rPr lang="en-US" sz="3600" dirty="0"/>
              <a:t>, una </a:t>
            </a:r>
            <a:r>
              <a:rPr lang="en-US" sz="3600" dirty="0" err="1"/>
              <a:t>altra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la qual indica </a:t>
            </a:r>
            <a:r>
              <a:rPr lang="en-US" sz="3600" dirty="0" err="1"/>
              <a:t>l'import</a:t>
            </a:r>
            <a:r>
              <a:rPr lang="en-US" sz="3600" dirty="0"/>
              <a:t> </a:t>
            </a:r>
            <a:r>
              <a:rPr lang="en-US" sz="3600" b="1" dirty="0"/>
              <a:t>exempt de </a:t>
            </a:r>
            <a:r>
              <a:rPr lang="en-US" sz="3600" b="1" dirty="0" err="1"/>
              <a:t>cotització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una </a:t>
            </a:r>
            <a:r>
              <a:rPr lang="en-US" sz="3600" dirty="0" err="1"/>
              <a:t>altra</a:t>
            </a:r>
            <a:r>
              <a:rPr lang="en-US" sz="3600" dirty="0"/>
              <a:t> </a:t>
            </a:r>
            <a:r>
              <a:rPr lang="en-US" sz="3600" b="1" dirty="0"/>
              <a:t>import computable</a:t>
            </a:r>
            <a:r>
              <a:rPr lang="en-US" sz="3600" dirty="0"/>
              <a:t>,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el</a:t>
            </a:r>
            <a:r>
              <a:rPr lang="en-US" sz="3600" dirty="0"/>
              <a:t> qual indica </a:t>
            </a:r>
            <a:r>
              <a:rPr lang="en-US" sz="3600" u="sng" dirty="0" err="1"/>
              <a:t>l'import</a:t>
            </a:r>
            <a:r>
              <a:rPr lang="en-US" sz="3600" u="sng" dirty="0"/>
              <a:t> que </a:t>
            </a:r>
            <a:r>
              <a:rPr lang="en-US" sz="3600" u="sng" dirty="0" err="1"/>
              <a:t>si</a:t>
            </a:r>
            <a:r>
              <a:rPr lang="en-US" sz="3600" u="sng" dirty="0"/>
              <a:t> </a:t>
            </a:r>
            <a:r>
              <a:rPr lang="en-US" sz="3600" u="sng" dirty="0" err="1"/>
              <a:t>s'inclou</a:t>
            </a:r>
            <a:r>
              <a:rPr lang="en-US" sz="3600" u="sng" dirty="0"/>
              <a:t> </a:t>
            </a:r>
            <a:r>
              <a:rPr lang="en-US" sz="3600" u="sng" dirty="0" err="1"/>
              <a:t>en</a:t>
            </a:r>
            <a:r>
              <a:rPr lang="en-US" sz="3600" u="sng" dirty="0"/>
              <a:t> les bases de </a:t>
            </a:r>
            <a:r>
              <a:rPr lang="en-US" sz="3600" u="sng" dirty="0" err="1"/>
              <a:t>cotització</a:t>
            </a:r>
            <a:r>
              <a:rPr lang="en-US" sz="3600" dirty="0"/>
              <a:t>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BCB7F3-18EC-44DF-A80F-289790857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F854DCB-096D-4189-A8F7-EF795D0D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EXEMPLE:</a:t>
            </a:r>
          </a:p>
        </p:txBody>
      </p:sp>
      <p:graphicFrame>
        <p:nvGraphicFramePr>
          <p:cNvPr id="5" name="Marcador de contenido 1">
            <a:extLst>
              <a:ext uri="{FF2B5EF4-FFF2-40B4-BE49-F238E27FC236}">
                <a16:creationId xmlns:a16="http://schemas.microsoft.com/office/drawing/2014/main" id="{45FA79E1-8BD8-4D5A-AD97-26B18DCB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99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615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0D21C47-6EC9-48FA-8AAC-7F77E124A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477998"/>
            <a:ext cx="10515600" cy="569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200" dirty="0"/>
              <a:t>Una </a:t>
            </a:r>
            <a:r>
              <a:rPr lang="en-US" sz="3200" dirty="0" err="1"/>
              <a:t>vegada</a:t>
            </a:r>
            <a:r>
              <a:rPr lang="en-US" sz="3200" dirty="0"/>
              <a:t> </a:t>
            </a:r>
            <a:r>
              <a:rPr lang="en-US" sz="3200" dirty="0" err="1"/>
              <a:t>calculada</a:t>
            </a:r>
            <a:r>
              <a:rPr lang="en-US" sz="3200" dirty="0"/>
              <a:t> la BCCC </a:t>
            </a:r>
            <a:r>
              <a:rPr lang="en-US" sz="3200" dirty="0" err="1"/>
              <a:t>s'han</a:t>
            </a:r>
            <a:r>
              <a:rPr lang="en-US" sz="3200" dirty="0"/>
              <a:t> de </a:t>
            </a:r>
            <a:r>
              <a:rPr lang="en-US" sz="3200" dirty="0" err="1"/>
              <a:t>tenir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compte</a:t>
            </a:r>
            <a:r>
              <a:rPr lang="en-US" sz="3200" dirty="0"/>
              <a:t> </a:t>
            </a:r>
            <a:r>
              <a:rPr lang="en-US" sz="3200" b="1" u="sng" dirty="0" err="1"/>
              <a:t>els</a:t>
            </a:r>
            <a:r>
              <a:rPr lang="en-US" sz="3200" b="1" u="sng" dirty="0"/>
              <a:t> </a:t>
            </a:r>
            <a:r>
              <a:rPr lang="en-US" sz="3200" b="1" u="sng" dirty="0" err="1"/>
              <a:t>límits</a:t>
            </a:r>
            <a:r>
              <a:rPr lang="en-US" sz="3200" b="1" u="sng" dirty="0"/>
              <a:t> de </a:t>
            </a:r>
            <a:r>
              <a:rPr lang="en-US" sz="3200" b="1" u="sng" dirty="0" err="1"/>
              <a:t>cotització</a:t>
            </a:r>
            <a:r>
              <a:rPr lang="en-US" sz="3200" dirty="0"/>
              <a:t>, cap </a:t>
            </a:r>
            <a:r>
              <a:rPr lang="en-US" sz="3200" dirty="0" err="1"/>
              <a:t>treballador</a:t>
            </a:r>
            <a:r>
              <a:rPr lang="en-US" sz="3200" dirty="0"/>
              <a:t> </a:t>
            </a:r>
            <a:r>
              <a:rPr lang="en-US" sz="3200" dirty="0" err="1"/>
              <a:t>podrà</a:t>
            </a:r>
            <a:r>
              <a:rPr lang="en-US" sz="3200" dirty="0"/>
              <a:t> </a:t>
            </a:r>
            <a:r>
              <a:rPr lang="en-US" sz="3200" dirty="0" err="1"/>
              <a:t>cotitzar</a:t>
            </a:r>
            <a:r>
              <a:rPr lang="en-US" sz="3200" dirty="0"/>
              <a:t> per </a:t>
            </a:r>
            <a:r>
              <a:rPr lang="en-US" sz="3200" dirty="0" err="1"/>
              <a:t>damunt</a:t>
            </a:r>
            <a:r>
              <a:rPr lang="en-US" sz="3200" dirty="0"/>
              <a:t> o </a:t>
            </a:r>
            <a:r>
              <a:rPr lang="en-US" sz="3200" dirty="0" err="1"/>
              <a:t>davall</a:t>
            </a:r>
            <a:r>
              <a:rPr lang="en-US" sz="3200" dirty="0"/>
              <a:t> </a:t>
            </a:r>
            <a:r>
              <a:rPr lang="en-US" sz="3200" dirty="0" err="1"/>
              <a:t>dels</a:t>
            </a:r>
            <a:r>
              <a:rPr lang="en-US" sz="3200" dirty="0"/>
              <a:t> </a:t>
            </a:r>
            <a:r>
              <a:rPr lang="en-US" sz="3200" dirty="0" err="1"/>
              <a:t>límits</a:t>
            </a:r>
            <a:r>
              <a:rPr lang="en-US" sz="3200" dirty="0"/>
              <a:t> que es </a:t>
            </a:r>
            <a:r>
              <a:rPr lang="en-US" sz="3200" dirty="0" err="1"/>
              <a:t>marquen</a:t>
            </a:r>
            <a:r>
              <a:rPr lang="en-US" sz="3200" b="1" dirty="0"/>
              <a:t> </a:t>
            </a:r>
            <a:r>
              <a:rPr lang="en-US" sz="3200" dirty="0"/>
              <a:t>per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categoria</a:t>
            </a:r>
            <a:r>
              <a:rPr lang="en-US" sz="3200" dirty="0"/>
              <a:t> professional </a:t>
            </a:r>
            <a:r>
              <a:rPr lang="en-US" sz="3200" dirty="0">
                <a:hlinkClick r:id="" action="ppaction://noaction"/>
              </a:rPr>
              <a:t>(Taula 1.3 </a:t>
            </a:r>
            <a:r>
              <a:rPr lang="en-US" sz="3200" dirty="0" err="1">
                <a:hlinkClick r:id="" action="ppaction://noaction"/>
              </a:rPr>
              <a:t>sobre</a:t>
            </a:r>
            <a:r>
              <a:rPr lang="en-US" sz="3200" dirty="0">
                <a:hlinkClick r:id="" action="ppaction://noaction"/>
              </a:rPr>
              <a:t> </a:t>
            </a:r>
            <a:r>
              <a:rPr lang="en-US" sz="3200" dirty="0" err="1">
                <a:hlinkClick r:id="" action="ppaction://noaction"/>
              </a:rPr>
              <a:t>límits</a:t>
            </a:r>
            <a:r>
              <a:rPr lang="en-US" sz="3200" dirty="0">
                <a:hlinkClick r:id="" action="ppaction://noaction"/>
              </a:rPr>
              <a:t> </a:t>
            </a:r>
            <a:r>
              <a:rPr lang="en-US" sz="3200" dirty="0" err="1">
                <a:hlinkClick r:id="" action="ppaction://noaction"/>
              </a:rPr>
              <a:t>màxims</a:t>
            </a:r>
            <a:r>
              <a:rPr lang="en-US" sz="3200" dirty="0">
                <a:hlinkClick r:id="" action="ppaction://noaction"/>
              </a:rPr>
              <a:t> </a:t>
            </a:r>
            <a:r>
              <a:rPr lang="en-US" sz="3200" dirty="0" err="1">
                <a:hlinkClick r:id="" action="ppaction://noaction"/>
              </a:rPr>
              <a:t>i</a:t>
            </a:r>
            <a:r>
              <a:rPr lang="en-US" sz="3200" dirty="0">
                <a:hlinkClick r:id="" action="ppaction://noaction"/>
              </a:rPr>
              <a:t> </a:t>
            </a:r>
            <a:r>
              <a:rPr lang="en-US" sz="3200" dirty="0" err="1">
                <a:hlinkClick r:id="" action="ppaction://noaction"/>
              </a:rPr>
              <a:t>mínims</a:t>
            </a:r>
            <a:r>
              <a:rPr lang="en-US" sz="3200" dirty="0">
                <a:hlinkClick r:id="" action="ppaction://noaction"/>
              </a:rPr>
              <a:t> de les Bases de </a:t>
            </a:r>
            <a:r>
              <a:rPr lang="en-US" sz="3200" dirty="0" err="1">
                <a:hlinkClick r:id="" action="ppaction://noaction"/>
              </a:rPr>
              <a:t>Cotització</a:t>
            </a:r>
            <a:r>
              <a:rPr lang="en-US" sz="3200" dirty="0">
                <a:hlinkClick r:id="" action="ppaction://noaction"/>
              </a:rPr>
              <a:t>)</a:t>
            </a:r>
            <a:endParaRPr lang="en-US" sz="3200" dirty="0"/>
          </a:p>
          <a:p>
            <a:pPr algn="just"/>
            <a:r>
              <a:rPr lang="en-US" sz="3200" dirty="0"/>
              <a:t>Si la base resultant </a:t>
            </a:r>
            <a:r>
              <a:rPr lang="en-US" sz="3200" dirty="0" err="1"/>
              <a:t>fóra</a:t>
            </a:r>
            <a:r>
              <a:rPr lang="en-US" sz="3200" dirty="0"/>
              <a:t> inferior a la </a:t>
            </a:r>
            <a:r>
              <a:rPr lang="en-US" sz="3200" dirty="0" err="1"/>
              <a:t>mínima</a:t>
            </a:r>
            <a:r>
              <a:rPr lang="en-US" sz="3200" dirty="0"/>
              <a:t>, es </a:t>
            </a:r>
            <a:r>
              <a:rPr lang="en-US" sz="3200" dirty="0" err="1"/>
              <a:t>cotitzarà</a:t>
            </a:r>
            <a:r>
              <a:rPr lang="en-US" sz="3200" dirty="0"/>
              <a:t> per </a:t>
            </a:r>
            <a:r>
              <a:rPr lang="en-US" sz="3200" dirty="0" err="1"/>
              <a:t>aquesta</a:t>
            </a:r>
            <a:r>
              <a:rPr lang="en-US" sz="3200" dirty="0"/>
              <a:t>,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fóra</a:t>
            </a:r>
            <a:r>
              <a:rPr lang="en-US" sz="3200" dirty="0"/>
              <a:t> superior a la </a:t>
            </a:r>
            <a:r>
              <a:rPr lang="en-US" sz="3200" dirty="0" err="1"/>
              <a:t>màxima</a:t>
            </a:r>
            <a:r>
              <a:rPr lang="en-US" sz="3200" dirty="0"/>
              <a:t>, </a:t>
            </a:r>
            <a:r>
              <a:rPr lang="en-US" sz="3200" dirty="0" err="1"/>
              <a:t>aquesta</a:t>
            </a:r>
            <a:r>
              <a:rPr lang="en-US" sz="3200" dirty="0"/>
              <a:t> </a:t>
            </a:r>
            <a:r>
              <a:rPr lang="en-US" sz="3200" dirty="0" err="1"/>
              <a:t>serà</a:t>
            </a:r>
            <a:r>
              <a:rPr lang="en-US" sz="3200" dirty="0"/>
              <a:t> </a:t>
            </a:r>
            <a:r>
              <a:rPr lang="en-US" sz="3200" dirty="0" err="1"/>
              <a:t>considerada</a:t>
            </a:r>
            <a:r>
              <a:rPr lang="en-US" sz="3200" dirty="0"/>
              <a:t> com a base de </a:t>
            </a:r>
            <a:r>
              <a:rPr lang="en-US" sz="3200" dirty="0" err="1"/>
              <a:t>cotització</a:t>
            </a:r>
            <a:r>
              <a:rPr lang="en-US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5DCBB3F-51AD-409A-AAE7-2C62838EA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3250"/>
              </p:ext>
            </p:extLst>
          </p:nvPr>
        </p:nvGraphicFramePr>
        <p:xfrm>
          <a:off x="167951" y="74646"/>
          <a:ext cx="11924524" cy="6765311"/>
        </p:xfrm>
        <a:graphic>
          <a:graphicData uri="http://schemas.openxmlformats.org/drawingml/2006/table">
            <a:tbl>
              <a:tblPr firstRow="1" firstCol="1" bandRow="1"/>
              <a:tblGrid>
                <a:gridCol w="2981131">
                  <a:extLst>
                    <a:ext uri="{9D8B030D-6E8A-4147-A177-3AD203B41FA5}">
                      <a16:colId xmlns:a16="http://schemas.microsoft.com/office/drawing/2014/main" val="713574077"/>
                    </a:ext>
                  </a:extLst>
                </a:gridCol>
                <a:gridCol w="2981131">
                  <a:extLst>
                    <a:ext uri="{9D8B030D-6E8A-4147-A177-3AD203B41FA5}">
                      <a16:colId xmlns:a16="http://schemas.microsoft.com/office/drawing/2014/main" val="3969718989"/>
                    </a:ext>
                  </a:extLst>
                </a:gridCol>
                <a:gridCol w="2981131">
                  <a:extLst>
                    <a:ext uri="{9D8B030D-6E8A-4147-A177-3AD203B41FA5}">
                      <a16:colId xmlns:a16="http://schemas.microsoft.com/office/drawing/2014/main" val="3504950241"/>
                    </a:ext>
                  </a:extLst>
                </a:gridCol>
                <a:gridCol w="2981131">
                  <a:extLst>
                    <a:ext uri="{9D8B030D-6E8A-4147-A177-3AD203B41FA5}">
                      <a16:colId xmlns:a16="http://schemas.microsoft.com/office/drawing/2014/main" val="3201125093"/>
                    </a:ext>
                  </a:extLst>
                </a:gridCol>
              </a:tblGrid>
              <a:tr h="269855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E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79" marR="7230" marT="14460" marB="216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38329"/>
                  </a:ext>
                </a:extLst>
              </a:tr>
              <a:tr h="757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Grupo de Cotización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79" marR="7230" marT="14460" marB="2169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Categorías Profesiones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79" marR="7230" marT="14460" marB="2169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Bases mínimas</a:t>
                      </a:r>
                      <a:b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euros/mes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79" marR="7230" marT="14460" marB="2169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Bases máximas</a:t>
                      </a:r>
                      <a:b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euros /mes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79" marR="7230" marT="14460" marB="2169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9653"/>
                  </a:ext>
                </a:extLst>
              </a:tr>
              <a:tr h="933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Ingenieros y Licenciados. Personal de alta dirección no incluido en el artículo 1.3.c) del Estatuto de los Trabajadores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1.572,30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4.139,40</a:t>
                      </a: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345201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Ingenieros Técnicos, Peritos y Ayudantes Titulados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1.303,80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4.139,40</a:t>
                      </a: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300034"/>
                  </a:ext>
                </a:extLst>
              </a:tr>
              <a:tr h="378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Jefes Administrativos y de Taller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1.134,30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4.139,40</a:t>
                      </a: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432694"/>
                  </a:ext>
                </a:extLst>
              </a:tr>
              <a:tr h="378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Ayudantes no Titulados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1.125,90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4.139,40</a:t>
                      </a: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11990"/>
                  </a:ext>
                </a:extLst>
              </a:tr>
              <a:tr h="378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Oficiales Administrativos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1.125,90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4.139,40</a:t>
                      </a: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156304"/>
                  </a:ext>
                </a:extLst>
              </a:tr>
              <a:tr h="378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Subalternos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1.125,90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4.139,40</a:t>
                      </a: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701523"/>
                  </a:ext>
                </a:extLst>
              </a:tr>
              <a:tr h="391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Auxiliares Administrativos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1.125,90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4.139,40</a:t>
                      </a: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57747"/>
                  </a:ext>
                </a:extLst>
              </a:tr>
              <a:tr h="561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E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E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Bases mínimas</a:t>
                      </a:r>
                      <a:b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euros/día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79" marR="7230" marT="14460" marB="2169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Bases máximas</a:t>
                      </a:r>
                      <a:b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s-ES" sz="1400" b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euros /día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79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40721"/>
                  </a:ext>
                </a:extLst>
              </a:tr>
              <a:tr h="249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Oficiales de primera y segunda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37,53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137,98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610414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Oficiales de tercera y Especialistas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37,53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137,98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33454"/>
                  </a:ext>
                </a:extLst>
              </a:tr>
              <a:tr h="249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Peones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37,53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137,98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84918"/>
                  </a:ext>
                </a:extLst>
              </a:tr>
              <a:tr h="705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Trabajadores menores de dieciocho años, cualquiera que sea su categoría profesional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37,53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000"/>
                        </a:spcAft>
                      </a:pPr>
                      <a:r>
                        <a:rPr lang="es-ES" sz="140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137,98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460" marB="1446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94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617FDC48ED3C468AC72E0B081D2ED6" ma:contentTypeVersion="2" ma:contentTypeDescription="Crear nuevo documento." ma:contentTypeScope="" ma:versionID="a42ff61c57b5a074c57881df70301925">
  <xsd:schema xmlns:xsd="http://www.w3.org/2001/XMLSchema" xmlns:xs="http://www.w3.org/2001/XMLSchema" xmlns:p="http://schemas.microsoft.com/office/2006/metadata/properties" xmlns:ns3="622f0676-5023-4dc9-be9e-98359ea49f5f" targetNamespace="http://schemas.microsoft.com/office/2006/metadata/properties" ma:root="true" ma:fieldsID="0635f1153ece653aaea1213401d45a08" ns3:_="">
    <xsd:import namespace="622f0676-5023-4dc9-be9e-98359ea49f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f0676-5023-4dc9-be9e-98359ea49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8AC07A-4EBA-43C2-BDDF-39E55EFDC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f0676-5023-4dc9-be9e-98359ea49f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09C806-2E96-4F32-9FBB-7DB89EC8B2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133475-2209-4868-9EEA-22B5BC616031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622f0676-5023-4dc9-be9e-98359ea49f5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983</Words>
  <Application>Microsoft Office PowerPoint</Application>
  <PresentationFormat>Panorámica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Lucida Sans Unicode</vt:lpstr>
      <vt:lpstr>Verdana</vt:lpstr>
      <vt:lpstr>Tema de Office</vt:lpstr>
      <vt:lpstr>UNITAT DIDÀCTICA 9</vt:lpstr>
      <vt:lpstr>EL PROCÉS SERÀ EL SEGÜENT:</vt:lpstr>
      <vt:lpstr>PAS 1: CALCULAR BASES DE COTIZACÌÓN  I IRPF </vt:lpstr>
      <vt:lpstr>Càlcul BCCC mensual (grups de cotització 1 a 7)</vt:lpstr>
      <vt:lpstr>Presentación de PowerPoint</vt:lpstr>
      <vt:lpstr>Presentación de PowerPoint</vt:lpstr>
      <vt:lpstr>EXEMPLE:</vt:lpstr>
      <vt:lpstr>Presentación de PowerPoint</vt:lpstr>
      <vt:lpstr>Presentación de PowerPoint</vt:lpstr>
      <vt:lpstr>Càlcul de la BCCP</vt:lpstr>
      <vt:lpstr>Càlcul de la BCHE</vt:lpstr>
      <vt:lpstr>BASE SUBJECTA A RETENCIÓ D'IRPF</vt:lpstr>
      <vt:lpstr>PAS 2: APLICAR DEDUCCIONS A BASES DE COTITZACIÓ I IRPF  </vt:lpstr>
      <vt:lpstr>PAS 3: CALCULAR SALARI BRUT O TOTAL REPORTAT</vt:lpstr>
      <vt:lpstr>PAS 4: CALCULAR SALARI NET O LÍQUID A PERCEBRE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DIDÁCTICA 9</dc:title>
  <dc:creator>MARTIN FLORES IVORRA</dc:creator>
  <cp:lastModifiedBy>Rosa Flores Beneyto</cp:lastModifiedBy>
  <cp:revision>16</cp:revision>
  <dcterms:created xsi:type="dcterms:W3CDTF">2018-02-15T17:26:47Z</dcterms:created>
  <dcterms:modified xsi:type="dcterms:W3CDTF">2022-03-04T15:24:55Z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0x0101001D617FDC48ED3C468AC72E0B081D2ED6</vt:lpwstr>
  </property>
</Properties>
</file>