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DFE97-C777-4B76-9390-A6EC8087A8DF}" v="124" dt="2022-02-23T11:30:35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817B0-2154-4280-B8ED-AA3B788DA84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A808B2B2-A5CF-4328-ACEA-1302CB5F8EAF}">
      <dgm:prSet phldrT="[Texto]"/>
      <dgm:spPr>
        <a:xfrm>
          <a:off x="2447" y="794619"/>
          <a:ext cx="2870463" cy="1265962"/>
        </a:xfrm>
      </dgm:spPr>
      <dgm:t>
        <a:bodyPr/>
        <a:lstStyle/>
        <a:p>
          <a:pPr>
            <a:buNone/>
          </a:pPr>
          <a:r>
            <a:rPr lang="es-ES" b="1">
              <a:latin typeface="Arial" pitchFamily="34" charset="0"/>
              <a:ea typeface="+mn-ea"/>
              <a:cs typeface="Arial" pitchFamily="34" charset="0"/>
            </a:rPr>
            <a:t>SEGONS EL MITJÀ DE PAGAMENT</a:t>
          </a:r>
        </a:p>
      </dgm:t>
    </dgm:pt>
    <dgm:pt modelId="{B9D72D85-F8F4-438C-B136-C984C144698C}" type="parTrans" cxnId="{0AAB50D9-5C88-4B81-AFBD-F8521C5F45E6}">
      <dgm:prSet/>
      <dgm:spPr/>
      <dgm:t>
        <a:bodyPr/>
        <a:lstStyle/>
        <a:p>
          <a:endParaRPr lang="es-ES"/>
        </a:p>
      </dgm:t>
    </dgm:pt>
    <dgm:pt modelId="{717B506A-2DB3-4BD7-A0D5-2F723D6F851F}" type="sibTrans" cxnId="{0AAB50D9-5C88-4B81-AFBD-F8521C5F45E6}">
      <dgm:prSet/>
      <dgm:spPr/>
      <dgm:t>
        <a:bodyPr/>
        <a:lstStyle/>
        <a:p>
          <a:endParaRPr lang="es-ES"/>
        </a:p>
      </dgm:t>
    </dgm:pt>
    <dgm:pt modelId="{7DC99FC7-4004-4CC4-AA8A-E034A4346964}">
      <dgm:prSet phldrT="[Texto]"/>
      <dgm:spPr>
        <a:xfrm>
          <a:off x="3588448" y="967682"/>
          <a:ext cx="6927151" cy="934267"/>
        </a:xfrm>
      </dgm:spPr>
      <dgm:t>
        <a:bodyPr/>
        <a:lstStyle/>
        <a:p>
          <a:pPr>
            <a:buChar char="•"/>
          </a:pPr>
          <a:r>
            <a:rPr lang="es-ES" b="1" u="sng" dirty="0">
              <a:latin typeface="Arial" pitchFamily="34" charset="0"/>
              <a:ea typeface="+mn-ea"/>
              <a:cs typeface="Arial" pitchFamily="34" charset="0"/>
            </a:rPr>
            <a:t>RETRIBUCIÓ DINERÀRIA</a:t>
          </a:r>
          <a:r>
            <a:rPr lang="es-ES" dirty="0">
              <a:latin typeface="Arial" pitchFamily="34" charset="0"/>
              <a:ea typeface="+mn-ea"/>
              <a:cs typeface="Arial" pitchFamily="34" charset="0"/>
            </a:rPr>
            <a:t>: </a:t>
          </a:r>
          <a:r>
            <a:rPr lang="es-ES" dirty="0" err="1">
              <a:latin typeface="Arial" pitchFamily="34" charset="0"/>
              <a:ea typeface="+mn-ea"/>
              <a:cs typeface="Arial" pitchFamily="34" charset="0"/>
            </a:rPr>
            <a:t>xec</a:t>
          </a:r>
          <a:r>
            <a:rPr lang="es-ES" dirty="0">
              <a:latin typeface="Arial" pitchFamily="34" charset="0"/>
              <a:ea typeface="+mn-ea"/>
              <a:cs typeface="Arial" pitchFamily="34" charset="0"/>
            </a:rPr>
            <a:t>, </a:t>
          </a:r>
          <a:r>
            <a:rPr lang="es-ES" dirty="0" err="1">
              <a:latin typeface="Arial" pitchFamily="34" charset="0"/>
              <a:ea typeface="+mn-ea"/>
              <a:cs typeface="Arial" pitchFamily="34" charset="0"/>
            </a:rPr>
            <a:t>transferència</a:t>
          </a:r>
          <a:r>
            <a:rPr lang="es-ES" dirty="0">
              <a:latin typeface="Arial" pitchFamily="34" charset="0"/>
              <a:ea typeface="+mn-ea"/>
              <a:cs typeface="Arial" pitchFamily="34" charset="0"/>
            </a:rPr>
            <a:t>, </a:t>
          </a:r>
          <a:r>
            <a:rPr lang="es-ES" dirty="0" err="1">
              <a:latin typeface="Arial" pitchFamily="34" charset="0"/>
              <a:ea typeface="+mn-ea"/>
              <a:cs typeface="Arial" pitchFamily="34" charset="0"/>
            </a:rPr>
            <a:t>efectiu</a:t>
          </a:r>
          <a:endParaRPr lang="es-ES" dirty="0">
            <a:latin typeface="Arial" pitchFamily="34" charset="0"/>
            <a:ea typeface="+mn-ea"/>
            <a:cs typeface="Arial" pitchFamily="34" charset="0"/>
          </a:endParaRPr>
        </a:p>
      </dgm:t>
    </dgm:pt>
    <dgm:pt modelId="{D649433F-F85E-422C-820C-773EDB517B38}" type="parTrans" cxnId="{15D65D80-A436-4A35-9B61-F5B0CB36234E}">
      <dgm:prSet/>
      <dgm:spPr/>
      <dgm:t>
        <a:bodyPr/>
        <a:lstStyle/>
        <a:p>
          <a:endParaRPr lang="es-ES"/>
        </a:p>
      </dgm:t>
    </dgm:pt>
    <dgm:pt modelId="{CB04CACE-F15A-4E3A-BAD1-E8DD6985EF2C}" type="sibTrans" cxnId="{15D65D80-A436-4A35-9B61-F5B0CB36234E}">
      <dgm:prSet/>
      <dgm:spPr/>
      <dgm:t>
        <a:bodyPr/>
        <a:lstStyle/>
        <a:p>
          <a:endParaRPr lang="es-ES"/>
        </a:p>
      </dgm:t>
    </dgm:pt>
    <dgm:pt modelId="{B29DD4C6-DF05-410F-A385-CA18B29AB112}">
      <dgm:prSet phldrT="[Texto]"/>
      <dgm:spPr>
        <a:xfrm>
          <a:off x="2447" y="2290756"/>
          <a:ext cx="2954409" cy="1265962"/>
        </a:xfrm>
      </dgm:spPr>
      <dgm:t>
        <a:bodyPr/>
        <a:lstStyle/>
        <a:p>
          <a:pPr>
            <a:buNone/>
          </a:pPr>
          <a:r>
            <a:rPr lang="es-ES" b="1">
              <a:latin typeface="Arial" pitchFamily="34" charset="0"/>
              <a:ea typeface="+mn-ea"/>
              <a:cs typeface="Arial" pitchFamily="34" charset="0"/>
            </a:rPr>
            <a:t>SEGONS LA FORMA DE CÀLCUL</a:t>
          </a:r>
        </a:p>
      </dgm:t>
    </dgm:pt>
    <dgm:pt modelId="{DFCF0AB2-C789-4D6C-AAAC-8E3EDDD457A3}" type="parTrans" cxnId="{71476E45-E8F9-4DE2-8279-2CBA2AFFB0E2}">
      <dgm:prSet/>
      <dgm:spPr/>
      <dgm:t>
        <a:bodyPr/>
        <a:lstStyle/>
        <a:p>
          <a:endParaRPr lang="es-ES"/>
        </a:p>
      </dgm:t>
    </dgm:pt>
    <dgm:pt modelId="{47D4A3B9-111C-439F-92C6-D78715219343}" type="sibTrans" cxnId="{71476E45-E8F9-4DE2-8279-2CBA2AFFB0E2}">
      <dgm:prSet/>
      <dgm:spPr/>
      <dgm:t>
        <a:bodyPr/>
        <a:lstStyle/>
        <a:p>
          <a:endParaRPr lang="es-ES"/>
        </a:p>
      </dgm:t>
    </dgm:pt>
    <dgm:pt modelId="{8C49FE7F-2E5E-45F8-9BD7-20635B1F4C5E}">
      <dgm:prSet phldrT="[Texto]"/>
      <dgm:spPr>
        <a:xfrm>
          <a:off x="3662039" y="2309606"/>
          <a:ext cx="6850338" cy="1228262"/>
        </a:xfrm>
      </dgm:spPr>
      <dgm:t>
        <a:bodyPr/>
        <a:lstStyle/>
        <a:p>
          <a:pPr>
            <a:buChar char="•"/>
          </a:pPr>
          <a:r>
            <a:rPr lang="es-ES" b="1" u="sng">
              <a:latin typeface="Arial" pitchFamily="34" charset="0"/>
              <a:ea typeface="+mn-ea"/>
              <a:cs typeface="Arial" pitchFamily="34" charset="0"/>
            </a:rPr>
            <a:t>PER UNITAT DE TEMPS</a:t>
          </a:r>
          <a:r>
            <a:rPr lang="es-ES">
              <a:latin typeface="Arial" pitchFamily="34" charset="0"/>
              <a:ea typeface="+mn-ea"/>
              <a:cs typeface="Arial" pitchFamily="34" charset="0"/>
            </a:rPr>
            <a:t>: es retribueix el temps travat sense tenir en compte el rendiment (hores, dies, setmanes o mesos)</a:t>
          </a:r>
        </a:p>
      </dgm:t>
    </dgm:pt>
    <dgm:pt modelId="{6E83259B-79C0-4453-A42E-207285D53EB7}" type="parTrans" cxnId="{CEEE88D9-1235-495C-8B14-D653646D3B8C}">
      <dgm:prSet/>
      <dgm:spPr/>
      <dgm:t>
        <a:bodyPr/>
        <a:lstStyle/>
        <a:p>
          <a:endParaRPr lang="es-ES"/>
        </a:p>
      </dgm:t>
    </dgm:pt>
    <dgm:pt modelId="{286A2964-CA46-4BCB-B08E-74094CF6BE83}" type="sibTrans" cxnId="{CEEE88D9-1235-495C-8B14-D653646D3B8C}">
      <dgm:prSet/>
      <dgm:spPr/>
      <dgm:t>
        <a:bodyPr/>
        <a:lstStyle/>
        <a:p>
          <a:endParaRPr lang="es-ES"/>
        </a:p>
      </dgm:t>
    </dgm:pt>
    <dgm:pt modelId="{3A490A21-7B43-4773-A400-CDD32D3181BC}">
      <dgm:prSet phldrT="[Texto]"/>
      <dgm:spPr>
        <a:xfrm>
          <a:off x="3588448" y="967682"/>
          <a:ext cx="6927151" cy="934267"/>
        </a:xfrm>
      </dgm:spPr>
      <dgm:t>
        <a:bodyPr/>
        <a:lstStyle/>
        <a:p>
          <a:pPr>
            <a:buChar char="•"/>
          </a:pPr>
          <a:endParaRPr lang="es-ES">
            <a:latin typeface="Calibri"/>
            <a:ea typeface="+mn-ea"/>
            <a:cs typeface="+mn-cs"/>
          </a:endParaRPr>
        </a:p>
      </dgm:t>
    </dgm:pt>
    <dgm:pt modelId="{F0AAB07D-7B07-4646-8382-1084F8BE1034}" type="parTrans" cxnId="{83EC292C-30A8-4832-82B9-372FF2A81409}">
      <dgm:prSet/>
      <dgm:spPr/>
      <dgm:t>
        <a:bodyPr/>
        <a:lstStyle/>
        <a:p>
          <a:endParaRPr lang="es-ES"/>
        </a:p>
      </dgm:t>
    </dgm:pt>
    <dgm:pt modelId="{7992CDC0-91DA-4E05-83E6-90CC32867237}" type="sibTrans" cxnId="{83EC292C-30A8-4832-82B9-372FF2A81409}">
      <dgm:prSet/>
      <dgm:spPr/>
      <dgm:t>
        <a:bodyPr/>
        <a:lstStyle/>
        <a:p>
          <a:endParaRPr lang="es-ES"/>
        </a:p>
      </dgm:t>
    </dgm:pt>
    <dgm:pt modelId="{13AE2506-2931-42A6-9508-2689FCB7FEE2}">
      <dgm:prSet phldrT="[Texto]"/>
      <dgm:spPr>
        <a:xfrm>
          <a:off x="3588448" y="967682"/>
          <a:ext cx="6927151" cy="934267"/>
        </a:xfrm>
      </dgm:spPr>
      <dgm:t>
        <a:bodyPr/>
        <a:lstStyle/>
        <a:p>
          <a:pPr>
            <a:buChar char="•"/>
          </a:pPr>
          <a:r>
            <a:rPr lang="es-ES" b="1" u="sng">
              <a:latin typeface="Arial" pitchFamily="34" charset="0"/>
              <a:ea typeface="+mn-ea"/>
              <a:cs typeface="Arial" pitchFamily="34" charset="0"/>
            </a:rPr>
            <a:t>RETRIBUCIÓ EN ESPÈCIE</a:t>
          </a:r>
          <a:r>
            <a:rPr lang="es-ES" b="1">
              <a:latin typeface="Arial" pitchFamily="34" charset="0"/>
              <a:ea typeface="+mn-ea"/>
              <a:cs typeface="Arial" pitchFamily="34" charset="0"/>
            </a:rPr>
            <a:t>: </a:t>
          </a:r>
          <a:r>
            <a:rPr lang="es-ES">
              <a:latin typeface="Arial" pitchFamily="34" charset="0"/>
              <a:ea typeface="+mn-ea"/>
              <a:cs typeface="Arial" pitchFamily="34" charset="0"/>
            </a:rPr>
            <a:t>lliurament de determinats béns al treballador, per exemple l'habitatge. No pot superar el 30%  del total de retribucions.</a:t>
          </a:r>
        </a:p>
      </dgm:t>
    </dgm:pt>
    <dgm:pt modelId="{0D9827BB-C37F-47F4-AA0D-1E9F0F1CE2FC}" type="parTrans" cxnId="{8A750B36-A06F-47F4-93E2-9B414B59DA0C}">
      <dgm:prSet/>
      <dgm:spPr/>
      <dgm:t>
        <a:bodyPr/>
        <a:lstStyle/>
        <a:p>
          <a:endParaRPr lang="es-ES"/>
        </a:p>
      </dgm:t>
    </dgm:pt>
    <dgm:pt modelId="{71E582E4-54AE-4859-9895-4AF21114C723}" type="sibTrans" cxnId="{8A750B36-A06F-47F4-93E2-9B414B59DA0C}">
      <dgm:prSet/>
      <dgm:spPr/>
      <dgm:t>
        <a:bodyPr/>
        <a:lstStyle/>
        <a:p>
          <a:endParaRPr lang="es-ES"/>
        </a:p>
      </dgm:t>
    </dgm:pt>
    <dgm:pt modelId="{C79FA657-91AC-41B2-A8F5-4D2ABE2B267F}">
      <dgm:prSet phldrT="[Texto]"/>
      <dgm:spPr>
        <a:xfrm>
          <a:off x="3662039" y="2309606"/>
          <a:ext cx="6850338" cy="1228262"/>
        </a:xfrm>
      </dgm:spPr>
      <dgm:t>
        <a:bodyPr/>
        <a:lstStyle/>
        <a:p>
          <a:pPr>
            <a:buChar char="•"/>
          </a:pPr>
          <a:r>
            <a:rPr lang="es-ES" b="1" u="sng">
              <a:latin typeface="Arial" pitchFamily="34" charset="0"/>
              <a:ea typeface="+mn-ea"/>
              <a:cs typeface="Arial" pitchFamily="34" charset="0"/>
            </a:rPr>
            <a:t>PER UNITAT D'OBRA</a:t>
          </a:r>
          <a:r>
            <a:rPr lang="es-ES" b="1">
              <a:latin typeface="Arial" pitchFamily="34" charset="0"/>
              <a:ea typeface="+mn-ea"/>
              <a:cs typeface="Arial" pitchFamily="34" charset="0"/>
            </a:rPr>
            <a:t>:  </a:t>
          </a:r>
          <a:r>
            <a:rPr lang="es-ES">
              <a:latin typeface="Arial" pitchFamily="34" charset="0"/>
              <a:ea typeface="+mn-ea"/>
              <a:cs typeface="Arial" pitchFamily="34" charset="0"/>
            </a:rPr>
            <a:t>es retribueix el treball efectivament realitzat ( per peça, metres quadrats,etc</a:t>
          </a:r>
        </a:p>
      </dgm:t>
    </dgm:pt>
    <dgm:pt modelId="{3632A18A-A338-4507-8038-DDB67462F84C}" type="parTrans" cxnId="{6A4C27D7-C87F-4248-BA76-659BC8AA30A1}">
      <dgm:prSet/>
      <dgm:spPr/>
      <dgm:t>
        <a:bodyPr/>
        <a:lstStyle/>
        <a:p>
          <a:endParaRPr lang="es-ES"/>
        </a:p>
      </dgm:t>
    </dgm:pt>
    <dgm:pt modelId="{D084A533-AFD6-435A-BFAB-E43D94062969}" type="sibTrans" cxnId="{6A4C27D7-C87F-4248-BA76-659BC8AA30A1}">
      <dgm:prSet/>
      <dgm:spPr/>
      <dgm:t>
        <a:bodyPr/>
        <a:lstStyle/>
        <a:p>
          <a:endParaRPr lang="es-ES"/>
        </a:p>
      </dgm:t>
    </dgm:pt>
    <dgm:pt modelId="{AE0BA0FA-24A9-4A95-9B52-A20846D39CE0}">
      <dgm:prSet phldrT="[Texto]"/>
      <dgm:spPr>
        <a:xfrm>
          <a:off x="3662039" y="2309606"/>
          <a:ext cx="6850338" cy="1228262"/>
        </a:xfrm>
      </dgm:spPr>
      <dgm:t>
        <a:bodyPr/>
        <a:lstStyle/>
        <a:p>
          <a:pPr>
            <a:buChar char="•"/>
          </a:pPr>
          <a:r>
            <a:rPr lang="es-ES" b="1" u="sng">
              <a:latin typeface="Arial" pitchFamily="34" charset="0"/>
              <a:ea typeface="+mn-ea"/>
              <a:cs typeface="Arial" pitchFamily="34" charset="0"/>
            </a:rPr>
            <a:t>MIXT: </a:t>
          </a:r>
          <a:r>
            <a:rPr lang="es-ES">
              <a:latin typeface="Arial" pitchFamily="34" charset="0"/>
              <a:ea typeface="+mn-ea"/>
              <a:cs typeface="Arial" pitchFamily="34" charset="0"/>
            </a:rPr>
            <a:t>combina les dues modalitats anteriors: per exemple salari més comissions</a:t>
          </a:r>
        </a:p>
      </dgm:t>
    </dgm:pt>
    <dgm:pt modelId="{A7675D77-1A1B-405D-AF63-6A06F2E240FE}" type="parTrans" cxnId="{4ABF5DB6-14DD-4D89-A269-3E980B83D216}">
      <dgm:prSet/>
      <dgm:spPr/>
      <dgm:t>
        <a:bodyPr/>
        <a:lstStyle/>
        <a:p>
          <a:endParaRPr lang="es-ES"/>
        </a:p>
      </dgm:t>
    </dgm:pt>
    <dgm:pt modelId="{29F25821-5C7E-442E-8D97-4E3F03E7ED39}" type="sibTrans" cxnId="{4ABF5DB6-14DD-4D89-A269-3E980B83D216}">
      <dgm:prSet/>
      <dgm:spPr/>
      <dgm:t>
        <a:bodyPr/>
        <a:lstStyle/>
        <a:p>
          <a:endParaRPr lang="es-ES"/>
        </a:p>
      </dgm:t>
    </dgm:pt>
    <dgm:pt modelId="{DE8AEE4B-6901-485D-A2AA-91ABE6558472}">
      <dgm:prSet phldrT="[Texto]"/>
      <dgm:spPr>
        <a:xfrm>
          <a:off x="3588448" y="967682"/>
          <a:ext cx="6927151" cy="934267"/>
        </a:xfrm>
      </dgm:spPr>
      <dgm:t>
        <a:bodyPr/>
        <a:lstStyle/>
        <a:p>
          <a:pPr>
            <a:buChar char="•"/>
          </a:pPr>
          <a:endParaRPr lang="es-ES">
            <a:latin typeface="Arial" pitchFamily="34" charset="0"/>
            <a:ea typeface="+mn-ea"/>
            <a:cs typeface="Arial" pitchFamily="34" charset="0"/>
          </a:endParaRPr>
        </a:p>
      </dgm:t>
    </dgm:pt>
    <dgm:pt modelId="{AE2301C1-2CF2-43CE-BDD6-8838A1FDC39B}" type="parTrans" cxnId="{C43D0315-166E-4AC9-BA20-0BE124867164}">
      <dgm:prSet/>
      <dgm:spPr/>
      <dgm:t>
        <a:bodyPr/>
        <a:lstStyle/>
        <a:p>
          <a:endParaRPr lang="es-ES"/>
        </a:p>
      </dgm:t>
    </dgm:pt>
    <dgm:pt modelId="{0B1E23BF-9B79-42A1-A40A-938AEE7EDAA0}" type="sibTrans" cxnId="{C43D0315-166E-4AC9-BA20-0BE124867164}">
      <dgm:prSet/>
      <dgm:spPr/>
      <dgm:t>
        <a:bodyPr/>
        <a:lstStyle/>
        <a:p>
          <a:endParaRPr lang="es-ES"/>
        </a:p>
      </dgm:t>
    </dgm:pt>
    <dgm:pt modelId="{C6560A3F-36FA-446F-9A3F-443D14C778C9}" type="pres">
      <dgm:prSet presAssocID="{8F8817B0-2154-4280-B8ED-AA3B788DA8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1466EDC-F4E3-478B-82FF-C0B013565572}" type="pres">
      <dgm:prSet presAssocID="{A808B2B2-A5CF-4328-ACEA-1302CB5F8EA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D76B31-B710-42DE-86D8-977BE96C1810}" type="pres">
      <dgm:prSet presAssocID="{A808B2B2-A5CF-4328-ACEA-1302CB5F8EA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4D2D90-EE64-4333-B93A-810709001CF3}" type="pres">
      <dgm:prSet presAssocID="{B29DD4C6-DF05-410F-A385-CA18B29AB11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D480E2-DA65-4A51-B7B1-1E22272844D7}" type="pres">
      <dgm:prSet presAssocID="{B29DD4C6-DF05-410F-A385-CA18B29AB11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AE6565-9DF3-4282-8DE2-A3A38AB0B57E}" type="presOf" srcId="{3A490A21-7B43-4773-A400-CDD32D3181BC}" destId="{67D76B31-B710-42DE-86D8-977BE96C1810}" srcOrd="0" destOrd="3" presId="urn:microsoft.com/office/officeart/2005/8/layout/vList2"/>
    <dgm:cxn modelId="{71476E45-E8F9-4DE2-8279-2CBA2AFFB0E2}" srcId="{8F8817B0-2154-4280-B8ED-AA3B788DA84F}" destId="{B29DD4C6-DF05-410F-A385-CA18B29AB112}" srcOrd="1" destOrd="0" parTransId="{DFCF0AB2-C789-4D6C-AAAC-8E3EDDD457A3}" sibTransId="{47D4A3B9-111C-439F-92C6-D78715219343}"/>
    <dgm:cxn modelId="{6F4F4D56-D61E-47C3-A2AA-97B40D55B658}" type="presOf" srcId="{C79FA657-91AC-41B2-A8F5-4D2ABE2B267F}" destId="{A2D480E2-DA65-4A51-B7B1-1E22272844D7}" srcOrd="0" destOrd="1" presId="urn:microsoft.com/office/officeart/2005/8/layout/vList2"/>
    <dgm:cxn modelId="{F2DD2F77-FA55-4624-9828-46C4120F7C66}" type="presOf" srcId="{A808B2B2-A5CF-4328-ACEA-1302CB5F8EAF}" destId="{41466EDC-F4E3-478B-82FF-C0B013565572}" srcOrd="0" destOrd="0" presId="urn:microsoft.com/office/officeart/2005/8/layout/vList2"/>
    <dgm:cxn modelId="{5F725610-5D93-4F94-8B2B-6CAD08B08A64}" type="presOf" srcId="{13AE2506-2931-42A6-9508-2689FCB7FEE2}" destId="{67D76B31-B710-42DE-86D8-977BE96C1810}" srcOrd="0" destOrd="2" presId="urn:microsoft.com/office/officeart/2005/8/layout/vList2"/>
    <dgm:cxn modelId="{0AAB50D9-5C88-4B81-AFBD-F8521C5F45E6}" srcId="{8F8817B0-2154-4280-B8ED-AA3B788DA84F}" destId="{A808B2B2-A5CF-4328-ACEA-1302CB5F8EAF}" srcOrd="0" destOrd="0" parTransId="{B9D72D85-F8F4-438C-B136-C984C144698C}" sibTransId="{717B506A-2DB3-4BD7-A0D5-2F723D6F851F}"/>
    <dgm:cxn modelId="{8CFE139E-B27B-4F90-A784-6E7C4C4E3789}" type="presOf" srcId="{8C49FE7F-2E5E-45F8-9BD7-20635B1F4C5E}" destId="{A2D480E2-DA65-4A51-B7B1-1E22272844D7}" srcOrd="0" destOrd="0" presId="urn:microsoft.com/office/officeart/2005/8/layout/vList2"/>
    <dgm:cxn modelId="{67B44C12-FAD4-4F5E-A4DC-A210B2F7C7D1}" type="presOf" srcId="{7DC99FC7-4004-4CC4-AA8A-E034A4346964}" destId="{67D76B31-B710-42DE-86D8-977BE96C1810}" srcOrd="0" destOrd="1" presId="urn:microsoft.com/office/officeart/2005/8/layout/vList2"/>
    <dgm:cxn modelId="{CEEE88D9-1235-495C-8B14-D653646D3B8C}" srcId="{B29DD4C6-DF05-410F-A385-CA18B29AB112}" destId="{8C49FE7F-2E5E-45F8-9BD7-20635B1F4C5E}" srcOrd="0" destOrd="0" parTransId="{6E83259B-79C0-4453-A42E-207285D53EB7}" sibTransId="{286A2964-CA46-4BCB-B08E-74094CF6BE83}"/>
    <dgm:cxn modelId="{6A4C27D7-C87F-4248-BA76-659BC8AA30A1}" srcId="{B29DD4C6-DF05-410F-A385-CA18B29AB112}" destId="{C79FA657-91AC-41B2-A8F5-4D2ABE2B267F}" srcOrd="1" destOrd="0" parTransId="{3632A18A-A338-4507-8038-DDB67462F84C}" sibTransId="{D084A533-AFD6-435A-BFAB-E43D94062969}"/>
    <dgm:cxn modelId="{C43D0315-166E-4AC9-BA20-0BE124867164}" srcId="{A808B2B2-A5CF-4328-ACEA-1302CB5F8EAF}" destId="{DE8AEE4B-6901-485D-A2AA-91ABE6558472}" srcOrd="0" destOrd="0" parTransId="{AE2301C1-2CF2-43CE-BDD6-8838A1FDC39B}" sibTransId="{0B1E23BF-9B79-42A1-A40A-938AEE7EDAA0}"/>
    <dgm:cxn modelId="{9DAC5247-102C-4F92-B334-B628CE297C3F}" type="presOf" srcId="{AE0BA0FA-24A9-4A95-9B52-A20846D39CE0}" destId="{A2D480E2-DA65-4A51-B7B1-1E22272844D7}" srcOrd="0" destOrd="2" presId="urn:microsoft.com/office/officeart/2005/8/layout/vList2"/>
    <dgm:cxn modelId="{04DC1CE0-AF26-43C2-A676-147774C996C2}" type="presOf" srcId="{8F8817B0-2154-4280-B8ED-AA3B788DA84F}" destId="{C6560A3F-36FA-446F-9A3F-443D14C778C9}" srcOrd="0" destOrd="0" presId="urn:microsoft.com/office/officeart/2005/8/layout/vList2"/>
    <dgm:cxn modelId="{15D65D80-A436-4A35-9B61-F5B0CB36234E}" srcId="{A808B2B2-A5CF-4328-ACEA-1302CB5F8EAF}" destId="{7DC99FC7-4004-4CC4-AA8A-E034A4346964}" srcOrd="1" destOrd="0" parTransId="{D649433F-F85E-422C-820C-773EDB517B38}" sibTransId="{CB04CACE-F15A-4E3A-BAD1-E8DD6985EF2C}"/>
    <dgm:cxn modelId="{A7E8DBE5-B6F7-43C9-A3D6-43AA74723A9D}" type="presOf" srcId="{B29DD4C6-DF05-410F-A385-CA18B29AB112}" destId="{2B4D2D90-EE64-4333-B93A-810709001CF3}" srcOrd="0" destOrd="0" presId="urn:microsoft.com/office/officeart/2005/8/layout/vList2"/>
    <dgm:cxn modelId="{83EC292C-30A8-4832-82B9-372FF2A81409}" srcId="{A808B2B2-A5CF-4328-ACEA-1302CB5F8EAF}" destId="{3A490A21-7B43-4773-A400-CDD32D3181BC}" srcOrd="3" destOrd="0" parTransId="{F0AAB07D-7B07-4646-8382-1084F8BE1034}" sibTransId="{7992CDC0-91DA-4E05-83E6-90CC32867237}"/>
    <dgm:cxn modelId="{4ABF5DB6-14DD-4D89-A269-3E980B83D216}" srcId="{B29DD4C6-DF05-410F-A385-CA18B29AB112}" destId="{AE0BA0FA-24A9-4A95-9B52-A20846D39CE0}" srcOrd="2" destOrd="0" parTransId="{A7675D77-1A1B-405D-AF63-6A06F2E240FE}" sibTransId="{29F25821-5C7E-442E-8D97-4E3F03E7ED39}"/>
    <dgm:cxn modelId="{A0352ED3-1B7F-4587-B0ED-33ACE453DF58}" type="presOf" srcId="{DE8AEE4B-6901-485D-A2AA-91ABE6558472}" destId="{67D76B31-B710-42DE-86D8-977BE96C1810}" srcOrd="0" destOrd="0" presId="urn:microsoft.com/office/officeart/2005/8/layout/vList2"/>
    <dgm:cxn modelId="{8A750B36-A06F-47F4-93E2-9B414B59DA0C}" srcId="{A808B2B2-A5CF-4328-ACEA-1302CB5F8EAF}" destId="{13AE2506-2931-42A6-9508-2689FCB7FEE2}" srcOrd="2" destOrd="0" parTransId="{0D9827BB-C37F-47F4-AA0D-1E9F0F1CE2FC}" sibTransId="{71E582E4-54AE-4859-9895-4AF21114C723}"/>
    <dgm:cxn modelId="{9E050244-78B8-481B-9A92-5B86BFD289E4}" type="presParOf" srcId="{C6560A3F-36FA-446F-9A3F-443D14C778C9}" destId="{41466EDC-F4E3-478B-82FF-C0B013565572}" srcOrd="0" destOrd="0" presId="urn:microsoft.com/office/officeart/2005/8/layout/vList2"/>
    <dgm:cxn modelId="{878B9C1D-4BDA-486D-AE41-81B16CFB63C8}" type="presParOf" srcId="{C6560A3F-36FA-446F-9A3F-443D14C778C9}" destId="{67D76B31-B710-42DE-86D8-977BE96C1810}" srcOrd="1" destOrd="0" presId="urn:microsoft.com/office/officeart/2005/8/layout/vList2"/>
    <dgm:cxn modelId="{7F28C04A-9883-4B95-81AA-22096F130BC2}" type="presParOf" srcId="{C6560A3F-36FA-446F-9A3F-443D14C778C9}" destId="{2B4D2D90-EE64-4333-B93A-810709001CF3}" srcOrd="2" destOrd="0" presId="urn:microsoft.com/office/officeart/2005/8/layout/vList2"/>
    <dgm:cxn modelId="{3E439E91-9D10-4A34-9FE7-09E0C686584D}" type="presParOf" srcId="{C6560A3F-36FA-446F-9A3F-443D14C778C9}" destId="{A2D480E2-DA65-4A51-B7B1-1E22272844D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6FEF0-D37E-40D2-ABE5-4E93292994F0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4E32DD73-0896-4F46-9882-FF21956B66E9}">
      <dgm:prSet phldrT="[Texto]"/>
      <dgm:spPr>
        <a:solidFill>
          <a:srgbClr val="00B050"/>
        </a:solidFill>
      </dgm:spPr>
      <dgm:t>
        <a:bodyPr/>
        <a:lstStyle/>
        <a:p>
          <a:r>
            <a:rPr lang="es-ES">
              <a:latin typeface="Arial" pitchFamily="34" charset="0"/>
              <a:cs typeface="Arial" pitchFamily="34" charset="0"/>
            </a:rPr>
            <a:t>1. Cada any el Govern fixa  l'SMI salari mínim interprofessional per a totes les professions</a:t>
          </a:r>
        </a:p>
      </dgm:t>
    </dgm:pt>
    <dgm:pt modelId="{BB3D26D6-13DE-450D-9CD2-9D13FC61D569}" type="parTrans" cxnId="{7B58E7F1-F946-460A-B41F-5A9084C01993}">
      <dgm:prSet/>
      <dgm:spPr/>
      <dgm:t>
        <a:bodyPr/>
        <a:lstStyle/>
        <a:p>
          <a:endParaRPr lang="es-ES"/>
        </a:p>
      </dgm:t>
    </dgm:pt>
    <dgm:pt modelId="{59A85528-2CB9-4A0C-92B7-5ACAA72D74C3}" type="sibTrans" cxnId="{7B58E7F1-F946-460A-B41F-5A9084C01993}">
      <dgm:prSet/>
      <dgm:spPr/>
      <dgm:t>
        <a:bodyPr/>
        <a:lstStyle/>
        <a:p>
          <a:endParaRPr lang="es-ES"/>
        </a:p>
      </dgm:t>
    </dgm:pt>
    <dgm:pt modelId="{878539FC-B629-4185-B7D1-DFD8398DC714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>
              <a:latin typeface="Arial" pitchFamily="34" charset="0"/>
              <a:cs typeface="Arial" pitchFamily="34" charset="0"/>
            </a:rPr>
            <a:t>2. </a:t>
          </a:r>
          <a:r>
            <a:rPr lang="es-ES" dirty="0" err="1">
              <a:latin typeface="Arial" pitchFamily="34" charset="0"/>
              <a:cs typeface="Arial" pitchFamily="34" charset="0"/>
            </a:rPr>
            <a:t>Els</a:t>
          </a:r>
          <a:r>
            <a:rPr lang="es-ES" dirty="0">
              <a:latin typeface="Arial" pitchFamily="34" charset="0"/>
              <a:cs typeface="Arial" pitchFamily="34" charset="0"/>
            </a:rPr>
            <a:t> </a:t>
          </a:r>
          <a:r>
            <a:rPr lang="es-ES" dirty="0" err="1">
              <a:latin typeface="Arial" pitchFamily="34" charset="0"/>
              <a:cs typeface="Arial" pitchFamily="34" charset="0"/>
            </a:rPr>
            <a:t>convenis</a:t>
          </a:r>
          <a:r>
            <a:rPr lang="es-ES" dirty="0">
              <a:latin typeface="Arial" pitchFamily="34" charset="0"/>
              <a:cs typeface="Arial" pitchFamily="34" charset="0"/>
            </a:rPr>
            <a:t> </a:t>
          </a:r>
          <a:r>
            <a:rPr lang="es-ES" dirty="0" err="1">
              <a:latin typeface="Arial" pitchFamily="34" charset="0"/>
              <a:cs typeface="Arial" pitchFamily="34" charset="0"/>
            </a:rPr>
            <a:t>col·lectius</a:t>
          </a:r>
          <a:r>
            <a:rPr lang="es-ES" dirty="0">
              <a:latin typeface="Arial" pitchFamily="34" charset="0"/>
              <a:cs typeface="Arial" pitchFamily="34" charset="0"/>
            </a:rPr>
            <a:t>  </a:t>
          </a:r>
          <a:r>
            <a:rPr lang="es-ES" dirty="0" err="1">
              <a:latin typeface="Arial" pitchFamily="34" charset="0"/>
              <a:cs typeface="Arial" pitchFamily="34" charset="0"/>
            </a:rPr>
            <a:t>arrepleguen</a:t>
          </a:r>
          <a:r>
            <a:rPr lang="es-ES" dirty="0">
              <a:latin typeface="Arial" pitchFamily="34" charset="0"/>
              <a:cs typeface="Arial" pitchFamily="34" charset="0"/>
            </a:rPr>
            <a:t> </a:t>
          </a:r>
          <a:r>
            <a:rPr lang="es-ES" dirty="0" err="1">
              <a:latin typeface="Arial" pitchFamily="34" charset="0"/>
              <a:cs typeface="Arial" pitchFamily="34" charset="0"/>
            </a:rPr>
            <a:t>l'SMI</a:t>
          </a:r>
          <a:r>
            <a:rPr lang="es-ES" dirty="0">
              <a:latin typeface="Arial" pitchFamily="34" charset="0"/>
              <a:cs typeface="Arial" pitchFamily="34" charset="0"/>
            </a:rPr>
            <a:t> anterior i </a:t>
          </a:r>
          <a:r>
            <a:rPr lang="es-ES" dirty="0" err="1">
              <a:latin typeface="Arial" pitchFamily="34" charset="0"/>
              <a:cs typeface="Arial" pitchFamily="34" charset="0"/>
            </a:rPr>
            <a:t>fixen</a:t>
          </a:r>
          <a:r>
            <a:rPr lang="es-ES" dirty="0">
              <a:latin typeface="Arial" pitchFamily="34" charset="0"/>
              <a:cs typeface="Arial" pitchFamily="34" charset="0"/>
            </a:rPr>
            <a:t> </a:t>
          </a:r>
          <a:r>
            <a:rPr lang="es-ES" dirty="0" err="1">
              <a:latin typeface="Arial" pitchFamily="34" charset="0"/>
              <a:cs typeface="Arial" pitchFamily="34" charset="0"/>
            </a:rPr>
            <a:t>l'estructura</a:t>
          </a:r>
          <a:r>
            <a:rPr lang="es-ES" dirty="0">
              <a:latin typeface="Arial" pitchFamily="34" charset="0"/>
              <a:cs typeface="Arial" pitchFamily="34" charset="0"/>
            </a:rPr>
            <a:t> del </a:t>
          </a:r>
          <a:r>
            <a:rPr lang="es-ES" dirty="0" err="1">
              <a:latin typeface="Arial" pitchFamily="34" charset="0"/>
              <a:cs typeface="Arial" pitchFamily="34" charset="0"/>
            </a:rPr>
            <a:t>salari</a:t>
          </a:r>
          <a:r>
            <a:rPr lang="es-ES" dirty="0">
              <a:latin typeface="Arial" pitchFamily="34" charset="0"/>
              <a:cs typeface="Arial" pitchFamily="34" charset="0"/>
            </a:rPr>
            <a:t> per a cada </a:t>
          </a:r>
          <a:r>
            <a:rPr lang="es-ES" dirty="0" err="1">
              <a:latin typeface="Arial" pitchFamily="34" charset="0"/>
              <a:cs typeface="Arial" pitchFamily="34" charset="0"/>
            </a:rPr>
            <a:t>grup</a:t>
          </a:r>
          <a:r>
            <a:rPr lang="es-ES" dirty="0">
              <a:latin typeface="Arial" pitchFamily="34" charset="0"/>
              <a:cs typeface="Arial" pitchFamily="34" charset="0"/>
            </a:rPr>
            <a:t> </a:t>
          </a:r>
          <a:r>
            <a:rPr lang="es-ES" dirty="0" err="1">
              <a:latin typeface="Arial" pitchFamily="34" charset="0"/>
              <a:cs typeface="Arial" pitchFamily="34" charset="0"/>
            </a:rPr>
            <a:t>professional</a:t>
          </a:r>
          <a:r>
            <a:rPr lang="es-ES" dirty="0">
              <a:latin typeface="Arial" pitchFamily="34" charset="0"/>
              <a:cs typeface="Arial" pitchFamily="34" charset="0"/>
            </a:rPr>
            <a:t> ( </a:t>
          </a:r>
          <a:r>
            <a:rPr lang="es-ES" dirty="0" err="1">
              <a:latin typeface="Arial" pitchFamily="34" charset="0"/>
              <a:cs typeface="Arial" pitchFamily="34" charset="0"/>
            </a:rPr>
            <a:t>salari</a:t>
          </a:r>
          <a:r>
            <a:rPr lang="es-ES" dirty="0">
              <a:latin typeface="Arial" pitchFamily="34" charset="0"/>
              <a:cs typeface="Arial" pitchFamily="34" charset="0"/>
            </a:rPr>
            <a:t> base i </a:t>
          </a:r>
          <a:r>
            <a:rPr lang="es-ES" dirty="0" err="1">
              <a:latin typeface="Arial" pitchFamily="34" charset="0"/>
              <a:cs typeface="Arial" pitchFamily="34" charset="0"/>
            </a:rPr>
            <a:t>complements</a:t>
          </a:r>
          <a:r>
            <a:rPr lang="es-ES" dirty="0">
              <a:latin typeface="Arial" pitchFamily="34" charset="0"/>
              <a:cs typeface="Arial" pitchFamily="34" charset="0"/>
            </a:rPr>
            <a:t>)</a:t>
          </a:r>
        </a:p>
      </dgm:t>
    </dgm:pt>
    <dgm:pt modelId="{62A58441-BF8A-4C25-A810-F49C5F1820C7}" type="parTrans" cxnId="{53FAF80A-6300-4DC0-B9CF-BD9C00EDF13C}">
      <dgm:prSet/>
      <dgm:spPr/>
      <dgm:t>
        <a:bodyPr/>
        <a:lstStyle/>
        <a:p>
          <a:endParaRPr lang="es-ES"/>
        </a:p>
      </dgm:t>
    </dgm:pt>
    <dgm:pt modelId="{D170CC42-D8D2-4C29-906B-CB4602143492}" type="sibTrans" cxnId="{53FAF80A-6300-4DC0-B9CF-BD9C00EDF13C}">
      <dgm:prSet/>
      <dgm:spPr/>
      <dgm:t>
        <a:bodyPr/>
        <a:lstStyle/>
        <a:p>
          <a:endParaRPr lang="es-ES"/>
        </a:p>
      </dgm:t>
    </dgm:pt>
    <dgm:pt modelId="{AF655856-5384-4C51-8750-954B8926969A}">
      <dgm:prSet phldrT="[Texto]"/>
      <dgm:spPr>
        <a:solidFill>
          <a:schemeClr val="accent5"/>
        </a:solidFill>
      </dgm:spPr>
      <dgm:t>
        <a:bodyPr/>
        <a:lstStyle/>
        <a:p>
          <a:r>
            <a:rPr lang="es-ES">
              <a:latin typeface="Arial" pitchFamily="34" charset="0"/>
              <a:cs typeface="Arial" pitchFamily="34" charset="0"/>
            </a:rPr>
            <a:t>3. El contracte de treball fixaria el tercer nivell, ha de respectar els establit en els nivells anteriors  però pot millorar el que s'estableix en el conveni.</a:t>
          </a:r>
        </a:p>
      </dgm:t>
    </dgm:pt>
    <dgm:pt modelId="{81063E6A-8BD1-464E-88D4-F28C79C3435A}" type="parTrans" cxnId="{3F48DACE-6BEE-426A-BA69-0893E35F0B62}">
      <dgm:prSet/>
      <dgm:spPr/>
      <dgm:t>
        <a:bodyPr/>
        <a:lstStyle/>
        <a:p>
          <a:endParaRPr lang="es-ES"/>
        </a:p>
      </dgm:t>
    </dgm:pt>
    <dgm:pt modelId="{6FACFB3A-8C81-4291-9A12-C424E15E29B3}" type="sibTrans" cxnId="{3F48DACE-6BEE-426A-BA69-0893E35F0B62}">
      <dgm:prSet/>
      <dgm:spPr/>
      <dgm:t>
        <a:bodyPr/>
        <a:lstStyle/>
        <a:p>
          <a:endParaRPr lang="es-ES"/>
        </a:p>
      </dgm:t>
    </dgm:pt>
    <dgm:pt modelId="{4D2A14E4-4392-4498-89BC-D9C55EFBC106}" type="pres">
      <dgm:prSet presAssocID="{2616FEF0-D37E-40D2-ABE5-4E93292994F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B5D12B7-9E25-4FDB-B27D-CA2C4D512A71}" type="pres">
      <dgm:prSet presAssocID="{2616FEF0-D37E-40D2-ABE5-4E93292994F0}" presName="dummyMaxCanvas" presStyleCnt="0">
        <dgm:presLayoutVars/>
      </dgm:prSet>
      <dgm:spPr/>
    </dgm:pt>
    <dgm:pt modelId="{E0C5385A-2C5A-4804-9020-72C3288665B5}" type="pres">
      <dgm:prSet presAssocID="{2616FEF0-D37E-40D2-ABE5-4E93292994F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8C359E-D5FC-449B-9C6D-962FE0EF1750}" type="pres">
      <dgm:prSet presAssocID="{2616FEF0-D37E-40D2-ABE5-4E93292994F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EE6AC2-7F17-4890-ABA2-4A20C9642018}" type="pres">
      <dgm:prSet presAssocID="{2616FEF0-D37E-40D2-ABE5-4E93292994F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4721B3-D697-439B-A772-FDC8B60181DB}" type="pres">
      <dgm:prSet presAssocID="{2616FEF0-D37E-40D2-ABE5-4E93292994F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61BA6B-FCF9-49EB-82A0-5653E505A8B6}" type="pres">
      <dgm:prSet presAssocID="{2616FEF0-D37E-40D2-ABE5-4E93292994F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FD018D-BCA7-42A5-992F-9A599C7C0E8E}" type="pres">
      <dgm:prSet presAssocID="{2616FEF0-D37E-40D2-ABE5-4E93292994F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1FDC0A-90CC-45B9-8E7F-2FA491558F3E}" type="pres">
      <dgm:prSet presAssocID="{2616FEF0-D37E-40D2-ABE5-4E93292994F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5E7A9C-04F1-4749-9336-EB9A5F957E20}" type="pres">
      <dgm:prSet presAssocID="{2616FEF0-D37E-40D2-ABE5-4E93292994F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F48DACE-6BEE-426A-BA69-0893E35F0B62}" srcId="{2616FEF0-D37E-40D2-ABE5-4E93292994F0}" destId="{AF655856-5384-4C51-8750-954B8926969A}" srcOrd="2" destOrd="0" parTransId="{81063E6A-8BD1-464E-88D4-F28C79C3435A}" sibTransId="{6FACFB3A-8C81-4291-9A12-C424E15E29B3}"/>
    <dgm:cxn modelId="{0E9A92C8-4BBF-4CA0-A789-FEC006D743B4}" type="presOf" srcId="{4E32DD73-0896-4F46-9882-FF21956B66E9}" destId="{CEFD018D-BCA7-42A5-992F-9A599C7C0E8E}" srcOrd="1" destOrd="0" presId="urn:microsoft.com/office/officeart/2005/8/layout/vProcess5"/>
    <dgm:cxn modelId="{636A970F-7CDD-4EBB-8C0A-AC6F740DDA1D}" type="presOf" srcId="{878539FC-B629-4185-B7D1-DFD8398DC714}" destId="{291FDC0A-90CC-45B9-8E7F-2FA491558F3E}" srcOrd="1" destOrd="0" presId="urn:microsoft.com/office/officeart/2005/8/layout/vProcess5"/>
    <dgm:cxn modelId="{E68404F4-DA6C-4F9B-9F31-B4D5CD046BFF}" type="presOf" srcId="{D170CC42-D8D2-4C29-906B-CB4602143492}" destId="{FD61BA6B-FCF9-49EB-82A0-5653E505A8B6}" srcOrd="0" destOrd="0" presId="urn:microsoft.com/office/officeart/2005/8/layout/vProcess5"/>
    <dgm:cxn modelId="{7B58E7F1-F946-460A-B41F-5A9084C01993}" srcId="{2616FEF0-D37E-40D2-ABE5-4E93292994F0}" destId="{4E32DD73-0896-4F46-9882-FF21956B66E9}" srcOrd="0" destOrd="0" parTransId="{BB3D26D6-13DE-450D-9CD2-9D13FC61D569}" sibTransId="{59A85528-2CB9-4A0C-92B7-5ACAA72D74C3}"/>
    <dgm:cxn modelId="{4EF4C67C-DF40-4374-BAF3-81D83C511005}" type="presOf" srcId="{4E32DD73-0896-4F46-9882-FF21956B66E9}" destId="{E0C5385A-2C5A-4804-9020-72C3288665B5}" srcOrd="0" destOrd="0" presId="urn:microsoft.com/office/officeart/2005/8/layout/vProcess5"/>
    <dgm:cxn modelId="{53FAF80A-6300-4DC0-B9CF-BD9C00EDF13C}" srcId="{2616FEF0-D37E-40D2-ABE5-4E93292994F0}" destId="{878539FC-B629-4185-B7D1-DFD8398DC714}" srcOrd="1" destOrd="0" parTransId="{62A58441-BF8A-4C25-A810-F49C5F1820C7}" sibTransId="{D170CC42-D8D2-4C29-906B-CB4602143492}"/>
    <dgm:cxn modelId="{A5AC8D73-58DE-47DA-972C-FCAEACEFCFAB}" type="presOf" srcId="{AF655856-5384-4C51-8750-954B8926969A}" destId="{19EE6AC2-7F17-4890-ABA2-4A20C9642018}" srcOrd="0" destOrd="0" presId="urn:microsoft.com/office/officeart/2005/8/layout/vProcess5"/>
    <dgm:cxn modelId="{BC7B8BCF-E395-4D9C-97ED-AAD5393033A2}" type="presOf" srcId="{59A85528-2CB9-4A0C-92B7-5ACAA72D74C3}" destId="{AD4721B3-D697-439B-A772-FDC8B60181DB}" srcOrd="0" destOrd="0" presId="urn:microsoft.com/office/officeart/2005/8/layout/vProcess5"/>
    <dgm:cxn modelId="{0CA6BB89-C2C1-4DCC-B802-27338D28BF77}" type="presOf" srcId="{2616FEF0-D37E-40D2-ABE5-4E93292994F0}" destId="{4D2A14E4-4392-4498-89BC-D9C55EFBC106}" srcOrd="0" destOrd="0" presId="urn:microsoft.com/office/officeart/2005/8/layout/vProcess5"/>
    <dgm:cxn modelId="{61476EE2-3E34-4B0F-A66E-06FADEF58ABE}" type="presOf" srcId="{878539FC-B629-4185-B7D1-DFD8398DC714}" destId="{688C359E-D5FC-449B-9C6D-962FE0EF1750}" srcOrd="0" destOrd="0" presId="urn:microsoft.com/office/officeart/2005/8/layout/vProcess5"/>
    <dgm:cxn modelId="{0E86A5EE-8584-422F-A413-0618A8E98B65}" type="presOf" srcId="{AF655856-5384-4C51-8750-954B8926969A}" destId="{705E7A9C-04F1-4749-9336-EB9A5F957E20}" srcOrd="1" destOrd="0" presId="urn:microsoft.com/office/officeart/2005/8/layout/vProcess5"/>
    <dgm:cxn modelId="{5D807CDD-0BBD-48BE-98EF-86DD652D4CE6}" type="presParOf" srcId="{4D2A14E4-4392-4498-89BC-D9C55EFBC106}" destId="{DB5D12B7-9E25-4FDB-B27D-CA2C4D512A71}" srcOrd="0" destOrd="0" presId="urn:microsoft.com/office/officeart/2005/8/layout/vProcess5"/>
    <dgm:cxn modelId="{002CE340-C84A-4D1C-B450-610315C9F620}" type="presParOf" srcId="{4D2A14E4-4392-4498-89BC-D9C55EFBC106}" destId="{E0C5385A-2C5A-4804-9020-72C3288665B5}" srcOrd="1" destOrd="0" presId="urn:microsoft.com/office/officeart/2005/8/layout/vProcess5"/>
    <dgm:cxn modelId="{10394B79-605B-48A3-A633-B3ABCEE91CFD}" type="presParOf" srcId="{4D2A14E4-4392-4498-89BC-D9C55EFBC106}" destId="{688C359E-D5FC-449B-9C6D-962FE0EF1750}" srcOrd="2" destOrd="0" presId="urn:microsoft.com/office/officeart/2005/8/layout/vProcess5"/>
    <dgm:cxn modelId="{E720B448-04CF-400B-87C9-3FEEC817CE4B}" type="presParOf" srcId="{4D2A14E4-4392-4498-89BC-D9C55EFBC106}" destId="{19EE6AC2-7F17-4890-ABA2-4A20C9642018}" srcOrd="3" destOrd="0" presId="urn:microsoft.com/office/officeart/2005/8/layout/vProcess5"/>
    <dgm:cxn modelId="{24AFCA14-024C-4BC4-BA43-11326DB94579}" type="presParOf" srcId="{4D2A14E4-4392-4498-89BC-D9C55EFBC106}" destId="{AD4721B3-D697-439B-A772-FDC8B60181DB}" srcOrd="4" destOrd="0" presId="urn:microsoft.com/office/officeart/2005/8/layout/vProcess5"/>
    <dgm:cxn modelId="{B854C753-3EA2-4097-B27F-CC7516FFA776}" type="presParOf" srcId="{4D2A14E4-4392-4498-89BC-D9C55EFBC106}" destId="{FD61BA6B-FCF9-49EB-82A0-5653E505A8B6}" srcOrd="5" destOrd="0" presId="urn:microsoft.com/office/officeart/2005/8/layout/vProcess5"/>
    <dgm:cxn modelId="{77BADA3E-4FA5-4AD4-8A78-857793FDFB84}" type="presParOf" srcId="{4D2A14E4-4392-4498-89BC-D9C55EFBC106}" destId="{CEFD018D-BCA7-42A5-992F-9A599C7C0E8E}" srcOrd="6" destOrd="0" presId="urn:microsoft.com/office/officeart/2005/8/layout/vProcess5"/>
    <dgm:cxn modelId="{3AD73B48-8170-47F8-9025-A8AB261AD4C5}" type="presParOf" srcId="{4D2A14E4-4392-4498-89BC-D9C55EFBC106}" destId="{291FDC0A-90CC-45B9-8E7F-2FA491558F3E}" srcOrd="7" destOrd="0" presId="urn:microsoft.com/office/officeart/2005/8/layout/vProcess5"/>
    <dgm:cxn modelId="{68FEB5A6-FD59-4CA3-9835-19DE9FD9FCF3}" type="presParOf" srcId="{4D2A14E4-4392-4498-89BC-D9C55EFBC106}" destId="{705E7A9C-04F1-4749-9336-EB9A5F957E2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C3E72D-670C-4355-B09E-45F9AEE9A24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AE9FA472-6C21-4051-9DF8-54EA7A926A3E}">
      <dgm:prSet phldrT="[Texto]" custT="1"/>
      <dgm:spPr/>
      <dgm:t>
        <a:bodyPr/>
        <a:lstStyle/>
        <a:p>
          <a:r>
            <a:rPr lang="es-ES" sz="4400" dirty="0" err="1">
              <a:latin typeface="Arial" pitchFamily="34" charset="0"/>
              <a:cs typeface="Arial" pitchFamily="34" charset="0"/>
            </a:rPr>
            <a:t>Meritacions</a:t>
          </a:r>
          <a:endParaRPr lang="es-ES" sz="4400" dirty="0">
            <a:latin typeface="Arial" pitchFamily="34" charset="0"/>
            <a:cs typeface="Arial" pitchFamily="34" charset="0"/>
          </a:endParaRPr>
        </a:p>
      </dgm:t>
    </dgm:pt>
    <dgm:pt modelId="{1BCBBCAB-8797-49BE-975C-C8D68E2EF26E}" type="parTrans" cxnId="{4A98F494-A2ED-4DE4-84A3-33CBC634A255}">
      <dgm:prSet/>
      <dgm:spPr/>
      <dgm:t>
        <a:bodyPr/>
        <a:lstStyle/>
        <a:p>
          <a:endParaRPr lang="es-ES"/>
        </a:p>
      </dgm:t>
    </dgm:pt>
    <dgm:pt modelId="{49A2294D-D011-4581-A533-0AA2AC285FA4}" type="sibTrans" cxnId="{4A98F494-A2ED-4DE4-84A3-33CBC634A255}">
      <dgm:prSet/>
      <dgm:spPr/>
      <dgm:t>
        <a:bodyPr/>
        <a:lstStyle/>
        <a:p>
          <a:endParaRPr lang="es-ES"/>
        </a:p>
      </dgm:t>
    </dgm:pt>
    <dgm:pt modelId="{1C88D623-D928-442B-B730-B7EC0C8A68AD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es-ES" sz="2800" b="1" dirty="0"/>
            <a:t> </a:t>
          </a:r>
          <a:r>
            <a:rPr lang="es-ES" sz="2000" b="1" dirty="0" err="1">
              <a:latin typeface="Arial" pitchFamily="34" charset="0"/>
              <a:cs typeface="Arial" pitchFamily="34" charset="0"/>
            </a:rPr>
            <a:t>Percepcions</a:t>
          </a:r>
          <a:r>
            <a:rPr lang="es-ES" sz="2000" b="1" dirty="0">
              <a:latin typeface="Arial" pitchFamily="34" charset="0"/>
              <a:cs typeface="Arial" pitchFamily="34" charset="0"/>
            </a:rPr>
            <a:t> no </a:t>
          </a:r>
          <a:r>
            <a:rPr lang="es-ES" sz="2000" b="1" dirty="0" err="1">
              <a:latin typeface="Arial" pitchFamily="34" charset="0"/>
              <a:cs typeface="Arial" pitchFamily="34" charset="0"/>
            </a:rPr>
            <a:t>salarials</a:t>
          </a:r>
          <a:r>
            <a:rPr lang="es-ES" sz="2000" b="1" dirty="0">
              <a:latin typeface="Arial" pitchFamily="34" charset="0"/>
              <a:cs typeface="Arial" pitchFamily="34" charset="0"/>
            </a:rPr>
            <a:t>: </a:t>
          </a:r>
          <a:r>
            <a:rPr lang="es-ES" sz="2000" dirty="0">
              <a:latin typeface="Arial" pitchFamily="34" charset="0"/>
              <a:cs typeface="Arial" pitchFamily="34" charset="0"/>
            </a:rPr>
            <a:t>Compensen </a:t>
          </a:r>
          <a:r>
            <a:rPr lang="es-ES" sz="2000" dirty="0" err="1">
              <a:latin typeface="Arial" pitchFamily="34" charset="0"/>
              <a:cs typeface="Arial" pitchFamily="34" charset="0"/>
            </a:rPr>
            <a:t>despeses</a:t>
          </a:r>
          <a:r>
            <a:rPr lang="es-ES" sz="2000" dirty="0">
              <a:latin typeface="Arial" pitchFamily="34" charset="0"/>
              <a:cs typeface="Arial" pitchFamily="34" charset="0"/>
            </a:rPr>
            <a:t> al </a:t>
          </a:r>
          <a:r>
            <a:rPr lang="es-ES" sz="2000" dirty="0" err="1">
              <a:latin typeface="Arial" pitchFamily="34" charset="0"/>
              <a:cs typeface="Arial" pitchFamily="34" charset="0"/>
            </a:rPr>
            <a:t>treballador</a:t>
          </a:r>
          <a:r>
            <a:rPr lang="es-ES" sz="2000" dirty="0">
              <a:latin typeface="Arial" pitchFamily="34" charset="0"/>
              <a:cs typeface="Arial" pitchFamily="34" charset="0"/>
            </a:rPr>
            <a:t> per </a:t>
          </a:r>
          <a:r>
            <a:rPr lang="es-ES" sz="2000" dirty="0" err="1">
              <a:latin typeface="Arial" pitchFamily="34" charset="0"/>
              <a:cs typeface="Arial" pitchFamily="34" charset="0"/>
            </a:rPr>
            <a:t>motius</a:t>
          </a:r>
          <a:r>
            <a:rPr lang="es-ES" sz="2000" dirty="0">
              <a:latin typeface="Arial" pitchFamily="34" charset="0"/>
              <a:cs typeface="Arial" pitchFamily="34" charset="0"/>
            </a:rPr>
            <a:t> del </a:t>
          </a:r>
          <a:r>
            <a:rPr lang="es-ES" sz="2000" dirty="0" err="1">
              <a:latin typeface="Arial" pitchFamily="34" charset="0"/>
              <a:cs typeface="Arial" pitchFamily="34" charset="0"/>
            </a:rPr>
            <a:t>treball</a:t>
          </a:r>
          <a:r>
            <a:rPr lang="es-ES" sz="2000" dirty="0">
              <a:latin typeface="Arial" pitchFamily="34" charset="0"/>
              <a:cs typeface="Arial" pitchFamily="34" charset="0"/>
            </a:rPr>
            <a:t>. </a:t>
          </a:r>
          <a:r>
            <a:rPr lang="es-ES" sz="2000" dirty="0" err="1">
              <a:latin typeface="Arial" pitchFamily="34" charset="0"/>
              <a:cs typeface="Arial" pitchFamily="34" charset="0"/>
            </a:rPr>
            <a:t>Depèn</a:t>
          </a:r>
          <a:r>
            <a:rPr lang="es-ES" sz="2000" dirty="0">
              <a:latin typeface="Arial" pitchFamily="34" charset="0"/>
              <a:cs typeface="Arial" pitchFamily="34" charset="0"/>
            </a:rPr>
            <a:t> del </a:t>
          </a:r>
          <a:r>
            <a:rPr lang="es-ES" sz="2000" dirty="0" err="1">
              <a:latin typeface="Arial" pitchFamily="34" charset="0"/>
              <a:cs typeface="Arial" pitchFamily="34" charset="0"/>
            </a:rPr>
            <a:t>tipus</a:t>
          </a:r>
          <a:r>
            <a:rPr lang="es-ES" sz="2000" dirty="0">
              <a:latin typeface="Arial" pitchFamily="34" charset="0"/>
              <a:cs typeface="Arial" pitchFamily="34" charset="0"/>
            </a:rPr>
            <a:t> </a:t>
          </a:r>
          <a:r>
            <a:rPr lang="es-ES" sz="2000" dirty="0" err="1">
              <a:latin typeface="Arial" pitchFamily="34" charset="0"/>
              <a:cs typeface="Arial" pitchFamily="34" charset="0"/>
            </a:rPr>
            <a:t>cotitzarà</a:t>
          </a:r>
          <a:r>
            <a:rPr lang="es-ES" sz="2000" dirty="0">
              <a:latin typeface="Arial" pitchFamily="34" charset="0"/>
              <a:cs typeface="Arial" pitchFamily="34" charset="0"/>
            </a:rPr>
            <a:t> o no a la </a:t>
          </a:r>
          <a:r>
            <a:rPr lang="es-ES" sz="2000" dirty="0" err="1">
              <a:latin typeface="Arial" pitchFamily="34" charset="0"/>
              <a:cs typeface="Arial" pitchFamily="34" charset="0"/>
            </a:rPr>
            <a:t>Seguretat</a:t>
          </a:r>
          <a:r>
            <a:rPr lang="es-ES" sz="2000" dirty="0">
              <a:latin typeface="Arial" pitchFamily="34" charset="0"/>
              <a:cs typeface="Arial" pitchFamily="34" charset="0"/>
            </a:rPr>
            <a:t> Social</a:t>
          </a:r>
        </a:p>
      </dgm:t>
    </dgm:pt>
    <dgm:pt modelId="{8DDA46CD-CA58-4665-800B-A66D6643A6D4}" type="parTrans" cxnId="{92C5D869-1550-4A04-8721-ED948C03AD75}">
      <dgm:prSet/>
      <dgm:spPr/>
      <dgm:t>
        <a:bodyPr/>
        <a:lstStyle/>
        <a:p>
          <a:endParaRPr lang="es-ES"/>
        </a:p>
      </dgm:t>
    </dgm:pt>
    <dgm:pt modelId="{9DED899D-472C-4E14-8E10-18A0B39B2640}" type="sibTrans" cxnId="{92C5D869-1550-4A04-8721-ED948C03AD75}">
      <dgm:prSet/>
      <dgm:spPr/>
      <dgm:t>
        <a:bodyPr/>
        <a:lstStyle/>
        <a:p>
          <a:endParaRPr lang="es-ES"/>
        </a:p>
      </dgm:t>
    </dgm:pt>
    <dgm:pt modelId="{B17659C1-C2A6-42C9-853E-474D8E69A7EE}">
      <dgm:prSet custT="1"/>
      <dgm:spPr>
        <a:solidFill>
          <a:schemeClr val="accent4"/>
        </a:solidFill>
      </dgm:spPr>
      <dgm:t>
        <a:bodyPr/>
        <a:lstStyle/>
        <a:p>
          <a:r>
            <a:rPr lang="es-ES" sz="3200" b="1" dirty="0"/>
            <a:t> </a:t>
          </a:r>
          <a:r>
            <a:rPr lang="es-ES" sz="2400" b="1" dirty="0" err="1">
              <a:latin typeface="Arial" pitchFamily="34" charset="0"/>
              <a:cs typeface="Arial" pitchFamily="34" charset="0"/>
            </a:rPr>
            <a:t>Percepcions</a:t>
          </a:r>
          <a:r>
            <a:rPr lang="es-ES" sz="2400" b="1" dirty="0">
              <a:latin typeface="Arial" pitchFamily="34" charset="0"/>
              <a:cs typeface="Arial" pitchFamily="34" charset="0"/>
            </a:rPr>
            <a:t> </a:t>
          </a:r>
          <a:r>
            <a:rPr lang="es-ES" sz="2400" b="1" dirty="0" err="1">
              <a:latin typeface="Arial" pitchFamily="34" charset="0"/>
              <a:cs typeface="Arial" pitchFamily="34" charset="0"/>
            </a:rPr>
            <a:t>salarials</a:t>
          </a:r>
          <a:r>
            <a:rPr lang="es-ES" sz="2400" b="1" dirty="0">
              <a:latin typeface="Arial" pitchFamily="34" charset="0"/>
              <a:cs typeface="Arial" pitchFamily="34" charset="0"/>
            </a:rPr>
            <a:t>:</a:t>
          </a:r>
          <a:r>
            <a:rPr lang="es-ES" sz="2400" dirty="0">
              <a:latin typeface="Arial" pitchFamily="34" charset="0"/>
              <a:cs typeface="Arial" pitchFamily="34" charset="0"/>
            </a:rPr>
            <a:t> </a:t>
          </a:r>
        </a:p>
        <a:p>
          <a:r>
            <a:rPr lang="es-ES" sz="2400" dirty="0" err="1">
              <a:latin typeface="Arial" pitchFamily="34" charset="0"/>
              <a:cs typeface="Arial" pitchFamily="34" charset="0"/>
            </a:rPr>
            <a:t>Quantitats</a:t>
          </a:r>
          <a:r>
            <a:rPr lang="es-ES" sz="2400" dirty="0">
              <a:latin typeface="Arial" pitchFamily="34" charset="0"/>
              <a:cs typeface="Arial" pitchFamily="34" charset="0"/>
            </a:rPr>
            <a:t> </a:t>
          </a:r>
          <a:r>
            <a:rPr lang="es-ES" sz="2400" dirty="0" err="1">
              <a:latin typeface="Arial" pitchFamily="34" charset="0"/>
              <a:cs typeface="Arial" pitchFamily="34" charset="0"/>
            </a:rPr>
            <a:t>percebudes</a:t>
          </a:r>
          <a:r>
            <a:rPr lang="es-ES" sz="2400" dirty="0">
              <a:latin typeface="Arial" pitchFamily="34" charset="0"/>
              <a:cs typeface="Arial" pitchFamily="34" charset="0"/>
            </a:rPr>
            <a:t> </a:t>
          </a:r>
          <a:r>
            <a:rPr lang="es-ES" sz="2400" dirty="0" err="1">
              <a:latin typeface="Arial" pitchFamily="34" charset="0"/>
              <a:cs typeface="Arial" pitchFamily="34" charset="0"/>
            </a:rPr>
            <a:t>pel</a:t>
          </a:r>
          <a:r>
            <a:rPr lang="es-ES" sz="2400" dirty="0">
              <a:latin typeface="Arial" pitchFamily="34" charset="0"/>
              <a:cs typeface="Arial" pitchFamily="34" charset="0"/>
            </a:rPr>
            <a:t> </a:t>
          </a:r>
          <a:r>
            <a:rPr lang="es-ES" sz="2400" dirty="0" err="1">
              <a:latin typeface="Arial" pitchFamily="34" charset="0"/>
              <a:cs typeface="Arial" pitchFamily="34" charset="0"/>
            </a:rPr>
            <a:t>treball</a:t>
          </a:r>
          <a:r>
            <a:rPr lang="es-ES" sz="2400" dirty="0">
              <a:latin typeface="Arial" pitchFamily="34" charset="0"/>
              <a:cs typeface="Arial" pitchFamily="34" charset="0"/>
            </a:rPr>
            <a:t> </a:t>
          </a:r>
          <a:r>
            <a:rPr lang="es-ES" sz="2400" dirty="0" err="1">
              <a:latin typeface="Arial" pitchFamily="34" charset="0"/>
              <a:cs typeface="Arial" pitchFamily="34" charset="0"/>
            </a:rPr>
            <a:t>realitzat</a:t>
          </a:r>
          <a:r>
            <a:rPr lang="es-ES" sz="2400" dirty="0">
              <a:latin typeface="Arial" pitchFamily="34" charset="0"/>
              <a:cs typeface="Arial" pitchFamily="34" charset="0"/>
            </a:rPr>
            <a:t> i </a:t>
          </a:r>
          <a:r>
            <a:rPr lang="es-ES" sz="2400" dirty="0" err="1">
              <a:latin typeface="Arial" pitchFamily="34" charset="0"/>
              <a:cs typeface="Arial" pitchFamily="34" charset="0"/>
            </a:rPr>
            <a:t>cotitzen</a:t>
          </a:r>
          <a:r>
            <a:rPr lang="es-ES" sz="2400" dirty="0">
              <a:latin typeface="Arial" pitchFamily="34" charset="0"/>
              <a:cs typeface="Arial" pitchFamily="34" charset="0"/>
            </a:rPr>
            <a:t> a la </a:t>
          </a:r>
          <a:r>
            <a:rPr lang="es-ES" sz="2400" dirty="0" err="1">
              <a:latin typeface="Arial" pitchFamily="34" charset="0"/>
              <a:cs typeface="Arial" pitchFamily="34" charset="0"/>
            </a:rPr>
            <a:t>Seguretat</a:t>
          </a:r>
          <a:r>
            <a:rPr lang="es-ES" sz="2400" dirty="0">
              <a:latin typeface="Arial" pitchFamily="34" charset="0"/>
              <a:cs typeface="Arial" pitchFamily="34" charset="0"/>
            </a:rPr>
            <a:t> Social</a:t>
          </a:r>
        </a:p>
      </dgm:t>
    </dgm:pt>
    <dgm:pt modelId="{936B4300-9C34-4203-AA80-334B35E8B4C6}" type="parTrans" cxnId="{9836FF8B-EAC6-4092-9CE8-35AD5D0AC5F3}">
      <dgm:prSet/>
      <dgm:spPr/>
      <dgm:t>
        <a:bodyPr/>
        <a:lstStyle/>
        <a:p>
          <a:endParaRPr lang="es-ES"/>
        </a:p>
      </dgm:t>
    </dgm:pt>
    <dgm:pt modelId="{7A2F0BC7-C114-4FA2-BA5F-A5FEDC0A0326}" type="sibTrans" cxnId="{9836FF8B-EAC6-4092-9CE8-35AD5D0AC5F3}">
      <dgm:prSet/>
      <dgm:spPr/>
      <dgm:t>
        <a:bodyPr/>
        <a:lstStyle/>
        <a:p>
          <a:endParaRPr lang="es-ES"/>
        </a:p>
      </dgm:t>
    </dgm:pt>
    <dgm:pt modelId="{70809A34-FBFA-4E36-B32E-91A7C9A1DE21}" type="pres">
      <dgm:prSet presAssocID="{23C3E72D-670C-4355-B09E-45F9AEE9A24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5FB75F0-4EA9-485E-AB8B-D35FB8BBC860}" type="pres">
      <dgm:prSet presAssocID="{AE9FA472-6C21-4051-9DF8-54EA7A926A3E}" presName="root1" presStyleCnt="0"/>
      <dgm:spPr/>
    </dgm:pt>
    <dgm:pt modelId="{4D206C87-C48A-49D8-A4FD-04B381FA902A}" type="pres">
      <dgm:prSet presAssocID="{AE9FA472-6C21-4051-9DF8-54EA7A926A3E}" presName="LevelOneTextNode" presStyleLbl="node0" presStyleIdx="0" presStyleCnt="1" custScaleX="81580" custScaleY="56891" custLinFactNeighborX="2738" custLinFactNeighborY="-148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4140316-75F7-4D61-B580-BA1088406965}" type="pres">
      <dgm:prSet presAssocID="{AE9FA472-6C21-4051-9DF8-54EA7A926A3E}" presName="level2hierChild" presStyleCnt="0"/>
      <dgm:spPr/>
    </dgm:pt>
    <dgm:pt modelId="{3867247E-F633-4FF8-B337-672DD63CDE36}" type="pres">
      <dgm:prSet presAssocID="{936B4300-9C34-4203-AA80-334B35E8B4C6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D4073B64-E70E-4E40-8E89-F49E25D22936}" type="pres">
      <dgm:prSet presAssocID="{936B4300-9C34-4203-AA80-334B35E8B4C6}" presName="connTx" presStyleLbl="parChTrans1D2" presStyleIdx="0" presStyleCnt="2"/>
      <dgm:spPr/>
      <dgm:t>
        <a:bodyPr/>
        <a:lstStyle/>
        <a:p>
          <a:endParaRPr lang="es-ES"/>
        </a:p>
      </dgm:t>
    </dgm:pt>
    <dgm:pt modelId="{2D840A85-5333-4DA1-A68D-A88654880011}" type="pres">
      <dgm:prSet presAssocID="{B17659C1-C2A6-42C9-853E-474D8E69A7EE}" presName="root2" presStyleCnt="0"/>
      <dgm:spPr/>
    </dgm:pt>
    <dgm:pt modelId="{2BCC9EBA-E6D8-4D7B-97BA-2DD87964913D}" type="pres">
      <dgm:prSet presAssocID="{B17659C1-C2A6-42C9-853E-474D8E69A7EE}" presName="LevelTwoTextNode" presStyleLbl="node2" presStyleIdx="0" presStyleCnt="2" custScaleY="76679" custLinFactNeighborX="25" custLinFactNeighborY="-272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CA6ADDE-CBFE-4FC0-9C2A-EE979264256D}" type="pres">
      <dgm:prSet presAssocID="{B17659C1-C2A6-42C9-853E-474D8E69A7EE}" presName="level3hierChild" presStyleCnt="0"/>
      <dgm:spPr/>
    </dgm:pt>
    <dgm:pt modelId="{C471771F-C788-4322-9A85-E61F2E0CBA3E}" type="pres">
      <dgm:prSet presAssocID="{8DDA46CD-CA58-4665-800B-A66D6643A6D4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61626048-3D65-4856-8213-A802B58E64A7}" type="pres">
      <dgm:prSet presAssocID="{8DDA46CD-CA58-4665-800B-A66D6643A6D4}" presName="connTx" presStyleLbl="parChTrans1D2" presStyleIdx="1" presStyleCnt="2"/>
      <dgm:spPr/>
      <dgm:t>
        <a:bodyPr/>
        <a:lstStyle/>
        <a:p>
          <a:endParaRPr lang="es-ES"/>
        </a:p>
      </dgm:t>
    </dgm:pt>
    <dgm:pt modelId="{7EAD74AE-B255-4748-94C7-5662C5EAE2D0}" type="pres">
      <dgm:prSet presAssocID="{1C88D623-D928-442B-B730-B7EC0C8A68AD}" presName="root2" presStyleCnt="0"/>
      <dgm:spPr/>
    </dgm:pt>
    <dgm:pt modelId="{29C2E77F-3140-4648-B4E3-4997D08671A1}" type="pres">
      <dgm:prSet presAssocID="{1C88D623-D928-442B-B730-B7EC0C8A68AD}" presName="LevelTwoTextNode" presStyleLbl="node2" presStyleIdx="1" presStyleCnt="2" custScaleY="73520" custLinFactNeighborX="25" custLinFactNeighborY="-109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02C78AF-4FB2-418D-8778-E3C0DF2EA486}" type="pres">
      <dgm:prSet presAssocID="{1C88D623-D928-442B-B730-B7EC0C8A68AD}" presName="level3hierChild" presStyleCnt="0"/>
      <dgm:spPr/>
    </dgm:pt>
  </dgm:ptLst>
  <dgm:cxnLst>
    <dgm:cxn modelId="{9836FF8B-EAC6-4092-9CE8-35AD5D0AC5F3}" srcId="{AE9FA472-6C21-4051-9DF8-54EA7A926A3E}" destId="{B17659C1-C2A6-42C9-853E-474D8E69A7EE}" srcOrd="0" destOrd="0" parTransId="{936B4300-9C34-4203-AA80-334B35E8B4C6}" sibTransId="{7A2F0BC7-C114-4FA2-BA5F-A5FEDC0A0326}"/>
    <dgm:cxn modelId="{4A98F494-A2ED-4DE4-84A3-33CBC634A255}" srcId="{23C3E72D-670C-4355-B09E-45F9AEE9A24C}" destId="{AE9FA472-6C21-4051-9DF8-54EA7A926A3E}" srcOrd="0" destOrd="0" parTransId="{1BCBBCAB-8797-49BE-975C-C8D68E2EF26E}" sibTransId="{49A2294D-D011-4581-A533-0AA2AC285FA4}"/>
    <dgm:cxn modelId="{5B175F9F-71F6-4660-A46A-CD59DFBDC288}" type="presOf" srcId="{B17659C1-C2A6-42C9-853E-474D8E69A7EE}" destId="{2BCC9EBA-E6D8-4D7B-97BA-2DD87964913D}" srcOrd="0" destOrd="0" presId="urn:microsoft.com/office/officeart/2005/8/layout/hierarchy2"/>
    <dgm:cxn modelId="{C2198845-9367-4973-BD90-B913BCACFE74}" type="presOf" srcId="{936B4300-9C34-4203-AA80-334B35E8B4C6}" destId="{D4073B64-E70E-4E40-8E89-F49E25D22936}" srcOrd="1" destOrd="0" presId="urn:microsoft.com/office/officeart/2005/8/layout/hierarchy2"/>
    <dgm:cxn modelId="{E9A3F9B8-270D-4ABB-85CB-3D41C6F7FBC2}" type="presOf" srcId="{8DDA46CD-CA58-4665-800B-A66D6643A6D4}" destId="{C471771F-C788-4322-9A85-E61F2E0CBA3E}" srcOrd="0" destOrd="0" presId="urn:microsoft.com/office/officeart/2005/8/layout/hierarchy2"/>
    <dgm:cxn modelId="{92C5D869-1550-4A04-8721-ED948C03AD75}" srcId="{AE9FA472-6C21-4051-9DF8-54EA7A926A3E}" destId="{1C88D623-D928-442B-B730-B7EC0C8A68AD}" srcOrd="1" destOrd="0" parTransId="{8DDA46CD-CA58-4665-800B-A66D6643A6D4}" sibTransId="{9DED899D-472C-4E14-8E10-18A0B39B2640}"/>
    <dgm:cxn modelId="{F0BE84F9-08CC-400A-A26A-D8F5ED59C02F}" type="presOf" srcId="{23C3E72D-670C-4355-B09E-45F9AEE9A24C}" destId="{70809A34-FBFA-4E36-B32E-91A7C9A1DE21}" srcOrd="0" destOrd="0" presId="urn:microsoft.com/office/officeart/2005/8/layout/hierarchy2"/>
    <dgm:cxn modelId="{FB47BE45-A015-466E-9C17-BDD0E6D13EDA}" type="presOf" srcId="{936B4300-9C34-4203-AA80-334B35E8B4C6}" destId="{3867247E-F633-4FF8-B337-672DD63CDE36}" srcOrd="0" destOrd="0" presId="urn:microsoft.com/office/officeart/2005/8/layout/hierarchy2"/>
    <dgm:cxn modelId="{A54ABC92-C5B5-4C46-86C1-294D31A3F83F}" type="presOf" srcId="{8DDA46CD-CA58-4665-800B-A66D6643A6D4}" destId="{61626048-3D65-4856-8213-A802B58E64A7}" srcOrd="1" destOrd="0" presId="urn:microsoft.com/office/officeart/2005/8/layout/hierarchy2"/>
    <dgm:cxn modelId="{54C27E3B-F850-4015-9C5A-571514ACCE73}" type="presOf" srcId="{AE9FA472-6C21-4051-9DF8-54EA7A926A3E}" destId="{4D206C87-C48A-49D8-A4FD-04B381FA902A}" srcOrd="0" destOrd="0" presId="urn:microsoft.com/office/officeart/2005/8/layout/hierarchy2"/>
    <dgm:cxn modelId="{0C97DB39-53EE-4AD0-BD03-066932F5D2F4}" type="presOf" srcId="{1C88D623-D928-442B-B730-B7EC0C8A68AD}" destId="{29C2E77F-3140-4648-B4E3-4997D08671A1}" srcOrd="0" destOrd="0" presId="urn:microsoft.com/office/officeart/2005/8/layout/hierarchy2"/>
    <dgm:cxn modelId="{4611D4A6-C5BF-45B3-8259-0EA3F71DD4C0}" type="presParOf" srcId="{70809A34-FBFA-4E36-B32E-91A7C9A1DE21}" destId="{C5FB75F0-4EA9-485E-AB8B-D35FB8BBC860}" srcOrd="0" destOrd="0" presId="urn:microsoft.com/office/officeart/2005/8/layout/hierarchy2"/>
    <dgm:cxn modelId="{17CBD87C-647F-46D9-AA91-2FC51CABCCA9}" type="presParOf" srcId="{C5FB75F0-4EA9-485E-AB8B-D35FB8BBC860}" destId="{4D206C87-C48A-49D8-A4FD-04B381FA902A}" srcOrd="0" destOrd="0" presId="urn:microsoft.com/office/officeart/2005/8/layout/hierarchy2"/>
    <dgm:cxn modelId="{CC3477A4-74C0-445F-9C13-6B3E7D6F58F2}" type="presParOf" srcId="{C5FB75F0-4EA9-485E-AB8B-D35FB8BBC860}" destId="{C4140316-75F7-4D61-B580-BA1088406965}" srcOrd="1" destOrd="0" presId="urn:microsoft.com/office/officeart/2005/8/layout/hierarchy2"/>
    <dgm:cxn modelId="{0B6FFBF6-3F74-4EB5-9DE8-0793B61F1546}" type="presParOf" srcId="{C4140316-75F7-4D61-B580-BA1088406965}" destId="{3867247E-F633-4FF8-B337-672DD63CDE36}" srcOrd="0" destOrd="0" presId="urn:microsoft.com/office/officeart/2005/8/layout/hierarchy2"/>
    <dgm:cxn modelId="{8FB075F8-8062-487E-B060-8B0976266778}" type="presParOf" srcId="{3867247E-F633-4FF8-B337-672DD63CDE36}" destId="{D4073B64-E70E-4E40-8E89-F49E25D22936}" srcOrd="0" destOrd="0" presId="urn:microsoft.com/office/officeart/2005/8/layout/hierarchy2"/>
    <dgm:cxn modelId="{31731840-4E1B-48D4-A79D-329DE67BDD0D}" type="presParOf" srcId="{C4140316-75F7-4D61-B580-BA1088406965}" destId="{2D840A85-5333-4DA1-A68D-A88654880011}" srcOrd="1" destOrd="0" presId="urn:microsoft.com/office/officeart/2005/8/layout/hierarchy2"/>
    <dgm:cxn modelId="{6551C9CD-7610-4597-B85A-84F3403651C9}" type="presParOf" srcId="{2D840A85-5333-4DA1-A68D-A88654880011}" destId="{2BCC9EBA-E6D8-4D7B-97BA-2DD87964913D}" srcOrd="0" destOrd="0" presId="urn:microsoft.com/office/officeart/2005/8/layout/hierarchy2"/>
    <dgm:cxn modelId="{D84B8C95-BA4E-4508-8943-EAC23E4F3C0B}" type="presParOf" srcId="{2D840A85-5333-4DA1-A68D-A88654880011}" destId="{9CA6ADDE-CBFE-4FC0-9C2A-EE979264256D}" srcOrd="1" destOrd="0" presId="urn:microsoft.com/office/officeart/2005/8/layout/hierarchy2"/>
    <dgm:cxn modelId="{1F6B98D7-B7D3-4CAC-A27C-F148CCCC9A06}" type="presParOf" srcId="{C4140316-75F7-4D61-B580-BA1088406965}" destId="{C471771F-C788-4322-9A85-E61F2E0CBA3E}" srcOrd="2" destOrd="0" presId="urn:microsoft.com/office/officeart/2005/8/layout/hierarchy2"/>
    <dgm:cxn modelId="{03552A24-826E-4431-BC25-0AD5E9F3404A}" type="presParOf" srcId="{C471771F-C788-4322-9A85-E61F2E0CBA3E}" destId="{61626048-3D65-4856-8213-A802B58E64A7}" srcOrd="0" destOrd="0" presId="urn:microsoft.com/office/officeart/2005/8/layout/hierarchy2"/>
    <dgm:cxn modelId="{3318233B-9DC2-4D55-9668-C8DC95AAA83D}" type="presParOf" srcId="{C4140316-75F7-4D61-B580-BA1088406965}" destId="{7EAD74AE-B255-4748-94C7-5662C5EAE2D0}" srcOrd="3" destOrd="0" presId="urn:microsoft.com/office/officeart/2005/8/layout/hierarchy2"/>
    <dgm:cxn modelId="{12DB146A-FD93-48DC-9157-BB7115ECB68A}" type="presParOf" srcId="{7EAD74AE-B255-4748-94C7-5662C5EAE2D0}" destId="{29C2E77F-3140-4648-B4E3-4997D08671A1}" srcOrd="0" destOrd="0" presId="urn:microsoft.com/office/officeart/2005/8/layout/hierarchy2"/>
    <dgm:cxn modelId="{EB925682-59F7-4A58-B0FB-1BC36A1CB784}" type="presParOf" srcId="{7EAD74AE-B255-4748-94C7-5662C5EAE2D0}" destId="{B02C78AF-4FB2-418D-8778-E3C0DF2EA4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AD9C4C-7317-4BAF-B94E-E5AC105CBB76}" type="doc">
      <dgm:prSet loTypeId="urn:microsoft.com/office/officeart/2005/8/layout/equation2" loCatId="process" qsTypeId="urn:microsoft.com/office/officeart/2005/8/quickstyle/simple1" qsCatId="simple" csTypeId="urn:microsoft.com/office/officeart/2005/8/colors/colorful3" csCatId="colorful" phldr="1"/>
      <dgm:spPr/>
    </dgm:pt>
    <dgm:pt modelId="{84736928-BAFC-4AA2-8E1A-7FA50902C03B}">
      <dgm:prSet phldrT="[Texto]"/>
      <dgm:spPr/>
      <dgm:t>
        <a:bodyPr/>
        <a:lstStyle/>
        <a:p>
          <a:r>
            <a:rPr lang="es-ES" dirty="0"/>
            <a:t>PERCEPCIONS SALARIALS</a:t>
          </a:r>
        </a:p>
      </dgm:t>
    </dgm:pt>
    <dgm:pt modelId="{8B2128AD-1980-4883-AE6A-96B73D9E040D}" type="parTrans" cxnId="{24E5823B-87C4-4C08-B57F-320191A85C70}">
      <dgm:prSet/>
      <dgm:spPr/>
      <dgm:t>
        <a:bodyPr/>
        <a:lstStyle/>
        <a:p>
          <a:endParaRPr lang="es-ES"/>
        </a:p>
      </dgm:t>
    </dgm:pt>
    <dgm:pt modelId="{FB032304-9921-4F31-8402-9C44EA468ECF}" type="sibTrans" cxnId="{24E5823B-87C4-4C08-B57F-320191A85C70}">
      <dgm:prSet/>
      <dgm:spPr/>
      <dgm:t>
        <a:bodyPr/>
        <a:lstStyle/>
        <a:p>
          <a:endParaRPr lang="es-ES"/>
        </a:p>
      </dgm:t>
    </dgm:pt>
    <dgm:pt modelId="{AC8DF3C7-9B09-463D-ACD2-81013EB7F56E}">
      <dgm:prSet phldrT="[Texto]"/>
      <dgm:spPr/>
      <dgm:t>
        <a:bodyPr/>
        <a:lstStyle/>
        <a:p>
          <a:r>
            <a:rPr lang="es-ES" dirty="0"/>
            <a:t>PERCEPCIONS NO SALARIALS</a:t>
          </a:r>
        </a:p>
      </dgm:t>
    </dgm:pt>
    <dgm:pt modelId="{DA6B216C-ED9B-4AE3-A6AB-79DD685D73E1}" type="parTrans" cxnId="{2B8BC18A-6213-4625-9E85-C393719608B5}">
      <dgm:prSet/>
      <dgm:spPr/>
      <dgm:t>
        <a:bodyPr/>
        <a:lstStyle/>
        <a:p>
          <a:endParaRPr lang="es-ES"/>
        </a:p>
      </dgm:t>
    </dgm:pt>
    <dgm:pt modelId="{83B82FC2-19CC-4427-AE89-F239F6702A98}" type="sibTrans" cxnId="{2B8BC18A-6213-4625-9E85-C393719608B5}">
      <dgm:prSet/>
      <dgm:spPr/>
      <dgm:t>
        <a:bodyPr/>
        <a:lstStyle/>
        <a:p>
          <a:endParaRPr lang="es-ES"/>
        </a:p>
      </dgm:t>
    </dgm:pt>
    <dgm:pt modelId="{71453B2E-8372-41D5-8B0F-38BC5FDA873C}">
      <dgm:prSet phldrT="[Texto]"/>
      <dgm:spPr/>
      <dgm:t>
        <a:bodyPr/>
        <a:lstStyle/>
        <a:p>
          <a:r>
            <a:rPr lang="es-ES" dirty="0"/>
            <a:t>TOTAL MERITAT O SALARI BRUT</a:t>
          </a:r>
        </a:p>
      </dgm:t>
    </dgm:pt>
    <dgm:pt modelId="{328F0A57-47B8-4154-AB5A-03ACF070F55D}" type="parTrans" cxnId="{FDD0E352-3C7D-4816-AA88-481F9E9E02D3}">
      <dgm:prSet/>
      <dgm:spPr/>
      <dgm:t>
        <a:bodyPr/>
        <a:lstStyle/>
        <a:p>
          <a:endParaRPr lang="es-ES"/>
        </a:p>
      </dgm:t>
    </dgm:pt>
    <dgm:pt modelId="{7EA5BD72-EC16-4C18-A9DF-3F44BEE30E96}" type="sibTrans" cxnId="{FDD0E352-3C7D-4816-AA88-481F9E9E02D3}">
      <dgm:prSet/>
      <dgm:spPr/>
      <dgm:t>
        <a:bodyPr/>
        <a:lstStyle/>
        <a:p>
          <a:endParaRPr lang="es-ES"/>
        </a:p>
      </dgm:t>
    </dgm:pt>
    <dgm:pt modelId="{3EB06B38-78E2-40FD-8435-226B212ECDC4}" type="pres">
      <dgm:prSet presAssocID="{0FAD9C4C-7317-4BAF-B94E-E5AC105CBB76}" presName="Name0" presStyleCnt="0">
        <dgm:presLayoutVars>
          <dgm:dir/>
          <dgm:resizeHandles val="exact"/>
        </dgm:presLayoutVars>
      </dgm:prSet>
      <dgm:spPr/>
    </dgm:pt>
    <dgm:pt modelId="{62FE5187-2264-4F79-B9B7-AD95DD6CDE4A}" type="pres">
      <dgm:prSet presAssocID="{0FAD9C4C-7317-4BAF-B94E-E5AC105CBB76}" presName="vNodes" presStyleCnt="0"/>
      <dgm:spPr/>
    </dgm:pt>
    <dgm:pt modelId="{173F7B61-129D-4B75-9715-38531945132B}" type="pres">
      <dgm:prSet presAssocID="{84736928-BAFC-4AA2-8E1A-7FA50902C03B}" presName="node" presStyleLbl="node1" presStyleIdx="0" presStyleCnt="3" custLinFactNeighborX="1120" custLinFactNeighborY="919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74AA3D-972A-4B7F-8D66-B1E4DB04A50E}" type="pres">
      <dgm:prSet presAssocID="{FB032304-9921-4F31-8402-9C44EA468ECF}" presName="spacerT" presStyleCnt="0"/>
      <dgm:spPr/>
    </dgm:pt>
    <dgm:pt modelId="{412807CC-53D5-40C3-B091-4F73F795ACE1}" type="pres">
      <dgm:prSet presAssocID="{FB032304-9921-4F31-8402-9C44EA468EC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ED3D412A-3D1F-4A5B-B177-38DF94AA56AD}" type="pres">
      <dgm:prSet presAssocID="{FB032304-9921-4F31-8402-9C44EA468ECF}" presName="spacerB" presStyleCnt="0"/>
      <dgm:spPr/>
    </dgm:pt>
    <dgm:pt modelId="{1AE415DA-910B-4B79-889F-77E03A729FAE}" type="pres">
      <dgm:prSet presAssocID="{AC8DF3C7-9B09-463D-ACD2-81013EB7F56E}" presName="node" presStyleLbl="node1" presStyleIdx="1" presStyleCnt="3" custLinFactNeighborY="-919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F35332-6A77-4D19-AB39-645A397F95A9}" type="pres">
      <dgm:prSet presAssocID="{0FAD9C4C-7317-4BAF-B94E-E5AC105CBB76}" presName="sibTransLast" presStyleLbl="sibTrans2D1" presStyleIdx="1" presStyleCnt="2"/>
      <dgm:spPr/>
      <dgm:t>
        <a:bodyPr/>
        <a:lstStyle/>
        <a:p>
          <a:endParaRPr lang="es-ES"/>
        </a:p>
      </dgm:t>
    </dgm:pt>
    <dgm:pt modelId="{4C4582DC-98A7-4171-95F0-0BF71E97D952}" type="pres">
      <dgm:prSet presAssocID="{0FAD9C4C-7317-4BAF-B94E-E5AC105CBB76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0DB69C35-E562-4F90-981F-E0F8FE747665}" type="pres">
      <dgm:prSet presAssocID="{0FAD9C4C-7317-4BAF-B94E-E5AC105CBB76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C88E71-8956-4EB7-877A-5195D4AF5C28}" type="presOf" srcId="{FB032304-9921-4F31-8402-9C44EA468ECF}" destId="{412807CC-53D5-40C3-B091-4F73F795ACE1}" srcOrd="0" destOrd="0" presId="urn:microsoft.com/office/officeart/2005/8/layout/equation2"/>
    <dgm:cxn modelId="{8579F6FF-1459-484B-932D-C6A75ECA77EE}" type="presOf" srcId="{83B82FC2-19CC-4427-AE89-F239F6702A98}" destId="{4C4582DC-98A7-4171-95F0-0BF71E97D952}" srcOrd="1" destOrd="0" presId="urn:microsoft.com/office/officeart/2005/8/layout/equation2"/>
    <dgm:cxn modelId="{0EF47970-64B6-41B4-BCBB-81819E285106}" type="presOf" srcId="{0FAD9C4C-7317-4BAF-B94E-E5AC105CBB76}" destId="{3EB06B38-78E2-40FD-8435-226B212ECDC4}" srcOrd="0" destOrd="0" presId="urn:microsoft.com/office/officeart/2005/8/layout/equation2"/>
    <dgm:cxn modelId="{2B8BC18A-6213-4625-9E85-C393719608B5}" srcId="{0FAD9C4C-7317-4BAF-B94E-E5AC105CBB76}" destId="{AC8DF3C7-9B09-463D-ACD2-81013EB7F56E}" srcOrd="1" destOrd="0" parTransId="{DA6B216C-ED9B-4AE3-A6AB-79DD685D73E1}" sibTransId="{83B82FC2-19CC-4427-AE89-F239F6702A98}"/>
    <dgm:cxn modelId="{D7B2126F-7DE9-4282-9555-722181CE621D}" type="presOf" srcId="{83B82FC2-19CC-4427-AE89-F239F6702A98}" destId="{E0F35332-6A77-4D19-AB39-645A397F95A9}" srcOrd="0" destOrd="0" presId="urn:microsoft.com/office/officeart/2005/8/layout/equation2"/>
    <dgm:cxn modelId="{3DF6172F-CC05-4FE0-B6A2-0AF6A6FF086E}" type="presOf" srcId="{AC8DF3C7-9B09-463D-ACD2-81013EB7F56E}" destId="{1AE415DA-910B-4B79-889F-77E03A729FAE}" srcOrd="0" destOrd="0" presId="urn:microsoft.com/office/officeart/2005/8/layout/equation2"/>
    <dgm:cxn modelId="{FDD0E352-3C7D-4816-AA88-481F9E9E02D3}" srcId="{0FAD9C4C-7317-4BAF-B94E-E5AC105CBB76}" destId="{71453B2E-8372-41D5-8B0F-38BC5FDA873C}" srcOrd="2" destOrd="0" parTransId="{328F0A57-47B8-4154-AB5A-03ACF070F55D}" sibTransId="{7EA5BD72-EC16-4C18-A9DF-3F44BEE30E96}"/>
    <dgm:cxn modelId="{CBDE078D-F93D-4C73-8EB4-81535029DC3B}" type="presOf" srcId="{71453B2E-8372-41D5-8B0F-38BC5FDA873C}" destId="{0DB69C35-E562-4F90-981F-E0F8FE747665}" srcOrd="0" destOrd="0" presId="urn:microsoft.com/office/officeart/2005/8/layout/equation2"/>
    <dgm:cxn modelId="{7BC2D6F2-D2D1-48E5-8C5A-A94B25B9D737}" type="presOf" srcId="{84736928-BAFC-4AA2-8E1A-7FA50902C03B}" destId="{173F7B61-129D-4B75-9715-38531945132B}" srcOrd="0" destOrd="0" presId="urn:microsoft.com/office/officeart/2005/8/layout/equation2"/>
    <dgm:cxn modelId="{24E5823B-87C4-4C08-B57F-320191A85C70}" srcId="{0FAD9C4C-7317-4BAF-B94E-E5AC105CBB76}" destId="{84736928-BAFC-4AA2-8E1A-7FA50902C03B}" srcOrd="0" destOrd="0" parTransId="{8B2128AD-1980-4883-AE6A-96B73D9E040D}" sibTransId="{FB032304-9921-4F31-8402-9C44EA468ECF}"/>
    <dgm:cxn modelId="{A0F0020D-8D9F-4114-999B-DA992249578D}" type="presParOf" srcId="{3EB06B38-78E2-40FD-8435-226B212ECDC4}" destId="{62FE5187-2264-4F79-B9B7-AD95DD6CDE4A}" srcOrd="0" destOrd="0" presId="urn:microsoft.com/office/officeart/2005/8/layout/equation2"/>
    <dgm:cxn modelId="{DCBC0C6C-F75E-49DB-B05E-0A0E60FFA6D9}" type="presParOf" srcId="{62FE5187-2264-4F79-B9B7-AD95DD6CDE4A}" destId="{173F7B61-129D-4B75-9715-38531945132B}" srcOrd="0" destOrd="0" presId="urn:microsoft.com/office/officeart/2005/8/layout/equation2"/>
    <dgm:cxn modelId="{8CA43E0A-47CC-4402-AF79-6B66448B6030}" type="presParOf" srcId="{62FE5187-2264-4F79-B9B7-AD95DD6CDE4A}" destId="{1674AA3D-972A-4B7F-8D66-B1E4DB04A50E}" srcOrd="1" destOrd="0" presId="urn:microsoft.com/office/officeart/2005/8/layout/equation2"/>
    <dgm:cxn modelId="{9DBC86BF-5B44-4A18-877A-EA6D4D115657}" type="presParOf" srcId="{62FE5187-2264-4F79-B9B7-AD95DD6CDE4A}" destId="{412807CC-53D5-40C3-B091-4F73F795ACE1}" srcOrd="2" destOrd="0" presId="urn:microsoft.com/office/officeart/2005/8/layout/equation2"/>
    <dgm:cxn modelId="{A2FBC3C2-B893-4304-AE94-F710F4C71B9F}" type="presParOf" srcId="{62FE5187-2264-4F79-B9B7-AD95DD6CDE4A}" destId="{ED3D412A-3D1F-4A5B-B177-38DF94AA56AD}" srcOrd="3" destOrd="0" presId="urn:microsoft.com/office/officeart/2005/8/layout/equation2"/>
    <dgm:cxn modelId="{036830A4-D020-4791-94CE-FC7279F3E9CE}" type="presParOf" srcId="{62FE5187-2264-4F79-B9B7-AD95DD6CDE4A}" destId="{1AE415DA-910B-4B79-889F-77E03A729FAE}" srcOrd="4" destOrd="0" presId="urn:microsoft.com/office/officeart/2005/8/layout/equation2"/>
    <dgm:cxn modelId="{5F5A56BE-9EBE-40A9-A800-49ADC2EB7605}" type="presParOf" srcId="{3EB06B38-78E2-40FD-8435-226B212ECDC4}" destId="{E0F35332-6A77-4D19-AB39-645A397F95A9}" srcOrd="1" destOrd="0" presId="urn:microsoft.com/office/officeart/2005/8/layout/equation2"/>
    <dgm:cxn modelId="{E24761E1-BF52-434A-8DB4-44B82ADBCE56}" type="presParOf" srcId="{E0F35332-6A77-4D19-AB39-645A397F95A9}" destId="{4C4582DC-98A7-4171-95F0-0BF71E97D952}" srcOrd="0" destOrd="0" presId="urn:microsoft.com/office/officeart/2005/8/layout/equation2"/>
    <dgm:cxn modelId="{B655C03E-1F6C-4BD0-BE33-9730C155AD85}" type="presParOf" srcId="{3EB06B38-78E2-40FD-8435-226B212ECDC4}" destId="{0DB69C35-E562-4F90-981F-E0F8FE74766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AD9C4C-7317-4BAF-B94E-E5AC105CBB76}" type="doc">
      <dgm:prSet loTypeId="urn:microsoft.com/office/officeart/2005/8/layout/equation2" loCatId="process" qsTypeId="urn:microsoft.com/office/officeart/2005/8/quickstyle/simple1" qsCatId="simple" csTypeId="urn:microsoft.com/office/officeart/2005/8/colors/colorful3" csCatId="colorful" phldr="1"/>
      <dgm:spPr/>
    </dgm:pt>
    <dgm:pt modelId="{84736928-BAFC-4AA2-8E1A-7FA50902C03B}">
      <dgm:prSet phldrT="[Texto]" custT="1"/>
      <dgm:spPr/>
      <dgm:t>
        <a:bodyPr/>
        <a:lstStyle/>
        <a:p>
          <a:r>
            <a:rPr lang="es-ES" sz="1400" dirty="0"/>
            <a:t>APORTACIONS DEL TREBALLADOR A LA SEGURETAT SOCIAL</a:t>
          </a:r>
        </a:p>
      </dgm:t>
    </dgm:pt>
    <dgm:pt modelId="{8B2128AD-1980-4883-AE6A-96B73D9E040D}" type="parTrans" cxnId="{24E5823B-87C4-4C08-B57F-320191A85C70}">
      <dgm:prSet/>
      <dgm:spPr/>
      <dgm:t>
        <a:bodyPr/>
        <a:lstStyle/>
        <a:p>
          <a:endParaRPr lang="es-ES"/>
        </a:p>
      </dgm:t>
    </dgm:pt>
    <dgm:pt modelId="{FB032304-9921-4F31-8402-9C44EA468ECF}" type="sibTrans" cxnId="{24E5823B-87C4-4C08-B57F-320191A85C70}">
      <dgm:prSet/>
      <dgm:spPr/>
      <dgm:t>
        <a:bodyPr/>
        <a:lstStyle/>
        <a:p>
          <a:endParaRPr lang="es-ES"/>
        </a:p>
      </dgm:t>
    </dgm:pt>
    <dgm:pt modelId="{AC8DF3C7-9B09-463D-ACD2-81013EB7F56E}">
      <dgm:prSet phldrT="[Texto]" custT="1"/>
      <dgm:spPr/>
      <dgm:t>
        <a:bodyPr/>
        <a:lstStyle/>
        <a:p>
          <a:r>
            <a:rPr lang="es-ES" sz="1600" dirty="0"/>
            <a:t>ALTRES DEDUCCIONS</a:t>
          </a:r>
        </a:p>
      </dgm:t>
    </dgm:pt>
    <dgm:pt modelId="{DA6B216C-ED9B-4AE3-A6AB-79DD685D73E1}" type="parTrans" cxnId="{2B8BC18A-6213-4625-9E85-C393719608B5}">
      <dgm:prSet/>
      <dgm:spPr/>
      <dgm:t>
        <a:bodyPr/>
        <a:lstStyle/>
        <a:p>
          <a:endParaRPr lang="es-ES"/>
        </a:p>
      </dgm:t>
    </dgm:pt>
    <dgm:pt modelId="{83B82FC2-19CC-4427-AE89-F239F6702A98}" type="sibTrans" cxnId="{2B8BC18A-6213-4625-9E85-C393719608B5}">
      <dgm:prSet/>
      <dgm:spPr/>
      <dgm:t>
        <a:bodyPr/>
        <a:lstStyle/>
        <a:p>
          <a:endParaRPr lang="es-ES"/>
        </a:p>
      </dgm:t>
    </dgm:pt>
    <dgm:pt modelId="{71453B2E-8372-41D5-8B0F-38BC5FDA873C}">
      <dgm:prSet phldrT="[Texto]"/>
      <dgm:spPr/>
      <dgm:t>
        <a:bodyPr/>
        <a:lstStyle/>
        <a:p>
          <a:r>
            <a:rPr lang="es-ES" dirty="0"/>
            <a:t>TOTAL A DEDUIR</a:t>
          </a:r>
        </a:p>
      </dgm:t>
    </dgm:pt>
    <dgm:pt modelId="{328F0A57-47B8-4154-AB5A-03ACF070F55D}" type="parTrans" cxnId="{FDD0E352-3C7D-4816-AA88-481F9E9E02D3}">
      <dgm:prSet/>
      <dgm:spPr/>
      <dgm:t>
        <a:bodyPr/>
        <a:lstStyle/>
        <a:p>
          <a:endParaRPr lang="es-ES"/>
        </a:p>
      </dgm:t>
    </dgm:pt>
    <dgm:pt modelId="{7EA5BD72-EC16-4C18-A9DF-3F44BEE30E96}" type="sibTrans" cxnId="{FDD0E352-3C7D-4816-AA88-481F9E9E02D3}">
      <dgm:prSet/>
      <dgm:spPr/>
      <dgm:t>
        <a:bodyPr/>
        <a:lstStyle/>
        <a:p>
          <a:endParaRPr lang="es-ES"/>
        </a:p>
      </dgm:t>
    </dgm:pt>
    <dgm:pt modelId="{2E0273ED-CB11-4D0D-9DD9-E31193CCFA9E}">
      <dgm:prSet custT="1"/>
      <dgm:spPr/>
      <dgm:t>
        <a:bodyPr/>
        <a:lstStyle/>
        <a:p>
          <a:r>
            <a:rPr lang="es-ES" sz="1400" dirty="0"/>
            <a:t>IMPOST SOBRE LA RENDA DE LES PERSONES  FÍSIQUES</a:t>
          </a:r>
        </a:p>
      </dgm:t>
    </dgm:pt>
    <dgm:pt modelId="{EA4C9A8E-55A8-41D1-BBBC-EF96B73A7978}" type="parTrans" cxnId="{DF242B8C-E96A-4042-A552-7C5883495E2F}">
      <dgm:prSet/>
      <dgm:spPr/>
      <dgm:t>
        <a:bodyPr/>
        <a:lstStyle/>
        <a:p>
          <a:endParaRPr lang="es-ES"/>
        </a:p>
      </dgm:t>
    </dgm:pt>
    <dgm:pt modelId="{E735989F-D886-4F62-9EDA-6625A55B77D3}" type="sibTrans" cxnId="{DF242B8C-E96A-4042-A552-7C5883495E2F}">
      <dgm:prSet/>
      <dgm:spPr/>
      <dgm:t>
        <a:bodyPr/>
        <a:lstStyle/>
        <a:p>
          <a:endParaRPr lang="es-ES"/>
        </a:p>
      </dgm:t>
    </dgm:pt>
    <dgm:pt modelId="{9795FCCB-69B2-413C-B1C8-13FD6BB63F59}">
      <dgm:prSet custT="1"/>
      <dgm:spPr/>
      <dgm:t>
        <a:bodyPr/>
        <a:lstStyle/>
        <a:p>
          <a:r>
            <a:rPr lang="es-ES" sz="1600" dirty="0"/>
            <a:t>BESTRETES</a:t>
          </a:r>
        </a:p>
      </dgm:t>
    </dgm:pt>
    <dgm:pt modelId="{4BEF2DFA-4D08-4794-8DA7-366028ABA590}" type="parTrans" cxnId="{2843E34C-B25E-4D9A-BF9E-F8776FD42C9E}">
      <dgm:prSet/>
      <dgm:spPr/>
      <dgm:t>
        <a:bodyPr/>
        <a:lstStyle/>
        <a:p>
          <a:endParaRPr lang="es-ES"/>
        </a:p>
      </dgm:t>
    </dgm:pt>
    <dgm:pt modelId="{535E8E8F-1923-4A89-8060-EBB898955EE2}" type="sibTrans" cxnId="{2843E34C-B25E-4D9A-BF9E-F8776FD42C9E}">
      <dgm:prSet/>
      <dgm:spPr/>
      <dgm:t>
        <a:bodyPr/>
        <a:lstStyle/>
        <a:p>
          <a:endParaRPr lang="es-ES"/>
        </a:p>
      </dgm:t>
    </dgm:pt>
    <dgm:pt modelId="{3EB06B38-78E2-40FD-8435-226B212ECDC4}" type="pres">
      <dgm:prSet presAssocID="{0FAD9C4C-7317-4BAF-B94E-E5AC105CBB76}" presName="Name0" presStyleCnt="0">
        <dgm:presLayoutVars>
          <dgm:dir/>
          <dgm:resizeHandles val="exact"/>
        </dgm:presLayoutVars>
      </dgm:prSet>
      <dgm:spPr/>
    </dgm:pt>
    <dgm:pt modelId="{62FE5187-2264-4F79-B9B7-AD95DD6CDE4A}" type="pres">
      <dgm:prSet presAssocID="{0FAD9C4C-7317-4BAF-B94E-E5AC105CBB76}" presName="vNodes" presStyleCnt="0"/>
      <dgm:spPr/>
    </dgm:pt>
    <dgm:pt modelId="{173F7B61-129D-4B75-9715-38531945132B}" type="pres">
      <dgm:prSet presAssocID="{84736928-BAFC-4AA2-8E1A-7FA50902C03B}" presName="node" presStyleLbl="node1" presStyleIdx="0" presStyleCnt="5" custScaleX="195954" custScaleY="114166" custLinFactX="-100000" custLinFactY="7469" custLinFactNeighborX="-176287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74AA3D-972A-4B7F-8D66-B1E4DB04A50E}" type="pres">
      <dgm:prSet presAssocID="{FB032304-9921-4F31-8402-9C44EA468ECF}" presName="spacerT" presStyleCnt="0"/>
      <dgm:spPr/>
    </dgm:pt>
    <dgm:pt modelId="{412807CC-53D5-40C3-B091-4F73F795ACE1}" type="pres">
      <dgm:prSet presAssocID="{FB032304-9921-4F31-8402-9C44EA468ECF}" presName="sibTrans" presStyleLbl="sibTrans2D1" presStyleIdx="0" presStyleCnt="4" custLinFactY="-3537" custLinFactNeighborX="-58989" custLinFactNeighborY="-100000"/>
      <dgm:spPr/>
      <dgm:t>
        <a:bodyPr/>
        <a:lstStyle/>
        <a:p>
          <a:endParaRPr lang="es-ES"/>
        </a:p>
      </dgm:t>
    </dgm:pt>
    <dgm:pt modelId="{ED3D412A-3D1F-4A5B-B177-38DF94AA56AD}" type="pres">
      <dgm:prSet presAssocID="{FB032304-9921-4F31-8402-9C44EA468ECF}" presName="spacerB" presStyleCnt="0"/>
      <dgm:spPr/>
    </dgm:pt>
    <dgm:pt modelId="{CCE9A3D0-C78E-40BC-96F7-67B2C341FE29}" type="pres">
      <dgm:prSet presAssocID="{2E0273ED-CB11-4D0D-9DD9-E31193CCFA9E}" presName="node" presStyleLbl="node1" presStyleIdx="1" presStyleCnt="5" custScaleX="195954" custScaleY="114166" custLinFactX="-100000" custLinFactNeighborX="-177407" custLinFactNeighborY="-935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642B9C-84B3-48FA-93EC-6440D63BC65A}" type="pres">
      <dgm:prSet presAssocID="{E735989F-D886-4F62-9EDA-6625A55B77D3}" presName="spacerT" presStyleCnt="0"/>
      <dgm:spPr/>
    </dgm:pt>
    <dgm:pt modelId="{9817494D-16C6-461A-9798-6A8AA195FC1D}" type="pres">
      <dgm:prSet presAssocID="{E735989F-D886-4F62-9EDA-6625A55B77D3}" presName="sibTrans" presStyleLbl="sibTrans2D1" presStyleIdx="1" presStyleCnt="4" custLinFactNeighborX="-51017"/>
      <dgm:spPr/>
      <dgm:t>
        <a:bodyPr/>
        <a:lstStyle/>
        <a:p>
          <a:endParaRPr lang="es-ES"/>
        </a:p>
      </dgm:t>
    </dgm:pt>
    <dgm:pt modelId="{9AEF7F21-998A-4B5D-93AB-2A3C82F1C62D}" type="pres">
      <dgm:prSet presAssocID="{E735989F-D886-4F62-9EDA-6625A55B77D3}" presName="spacerB" presStyleCnt="0"/>
      <dgm:spPr/>
    </dgm:pt>
    <dgm:pt modelId="{25B0F7B5-660B-4BB8-97C8-A726DFBC99D8}" type="pres">
      <dgm:prSet presAssocID="{9795FCCB-69B2-413C-B1C8-13FD6BB63F59}" presName="node" presStyleLbl="node1" presStyleIdx="2" presStyleCnt="5" custScaleX="195954" custScaleY="114166" custLinFactX="-100000" custLinFactNeighborX="-177407" custLinFactNeighborY="-935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6F1BCC-4B51-4364-95B9-26729400FB27}" type="pres">
      <dgm:prSet presAssocID="{535E8E8F-1923-4A89-8060-EBB898955EE2}" presName="spacerT" presStyleCnt="0"/>
      <dgm:spPr/>
    </dgm:pt>
    <dgm:pt modelId="{56C7CB24-BF3B-45A4-8A11-A1844E400A39}" type="pres">
      <dgm:prSet presAssocID="{535E8E8F-1923-4A89-8060-EBB898955EE2}" presName="sibTrans" presStyleLbl="sibTrans2D1" presStyleIdx="2" presStyleCnt="4" custLinFactY="3537" custLinFactNeighborX="-51017" custLinFactNeighborY="100000"/>
      <dgm:spPr/>
      <dgm:t>
        <a:bodyPr/>
        <a:lstStyle/>
        <a:p>
          <a:endParaRPr lang="es-ES"/>
        </a:p>
      </dgm:t>
    </dgm:pt>
    <dgm:pt modelId="{76F8E382-0CAE-4DCF-8764-4E6790B06D8A}" type="pres">
      <dgm:prSet presAssocID="{535E8E8F-1923-4A89-8060-EBB898955EE2}" presName="spacerB" presStyleCnt="0"/>
      <dgm:spPr/>
    </dgm:pt>
    <dgm:pt modelId="{1AE415DA-910B-4B79-889F-77E03A729FAE}" type="pres">
      <dgm:prSet presAssocID="{AC8DF3C7-9B09-463D-ACD2-81013EB7F56E}" presName="node" presStyleLbl="node1" presStyleIdx="3" presStyleCnt="5" custScaleX="195954" custScaleY="114166" custLinFactX="-100000" custLinFactY="-6938" custLinFactNeighborX="-177407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F35332-6A77-4D19-AB39-645A397F95A9}" type="pres">
      <dgm:prSet presAssocID="{0FAD9C4C-7317-4BAF-B94E-E5AC105CBB76}" presName="sibTransLast" presStyleLbl="sibTrans2D1" presStyleIdx="3" presStyleCnt="4"/>
      <dgm:spPr/>
      <dgm:t>
        <a:bodyPr/>
        <a:lstStyle/>
        <a:p>
          <a:endParaRPr lang="es-ES"/>
        </a:p>
      </dgm:t>
    </dgm:pt>
    <dgm:pt modelId="{4C4582DC-98A7-4171-95F0-0BF71E97D952}" type="pres">
      <dgm:prSet presAssocID="{0FAD9C4C-7317-4BAF-B94E-E5AC105CBB76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0DB69C35-E562-4F90-981F-E0F8FE747665}" type="pres">
      <dgm:prSet presAssocID="{0FAD9C4C-7317-4BAF-B94E-E5AC105CBB76}" presName="lastNode" presStyleLbl="node1" presStyleIdx="4" presStyleCnt="5" custLinFactX="100000" custLinFactNeighborX="1733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C88E71-8956-4EB7-877A-5195D4AF5C28}" type="presOf" srcId="{FB032304-9921-4F31-8402-9C44EA468ECF}" destId="{412807CC-53D5-40C3-B091-4F73F795ACE1}" srcOrd="0" destOrd="0" presId="urn:microsoft.com/office/officeart/2005/8/layout/equation2"/>
    <dgm:cxn modelId="{2843E34C-B25E-4D9A-BF9E-F8776FD42C9E}" srcId="{0FAD9C4C-7317-4BAF-B94E-E5AC105CBB76}" destId="{9795FCCB-69B2-413C-B1C8-13FD6BB63F59}" srcOrd="2" destOrd="0" parTransId="{4BEF2DFA-4D08-4794-8DA7-366028ABA590}" sibTransId="{535E8E8F-1923-4A89-8060-EBB898955EE2}"/>
    <dgm:cxn modelId="{8579F6FF-1459-484B-932D-C6A75ECA77EE}" type="presOf" srcId="{83B82FC2-19CC-4427-AE89-F239F6702A98}" destId="{4C4582DC-98A7-4171-95F0-0BF71E97D952}" srcOrd="1" destOrd="0" presId="urn:microsoft.com/office/officeart/2005/8/layout/equation2"/>
    <dgm:cxn modelId="{0EF47970-64B6-41B4-BCBB-81819E285106}" type="presOf" srcId="{0FAD9C4C-7317-4BAF-B94E-E5AC105CBB76}" destId="{3EB06B38-78E2-40FD-8435-226B212ECDC4}" srcOrd="0" destOrd="0" presId="urn:microsoft.com/office/officeart/2005/8/layout/equation2"/>
    <dgm:cxn modelId="{DF242B8C-E96A-4042-A552-7C5883495E2F}" srcId="{0FAD9C4C-7317-4BAF-B94E-E5AC105CBB76}" destId="{2E0273ED-CB11-4D0D-9DD9-E31193CCFA9E}" srcOrd="1" destOrd="0" parTransId="{EA4C9A8E-55A8-41D1-BBBC-EF96B73A7978}" sibTransId="{E735989F-D886-4F62-9EDA-6625A55B77D3}"/>
    <dgm:cxn modelId="{40DDFDE3-F865-4DA5-9C1C-406F5034F5F5}" type="presOf" srcId="{535E8E8F-1923-4A89-8060-EBB898955EE2}" destId="{56C7CB24-BF3B-45A4-8A11-A1844E400A39}" srcOrd="0" destOrd="0" presId="urn:microsoft.com/office/officeart/2005/8/layout/equation2"/>
    <dgm:cxn modelId="{2B8BC18A-6213-4625-9E85-C393719608B5}" srcId="{0FAD9C4C-7317-4BAF-B94E-E5AC105CBB76}" destId="{AC8DF3C7-9B09-463D-ACD2-81013EB7F56E}" srcOrd="3" destOrd="0" parTransId="{DA6B216C-ED9B-4AE3-A6AB-79DD685D73E1}" sibTransId="{83B82FC2-19CC-4427-AE89-F239F6702A98}"/>
    <dgm:cxn modelId="{C08218AD-00DD-41F5-8EAF-9CC08F36178A}" type="presOf" srcId="{E735989F-D886-4F62-9EDA-6625A55B77D3}" destId="{9817494D-16C6-461A-9798-6A8AA195FC1D}" srcOrd="0" destOrd="0" presId="urn:microsoft.com/office/officeart/2005/8/layout/equation2"/>
    <dgm:cxn modelId="{D7B2126F-7DE9-4282-9555-722181CE621D}" type="presOf" srcId="{83B82FC2-19CC-4427-AE89-F239F6702A98}" destId="{E0F35332-6A77-4D19-AB39-645A397F95A9}" srcOrd="0" destOrd="0" presId="urn:microsoft.com/office/officeart/2005/8/layout/equation2"/>
    <dgm:cxn modelId="{23149986-0564-4262-84C5-395FBBA42752}" type="presOf" srcId="{9795FCCB-69B2-413C-B1C8-13FD6BB63F59}" destId="{25B0F7B5-660B-4BB8-97C8-A726DFBC99D8}" srcOrd="0" destOrd="0" presId="urn:microsoft.com/office/officeart/2005/8/layout/equation2"/>
    <dgm:cxn modelId="{3DF6172F-CC05-4FE0-B6A2-0AF6A6FF086E}" type="presOf" srcId="{AC8DF3C7-9B09-463D-ACD2-81013EB7F56E}" destId="{1AE415DA-910B-4B79-889F-77E03A729FAE}" srcOrd="0" destOrd="0" presId="urn:microsoft.com/office/officeart/2005/8/layout/equation2"/>
    <dgm:cxn modelId="{FDD0E352-3C7D-4816-AA88-481F9E9E02D3}" srcId="{0FAD9C4C-7317-4BAF-B94E-E5AC105CBB76}" destId="{71453B2E-8372-41D5-8B0F-38BC5FDA873C}" srcOrd="4" destOrd="0" parTransId="{328F0A57-47B8-4154-AB5A-03ACF070F55D}" sibTransId="{7EA5BD72-EC16-4C18-A9DF-3F44BEE30E96}"/>
    <dgm:cxn modelId="{6E83E877-6FC7-490D-B723-4BD693B10B0B}" type="presOf" srcId="{2E0273ED-CB11-4D0D-9DD9-E31193CCFA9E}" destId="{CCE9A3D0-C78E-40BC-96F7-67B2C341FE29}" srcOrd="0" destOrd="0" presId="urn:microsoft.com/office/officeart/2005/8/layout/equation2"/>
    <dgm:cxn modelId="{CBDE078D-F93D-4C73-8EB4-81535029DC3B}" type="presOf" srcId="{71453B2E-8372-41D5-8B0F-38BC5FDA873C}" destId="{0DB69C35-E562-4F90-981F-E0F8FE747665}" srcOrd="0" destOrd="0" presId="urn:microsoft.com/office/officeart/2005/8/layout/equation2"/>
    <dgm:cxn modelId="{7BC2D6F2-D2D1-48E5-8C5A-A94B25B9D737}" type="presOf" srcId="{84736928-BAFC-4AA2-8E1A-7FA50902C03B}" destId="{173F7B61-129D-4B75-9715-38531945132B}" srcOrd="0" destOrd="0" presId="urn:microsoft.com/office/officeart/2005/8/layout/equation2"/>
    <dgm:cxn modelId="{24E5823B-87C4-4C08-B57F-320191A85C70}" srcId="{0FAD9C4C-7317-4BAF-B94E-E5AC105CBB76}" destId="{84736928-BAFC-4AA2-8E1A-7FA50902C03B}" srcOrd="0" destOrd="0" parTransId="{8B2128AD-1980-4883-AE6A-96B73D9E040D}" sibTransId="{FB032304-9921-4F31-8402-9C44EA468ECF}"/>
    <dgm:cxn modelId="{A0F0020D-8D9F-4114-999B-DA992249578D}" type="presParOf" srcId="{3EB06B38-78E2-40FD-8435-226B212ECDC4}" destId="{62FE5187-2264-4F79-B9B7-AD95DD6CDE4A}" srcOrd="0" destOrd="0" presId="urn:microsoft.com/office/officeart/2005/8/layout/equation2"/>
    <dgm:cxn modelId="{DCBC0C6C-F75E-49DB-B05E-0A0E60FFA6D9}" type="presParOf" srcId="{62FE5187-2264-4F79-B9B7-AD95DD6CDE4A}" destId="{173F7B61-129D-4B75-9715-38531945132B}" srcOrd="0" destOrd="0" presId="urn:microsoft.com/office/officeart/2005/8/layout/equation2"/>
    <dgm:cxn modelId="{8CA43E0A-47CC-4402-AF79-6B66448B6030}" type="presParOf" srcId="{62FE5187-2264-4F79-B9B7-AD95DD6CDE4A}" destId="{1674AA3D-972A-4B7F-8D66-B1E4DB04A50E}" srcOrd="1" destOrd="0" presId="urn:microsoft.com/office/officeart/2005/8/layout/equation2"/>
    <dgm:cxn modelId="{9DBC86BF-5B44-4A18-877A-EA6D4D115657}" type="presParOf" srcId="{62FE5187-2264-4F79-B9B7-AD95DD6CDE4A}" destId="{412807CC-53D5-40C3-B091-4F73F795ACE1}" srcOrd="2" destOrd="0" presId="urn:microsoft.com/office/officeart/2005/8/layout/equation2"/>
    <dgm:cxn modelId="{A2FBC3C2-B893-4304-AE94-F710F4C71B9F}" type="presParOf" srcId="{62FE5187-2264-4F79-B9B7-AD95DD6CDE4A}" destId="{ED3D412A-3D1F-4A5B-B177-38DF94AA56AD}" srcOrd="3" destOrd="0" presId="urn:microsoft.com/office/officeart/2005/8/layout/equation2"/>
    <dgm:cxn modelId="{5E071C57-967B-4CCB-BC96-F1796AA290C2}" type="presParOf" srcId="{62FE5187-2264-4F79-B9B7-AD95DD6CDE4A}" destId="{CCE9A3D0-C78E-40BC-96F7-67B2C341FE29}" srcOrd="4" destOrd="0" presId="urn:microsoft.com/office/officeart/2005/8/layout/equation2"/>
    <dgm:cxn modelId="{0C19A713-1D35-4AFA-9527-1AD3598DC81B}" type="presParOf" srcId="{62FE5187-2264-4F79-B9B7-AD95DD6CDE4A}" destId="{38642B9C-84B3-48FA-93EC-6440D63BC65A}" srcOrd="5" destOrd="0" presId="urn:microsoft.com/office/officeart/2005/8/layout/equation2"/>
    <dgm:cxn modelId="{EB0232A6-58F6-4570-B0AD-6A6FEFA4295A}" type="presParOf" srcId="{62FE5187-2264-4F79-B9B7-AD95DD6CDE4A}" destId="{9817494D-16C6-461A-9798-6A8AA195FC1D}" srcOrd="6" destOrd="0" presId="urn:microsoft.com/office/officeart/2005/8/layout/equation2"/>
    <dgm:cxn modelId="{20F5BF90-27BC-4682-BE00-674056B630EE}" type="presParOf" srcId="{62FE5187-2264-4F79-B9B7-AD95DD6CDE4A}" destId="{9AEF7F21-998A-4B5D-93AB-2A3C82F1C62D}" srcOrd="7" destOrd="0" presId="urn:microsoft.com/office/officeart/2005/8/layout/equation2"/>
    <dgm:cxn modelId="{43B53854-EF3B-4E42-A84D-26D07A6CF84B}" type="presParOf" srcId="{62FE5187-2264-4F79-B9B7-AD95DD6CDE4A}" destId="{25B0F7B5-660B-4BB8-97C8-A726DFBC99D8}" srcOrd="8" destOrd="0" presId="urn:microsoft.com/office/officeart/2005/8/layout/equation2"/>
    <dgm:cxn modelId="{14C068CD-F685-42D6-B69B-414793A078F4}" type="presParOf" srcId="{62FE5187-2264-4F79-B9B7-AD95DD6CDE4A}" destId="{426F1BCC-4B51-4364-95B9-26729400FB27}" srcOrd="9" destOrd="0" presId="urn:microsoft.com/office/officeart/2005/8/layout/equation2"/>
    <dgm:cxn modelId="{5752C755-3A0D-46DD-B538-A9FF24266611}" type="presParOf" srcId="{62FE5187-2264-4F79-B9B7-AD95DD6CDE4A}" destId="{56C7CB24-BF3B-45A4-8A11-A1844E400A39}" srcOrd="10" destOrd="0" presId="urn:microsoft.com/office/officeart/2005/8/layout/equation2"/>
    <dgm:cxn modelId="{FF3F027F-0FCF-4332-851B-8C90CDFE4520}" type="presParOf" srcId="{62FE5187-2264-4F79-B9B7-AD95DD6CDE4A}" destId="{76F8E382-0CAE-4DCF-8764-4E6790B06D8A}" srcOrd="11" destOrd="0" presId="urn:microsoft.com/office/officeart/2005/8/layout/equation2"/>
    <dgm:cxn modelId="{036830A4-D020-4791-94CE-FC7279F3E9CE}" type="presParOf" srcId="{62FE5187-2264-4F79-B9B7-AD95DD6CDE4A}" destId="{1AE415DA-910B-4B79-889F-77E03A729FAE}" srcOrd="12" destOrd="0" presId="urn:microsoft.com/office/officeart/2005/8/layout/equation2"/>
    <dgm:cxn modelId="{5F5A56BE-9EBE-40A9-A800-49ADC2EB7605}" type="presParOf" srcId="{3EB06B38-78E2-40FD-8435-226B212ECDC4}" destId="{E0F35332-6A77-4D19-AB39-645A397F95A9}" srcOrd="1" destOrd="0" presId="urn:microsoft.com/office/officeart/2005/8/layout/equation2"/>
    <dgm:cxn modelId="{E24761E1-BF52-434A-8DB4-44B82ADBCE56}" type="presParOf" srcId="{E0F35332-6A77-4D19-AB39-645A397F95A9}" destId="{4C4582DC-98A7-4171-95F0-0BF71E97D952}" srcOrd="0" destOrd="0" presId="urn:microsoft.com/office/officeart/2005/8/layout/equation2"/>
    <dgm:cxn modelId="{B655C03E-1F6C-4BD0-BE33-9730C155AD85}" type="presParOf" srcId="{3EB06B38-78E2-40FD-8435-226B212ECDC4}" destId="{0DB69C35-E562-4F90-981F-E0F8FE74766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86E97B-4D6F-4C49-8AE1-1E86CED1B1D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0A25AE6-0C36-4806-89EB-12A673A16DC3}">
      <dgm:prSet phldrT="[Texto]" custT="1"/>
      <dgm:spPr>
        <a:xfrm rot="5400000">
          <a:off x="3360260" y="-1335963"/>
          <a:ext cx="623533" cy="3456025"/>
        </a:xfrm>
        <a:prstGeom prst="round2SameRect">
          <a:avLst/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La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concepte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està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destinada a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cobrir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les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situacions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malaltia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comuna,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maternitat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i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accident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no laboral.</a:t>
          </a:r>
        </a:p>
      </dgm:t>
    </dgm:pt>
    <dgm:pt modelId="{D90B815B-FDDE-4D31-B7BA-BB8B10F9CC19}" type="parTrans" cxnId="{71A4415B-30F9-4F61-9B5A-3DFC4B8B1017}">
      <dgm:prSet/>
      <dgm:spPr/>
      <dgm:t>
        <a:bodyPr/>
        <a:lstStyle/>
        <a:p>
          <a:endParaRPr lang="es-ES"/>
        </a:p>
      </dgm:t>
    </dgm:pt>
    <dgm:pt modelId="{69E4B739-F5EC-4BB6-9C68-BE354DC6F7B1}" type="sibTrans" cxnId="{71A4415B-30F9-4F61-9B5A-3DFC4B8B1017}">
      <dgm:prSet/>
      <dgm:spPr/>
      <dgm:t>
        <a:bodyPr/>
        <a:lstStyle/>
        <a:p>
          <a:endParaRPr lang="es-ES"/>
        </a:p>
      </dgm:t>
    </dgm:pt>
    <dgm:pt modelId="{2D3C4C90-FBE9-4C8A-80E8-6B417F962C95}">
      <dgm:prSet phldrT="[Texto]" custT="1"/>
      <dgm:spPr>
        <a:xfrm>
          <a:off x="0" y="784422"/>
          <a:ext cx="1942115" cy="1250106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professionals</a:t>
          </a:r>
          <a:endParaRPr lang="es-ES" sz="16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  <a:p>
          <a:pPr>
            <a:buNone/>
          </a:pP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BCCP</a:t>
          </a:r>
          <a:endParaRPr lang="es-ES" sz="18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EA0C27DE-66E1-4D79-9515-697C6687815D}" type="parTrans" cxnId="{0A181F10-9EA6-4F43-9607-9E892619755C}">
      <dgm:prSet/>
      <dgm:spPr/>
      <dgm:t>
        <a:bodyPr/>
        <a:lstStyle/>
        <a:p>
          <a:endParaRPr lang="es-ES"/>
        </a:p>
      </dgm:t>
    </dgm:pt>
    <dgm:pt modelId="{95705DB1-6F75-43C0-9A0C-E098BC92EF44}" type="sibTrans" cxnId="{0A181F10-9EA6-4F43-9607-9E892619755C}">
      <dgm:prSet/>
      <dgm:spPr/>
      <dgm:t>
        <a:bodyPr/>
        <a:lstStyle/>
        <a:p>
          <a:endParaRPr lang="es-ES"/>
        </a:p>
      </dgm:t>
    </dgm:pt>
    <dgm:pt modelId="{A5126344-B558-4821-83CF-6EC7CD6EF17E}">
      <dgm:prSet phldrT="[Texto]" custT="1"/>
      <dgm:spPr>
        <a:xfrm rot="5400000">
          <a:off x="3083100" y="-340434"/>
          <a:ext cx="1181227" cy="3452650"/>
        </a:xfrm>
        <a:prstGeom prst="round2Same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Atur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recaptació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es destina a la cobertura del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subsidi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desocupació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</dgm:t>
    </dgm:pt>
    <dgm:pt modelId="{E4293F1E-CAA5-414D-BBD2-183AE9E500F0}" type="parTrans" cxnId="{36A6F27F-8D3F-473F-A1B6-3967F1ABAC9C}">
      <dgm:prSet/>
      <dgm:spPr/>
      <dgm:t>
        <a:bodyPr/>
        <a:lstStyle/>
        <a:p>
          <a:endParaRPr lang="es-ES"/>
        </a:p>
      </dgm:t>
    </dgm:pt>
    <dgm:pt modelId="{487860CC-3A54-4BE5-8B13-63EC04B3260F}" type="sibTrans" cxnId="{36A6F27F-8D3F-473F-A1B6-3967F1ABAC9C}">
      <dgm:prSet/>
      <dgm:spPr/>
      <dgm:t>
        <a:bodyPr/>
        <a:lstStyle/>
        <a:p>
          <a:endParaRPr lang="es-ES"/>
        </a:p>
      </dgm:t>
    </dgm:pt>
    <dgm:pt modelId="{8ED16577-3907-4EC6-92D8-337B42847DD7}">
      <dgm:prSet phldrT="[Texto]" custT="1"/>
      <dgm:spPr>
        <a:xfrm>
          <a:off x="0" y="3134481"/>
          <a:ext cx="1942115" cy="1092578"/>
        </a:xfrm>
        <a:prstGeom prst="roundRect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addicional</a:t>
          </a: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extraordinàries</a:t>
          </a:r>
          <a:endParaRPr lang="es-ES" sz="16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  <a:p>
          <a:pPr>
            <a:buNone/>
          </a:pP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BCHE</a:t>
          </a:r>
        </a:p>
      </dgm:t>
    </dgm:pt>
    <dgm:pt modelId="{F6C8ADBF-249E-4311-99C4-49D5CEC14EB8}" type="parTrans" cxnId="{B14ACAA6-00E3-483D-B5FA-C818B382E996}">
      <dgm:prSet/>
      <dgm:spPr/>
      <dgm:t>
        <a:bodyPr/>
        <a:lstStyle/>
        <a:p>
          <a:endParaRPr lang="es-ES"/>
        </a:p>
      </dgm:t>
    </dgm:pt>
    <dgm:pt modelId="{C27103E1-8975-40E1-A531-FC6C3F961ECE}" type="sibTrans" cxnId="{B14ACAA6-00E3-483D-B5FA-C818B382E996}">
      <dgm:prSet/>
      <dgm:spPr/>
      <dgm:t>
        <a:bodyPr/>
        <a:lstStyle/>
        <a:p>
          <a:endParaRPr lang="es-ES"/>
        </a:p>
      </dgm:t>
    </dgm:pt>
    <dgm:pt modelId="{FF0CE981-B8D9-4BEE-BDD1-65C9F1266CDF}">
      <dgm:prSet phldrT="[Texto]" custT="1"/>
      <dgm:spPr>
        <a:xfrm rot="5400000">
          <a:off x="3132838" y="1954445"/>
          <a:ext cx="1071205" cy="3452650"/>
        </a:xfrm>
        <a:prstGeom prst="round2Same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Força</a:t>
          </a:r>
          <a:r>
            <a:rPr lang="es-E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major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tipus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reduïts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 Per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damunt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80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anuals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, totes les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extres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es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realitzen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com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extraordinàries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normals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</dgm:t>
    </dgm:pt>
    <dgm:pt modelId="{937F490A-4787-47CE-8C97-D156A39A051E}" type="parTrans" cxnId="{8FAEFBDB-8FBD-42F9-B746-C946AD23D394}">
      <dgm:prSet/>
      <dgm:spPr/>
      <dgm:t>
        <a:bodyPr/>
        <a:lstStyle/>
        <a:p>
          <a:endParaRPr lang="es-ES"/>
        </a:p>
      </dgm:t>
    </dgm:pt>
    <dgm:pt modelId="{478DD9C5-7463-49DB-B8DA-58A80EE99D27}" type="sibTrans" cxnId="{8FAEFBDB-8FBD-42F9-B746-C946AD23D394}">
      <dgm:prSet/>
      <dgm:spPr/>
      <dgm:t>
        <a:bodyPr/>
        <a:lstStyle/>
        <a:p>
          <a:endParaRPr lang="es-ES"/>
        </a:p>
      </dgm:t>
    </dgm:pt>
    <dgm:pt modelId="{E3F92A48-71BD-4DEC-AEF0-0664C9FAEADE}">
      <dgm:prSet phldrT="[Texto]" custT="1"/>
      <dgm:spPr>
        <a:xfrm rot="5400000">
          <a:off x="3132838" y="1954445"/>
          <a:ext cx="1071205" cy="3452650"/>
        </a:xfrm>
        <a:prstGeom prst="round2Same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Resta </a:t>
          </a: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d'hores</a:t>
          </a:r>
          <a:r>
            <a:rPr lang="es-E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(</a:t>
          </a: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estructurals</a:t>
          </a:r>
          <a:r>
            <a:rPr lang="es-E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):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Aquestes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als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mateixos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tipus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les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contigencias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comunes.</a:t>
          </a:r>
        </a:p>
      </dgm:t>
    </dgm:pt>
    <dgm:pt modelId="{B39307A2-7DCD-404F-B092-28212095C64E}" type="parTrans" cxnId="{C2489122-A27F-4FDD-8431-0F16C401182E}">
      <dgm:prSet/>
      <dgm:spPr/>
      <dgm:t>
        <a:bodyPr/>
        <a:lstStyle/>
        <a:p>
          <a:endParaRPr lang="es-ES"/>
        </a:p>
      </dgm:t>
    </dgm:pt>
    <dgm:pt modelId="{672D10A4-35BE-4F1A-86C5-D6F960607A40}" type="sibTrans" cxnId="{C2489122-A27F-4FDD-8431-0F16C401182E}">
      <dgm:prSet/>
      <dgm:spPr/>
      <dgm:t>
        <a:bodyPr/>
        <a:lstStyle/>
        <a:p>
          <a:endParaRPr lang="es-ES"/>
        </a:p>
      </dgm:t>
    </dgm:pt>
    <dgm:pt modelId="{81498408-7DCF-4CF8-9FC0-CBB13ACA9DBF}">
      <dgm:prSet phldrT="[Texto]" custT="1"/>
      <dgm:spPr>
        <a:xfrm rot="5400000">
          <a:off x="3083100" y="-340434"/>
          <a:ext cx="1181227" cy="3452650"/>
        </a:xfrm>
        <a:prstGeom prst="round2Same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Formació</a:t>
          </a:r>
          <a:r>
            <a:rPr lang="es-E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Professional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es destina a la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formació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i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reciclatge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dels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treballadors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</dgm:t>
    </dgm:pt>
    <dgm:pt modelId="{C310B5FB-3934-4A7E-B5D6-99BFF4CEEA07}" type="parTrans" cxnId="{75B48DDB-B5A8-4046-BA90-56488586CE6C}">
      <dgm:prSet/>
      <dgm:spPr/>
      <dgm:t>
        <a:bodyPr/>
        <a:lstStyle/>
        <a:p>
          <a:endParaRPr lang="es-ES"/>
        </a:p>
      </dgm:t>
    </dgm:pt>
    <dgm:pt modelId="{EA3D682F-3D75-4C17-8D1E-186DBD259587}" type="sibTrans" cxnId="{75B48DDB-B5A8-4046-BA90-56488586CE6C}">
      <dgm:prSet/>
      <dgm:spPr/>
      <dgm:t>
        <a:bodyPr/>
        <a:lstStyle/>
        <a:p>
          <a:endParaRPr lang="es-ES"/>
        </a:p>
      </dgm:t>
    </dgm:pt>
    <dgm:pt modelId="{1A8DC250-0AED-4918-A5BB-5A0990086FD1}">
      <dgm:prSet phldrT="[Texto]" custT="1"/>
      <dgm:spPr>
        <a:xfrm rot="5400000">
          <a:off x="3083100" y="-340434"/>
          <a:ext cx="1181227" cy="3452650"/>
        </a:xfrm>
        <a:prstGeom prst="round2Same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FOGASA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seua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finalitat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és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garantir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els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salaris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no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s'abonen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als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treballadors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 </a:t>
          </a: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Només</a:t>
          </a:r>
          <a:r>
            <a:rPr lang="es-E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</a:t>
          </a:r>
          <a:r>
            <a:rPr lang="es-E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l'empresari</a:t>
          </a:r>
          <a:endParaRPr lang="es-ES" sz="12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0696161B-9D2A-464F-B7E0-79F808DE148C}" type="parTrans" cxnId="{3AEAE280-438A-4C9D-B948-FB4FFA1BC0F0}">
      <dgm:prSet/>
      <dgm:spPr/>
      <dgm:t>
        <a:bodyPr/>
        <a:lstStyle/>
        <a:p>
          <a:endParaRPr lang="es-ES"/>
        </a:p>
      </dgm:t>
    </dgm:pt>
    <dgm:pt modelId="{8ECA703F-33C8-4721-86D9-65E17030CA4E}" type="sibTrans" cxnId="{3AEAE280-438A-4C9D-B948-FB4FFA1BC0F0}">
      <dgm:prSet/>
      <dgm:spPr/>
      <dgm:t>
        <a:bodyPr/>
        <a:lstStyle/>
        <a:p>
          <a:endParaRPr lang="es-ES"/>
        </a:p>
      </dgm:t>
    </dgm:pt>
    <dgm:pt modelId="{8CE0F9A5-E3D0-4825-839B-768654833C31}">
      <dgm:prSet custT="1"/>
      <dgm:spPr>
        <a:xfrm>
          <a:off x="0" y="2108870"/>
          <a:ext cx="1942115" cy="986640"/>
        </a:xfrm>
        <a:prstGeom prst="roundRect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professionals</a:t>
          </a: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: AT i EP</a:t>
          </a:r>
        </a:p>
      </dgm:t>
    </dgm:pt>
    <dgm:pt modelId="{5F1DC1F7-4544-45D1-8ED3-5DB2D705F63E}" type="parTrans" cxnId="{44D573BC-45D4-4789-B5A5-2061B62252C7}">
      <dgm:prSet/>
      <dgm:spPr/>
      <dgm:t>
        <a:bodyPr/>
        <a:lstStyle/>
        <a:p>
          <a:endParaRPr lang="es-ES"/>
        </a:p>
      </dgm:t>
    </dgm:pt>
    <dgm:pt modelId="{2B22B0CE-FBCD-4896-9DC0-0A7B0DBAA487}" type="sibTrans" cxnId="{44D573BC-45D4-4789-B5A5-2061B62252C7}">
      <dgm:prSet/>
      <dgm:spPr/>
      <dgm:t>
        <a:bodyPr/>
        <a:lstStyle/>
        <a:p>
          <a:endParaRPr lang="es-ES"/>
        </a:p>
      </dgm:t>
    </dgm:pt>
    <dgm:pt modelId="{2149DAE0-FDAB-4D63-938A-F200AA3D3F2F}">
      <dgm:prSet custT="1"/>
      <dgm:spPr>
        <a:xfrm rot="5400000">
          <a:off x="3217094" y="846371"/>
          <a:ext cx="913239" cy="3452650"/>
        </a:xfrm>
        <a:prstGeom prst="round2Same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La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aquestes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és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càrrec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exclusivament</a:t>
          </a:r>
          <a:r>
            <a:rPr lang="es-E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200" b="1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l'empresari</a:t>
          </a:r>
          <a:r>
            <a:rPr lang="es-ES" sz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</dgm:t>
    </dgm:pt>
    <dgm:pt modelId="{45449E08-D7BB-450F-8EBC-49A1BF36D6F2}" type="parTrans" cxnId="{D4B67AED-B7B1-4172-9B85-BF04ECF55471}">
      <dgm:prSet/>
      <dgm:spPr/>
      <dgm:t>
        <a:bodyPr/>
        <a:lstStyle/>
        <a:p>
          <a:endParaRPr lang="es-ES"/>
        </a:p>
      </dgm:t>
    </dgm:pt>
    <dgm:pt modelId="{B70C60BE-7031-4418-958C-D29E017B9748}" type="sibTrans" cxnId="{D4B67AED-B7B1-4172-9B85-BF04ECF55471}">
      <dgm:prSet/>
      <dgm:spPr/>
      <dgm:t>
        <a:bodyPr/>
        <a:lstStyle/>
        <a:p>
          <a:endParaRPr lang="es-ES"/>
        </a:p>
      </dgm:t>
    </dgm:pt>
    <dgm:pt modelId="{482BBC29-3804-49FF-89FD-7316095DF7F8}">
      <dgm:prSet phldrT="[Texto]" custT="1"/>
      <dgm:spPr>
        <a:xfrm>
          <a:off x="0" y="0"/>
          <a:ext cx="1944014" cy="779416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b="1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comunes</a:t>
          </a:r>
        </a:p>
        <a:p>
          <a:pPr>
            <a:buNone/>
          </a:pPr>
          <a:r>
            <a:rPr lang="es-ES" sz="1600" b="1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BCCC</a:t>
          </a:r>
          <a:endParaRPr lang="es-ES" sz="18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3F972515-0EA7-4E72-94A0-0C6E3A3B192E}" type="sibTrans" cxnId="{E1A9014A-52AB-410B-A225-D273EA5D7C27}">
      <dgm:prSet/>
      <dgm:spPr/>
      <dgm:t>
        <a:bodyPr/>
        <a:lstStyle/>
        <a:p>
          <a:endParaRPr lang="es-ES"/>
        </a:p>
      </dgm:t>
    </dgm:pt>
    <dgm:pt modelId="{E367F172-41D8-40E1-A0EF-665C45E95D92}" type="parTrans" cxnId="{E1A9014A-52AB-410B-A225-D273EA5D7C27}">
      <dgm:prSet/>
      <dgm:spPr/>
      <dgm:t>
        <a:bodyPr/>
        <a:lstStyle/>
        <a:p>
          <a:endParaRPr lang="es-ES"/>
        </a:p>
      </dgm:t>
    </dgm:pt>
    <dgm:pt modelId="{97DEAE71-791E-41FC-B54F-CE086F84E407}" type="pres">
      <dgm:prSet presAssocID="{5386E97B-4D6F-4C49-8AE1-1E86CED1B1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EFE04F2-9676-4472-8190-8D5000370A06}" type="pres">
      <dgm:prSet presAssocID="{482BBC29-3804-49FF-89FD-7316095DF7F8}" presName="linNode" presStyleCnt="0"/>
      <dgm:spPr/>
    </dgm:pt>
    <dgm:pt modelId="{ED797E5C-F064-43EE-AA11-009C4A8873D4}" type="pres">
      <dgm:prSet presAssocID="{482BBC29-3804-49FF-89FD-7316095DF7F8}" presName="parentText" presStyleLbl="node1" presStyleIdx="0" presStyleCnt="4" custLinFactNeighborY="-706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9D2D6-0BE8-4597-A780-D91AA88AE77E}" type="pres">
      <dgm:prSet presAssocID="{482BBC29-3804-49FF-89FD-7316095DF7F8}" presName="descendantText" presStyleLbl="alignAccFollowNode1" presStyleIdx="0" presStyleCnt="4" custLinFactY="-10366" custLinFactNeighborX="0" custLinFactNeighborY="-100000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s-ES"/>
        </a:p>
      </dgm:t>
    </dgm:pt>
    <dgm:pt modelId="{8251E073-BBC3-49F2-B8B9-982D76C160E1}" type="pres">
      <dgm:prSet presAssocID="{3F972515-0EA7-4E72-94A0-0C6E3A3B192E}" presName="sp" presStyleCnt="0"/>
      <dgm:spPr/>
    </dgm:pt>
    <dgm:pt modelId="{BE024526-E806-489E-BD19-CAE709BA4E03}" type="pres">
      <dgm:prSet presAssocID="{2D3C4C90-FBE9-4C8A-80E8-6B417F962C95}" presName="linNode" presStyleCnt="0"/>
      <dgm:spPr/>
    </dgm:pt>
    <dgm:pt modelId="{C04D602B-293D-4DAB-9CB0-51641221E6C7}" type="pres">
      <dgm:prSet presAssocID="{2D3C4C90-FBE9-4C8A-80E8-6B417F962C95}" presName="parentText" presStyleLbl="node1" presStyleIdx="1" presStyleCnt="4" custScaleY="160390" custLinFactNeighborY="-453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B23F621-EDE1-4607-85A7-5660485FD34D}" type="pres">
      <dgm:prSet presAssocID="{2D3C4C90-FBE9-4C8A-80E8-6B417F962C95}" presName="descendantText" presStyleLbl="alignAccFollowNode1" presStyleIdx="1" presStyleCnt="4" custScaleY="189441" custLinFactNeighborX="272" custLinFactNeighborY="-9455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s-ES"/>
        </a:p>
      </dgm:t>
    </dgm:pt>
    <dgm:pt modelId="{1CC50262-3E03-4510-92F7-C4F8D7BA03C8}" type="pres">
      <dgm:prSet presAssocID="{95705DB1-6F75-43C0-9A0C-E098BC92EF44}" presName="sp" presStyleCnt="0"/>
      <dgm:spPr/>
    </dgm:pt>
    <dgm:pt modelId="{C520DD6A-29EE-477B-ADC5-00283E15F2F4}" type="pres">
      <dgm:prSet presAssocID="{8CE0F9A5-E3D0-4825-839B-768654833C31}" presName="linNode" presStyleCnt="0"/>
      <dgm:spPr/>
    </dgm:pt>
    <dgm:pt modelId="{C6F80B0A-E091-460F-99CB-567B0FE7D118}" type="pres">
      <dgm:prSet presAssocID="{8CE0F9A5-E3D0-4825-839B-768654833C31}" presName="parentText" presStyleLbl="node1" presStyleIdx="2" presStyleCnt="4" custScaleY="12658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3B259747-01A3-46E2-8A59-187274BD149F}" type="pres">
      <dgm:prSet presAssocID="{8CE0F9A5-E3D0-4825-839B-768654833C31}" presName="descendantText" presStyleLbl="alignAccFollowNode1" presStyleIdx="2" presStyleCnt="4" custScaleY="146462" custLinFactNeighborX="272" custLinFactNeighborY="-4730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s-ES"/>
        </a:p>
      </dgm:t>
    </dgm:pt>
    <dgm:pt modelId="{8010BAAB-3B82-44F4-8382-FD251D0738B7}" type="pres">
      <dgm:prSet presAssocID="{2B22B0CE-FBCD-4896-9DC0-0A7B0DBAA487}" presName="sp" presStyleCnt="0"/>
      <dgm:spPr/>
    </dgm:pt>
    <dgm:pt modelId="{247BD605-B80A-4F18-B245-F443E07415B7}" type="pres">
      <dgm:prSet presAssocID="{8ED16577-3907-4EC6-92D8-337B42847DD7}" presName="linNode" presStyleCnt="0"/>
      <dgm:spPr/>
    </dgm:pt>
    <dgm:pt modelId="{F62D0012-EB0C-4B9B-A252-A7766A709BBF}" type="pres">
      <dgm:prSet presAssocID="{8ED16577-3907-4EC6-92D8-337B42847DD7}" presName="parentText" presStyleLbl="node1" presStyleIdx="3" presStyleCnt="4" custScaleY="140179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5518CF1A-68A6-4664-9A10-1800BEFB8F4D}" type="pres">
      <dgm:prSet presAssocID="{8ED16577-3907-4EC6-92D8-337B42847DD7}" presName="descendantText" presStyleLbl="alignAccFollowNode1" presStyleIdx="3" presStyleCnt="4" custScaleY="17179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s-ES"/>
        </a:p>
      </dgm:t>
    </dgm:pt>
  </dgm:ptLst>
  <dgm:cxnLst>
    <dgm:cxn modelId="{8FAEFBDB-8FBD-42F9-B746-C946AD23D394}" srcId="{8ED16577-3907-4EC6-92D8-337B42847DD7}" destId="{FF0CE981-B8D9-4BEE-BDD1-65C9F1266CDF}" srcOrd="0" destOrd="0" parTransId="{937F490A-4787-47CE-8C97-D156A39A051E}" sibTransId="{478DD9C5-7463-49DB-B8DA-58A80EE99D27}"/>
    <dgm:cxn modelId="{7212AC18-4396-4AEF-801D-68AB14A7784B}" type="presOf" srcId="{482BBC29-3804-49FF-89FD-7316095DF7F8}" destId="{ED797E5C-F064-43EE-AA11-009C4A8873D4}" srcOrd="0" destOrd="0" presId="urn:microsoft.com/office/officeart/2005/8/layout/vList5"/>
    <dgm:cxn modelId="{36A6F27F-8D3F-473F-A1B6-3967F1ABAC9C}" srcId="{2D3C4C90-FBE9-4C8A-80E8-6B417F962C95}" destId="{A5126344-B558-4821-83CF-6EC7CD6EF17E}" srcOrd="0" destOrd="0" parTransId="{E4293F1E-CAA5-414D-BBD2-183AE9E500F0}" sibTransId="{487860CC-3A54-4BE5-8B13-63EC04B3260F}"/>
    <dgm:cxn modelId="{B3FA237B-4AED-4172-8D9F-CA7C58464E4B}" type="presOf" srcId="{E3F92A48-71BD-4DEC-AEF0-0664C9FAEADE}" destId="{5518CF1A-68A6-4664-9A10-1800BEFB8F4D}" srcOrd="0" destOrd="1" presId="urn:microsoft.com/office/officeart/2005/8/layout/vList5"/>
    <dgm:cxn modelId="{3087E9E8-1CD7-4F3E-8180-560E9DABB3F6}" type="presOf" srcId="{8CE0F9A5-E3D0-4825-839B-768654833C31}" destId="{C6F80B0A-E091-460F-99CB-567B0FE7D118}" srcOrd="0" destOrd="0" presId="urn:microsoft.com/office/officeart/2005/8/layout/vList5"/>
    <dgm:cxn modelId="{44D573BC-45D4-4789-B5A5-2061B62252C7}" srcId="{5386E97B-4D6F-4C49-8AE1-1E86CED1B1DB}" destId="{8CE0F9A5-E3D0-4825-839B-768654833C31}" srcOrd="2" destOrd="0" parTransId="{5F1DC1F7-4544-45D1-8ED3-5DB2D705F63E}" sibTransId="{2B22B0CE-FBCD-4896-9DC0-0A7B0DBAA487}"/>
    <dgm:cxn modelId="{0A181F10-9EA6-4F43-9607-9E892619755C}" srcId="{5386E97B-4D6F-4C49-8AE1-1E86CED1B1DB}" destId="{2D3C4C90-FBE9-4C8A-80E8-6B417F962C95}" srcOrd="1" destOrd="0" parTransId="{EA0C27DE-66E1-4D79-9515-697C6687815D}" sibTransId="{95705DB1-6F75-43C0-9A0C-E098BC92EF44}"/>
    <dgm:cxn modelId="{71A4415B-30F9-4F61-9B5A-3DFC4B8B1017}" srcId="{482BBC29-3804-49FF-89FD-7316095DF7F8}" destId="{D0A25AE6-0C36-4806-89EB-12A673A16DC3}" srcOrd="0" destOrd="0" parTransId="{D90B815B-FDDE-4D31-B7BA-BB8B10F9CC19}" sibTransId="{69E4B739-F5EC-4BB6-9C68-BE354DC6F7B1}"/>
    <dgm:cxn modelId="{D4B67AED-B7B1-4172-9B85-BF04ECF55471}" srcId="{8CE0F9A5-E3D0-4825-839B-768654833C31}" destId="{2149DAE0-FDAB-4D63-938A-F200AA3D3F2F}" srcOrd="0" destOrd="0" parTransId="{45449E08-D7BB-450F-8EBC-49A1BF36D6F2}" sibTransId="{B70C60BE-7031-4418-958C-D29E017B9748}"/>
    <dgm:cxn modelId="{2BE4858E-996E-4D6D-A5A4-D78506BDC319}" type="presOf" srcId="{5386E97B-4D6F-4C49-8AE1-1E86CED1B1DB}" destId="{97DEAE71-791E-41FC-B54F-CE086F84E407}" srcOrd="0" destOrd="0" presId="urn:microsoft.com/office/officeart/2005/8/layout/vList5"/>
    <dgm:cxn modelId="{C561F134-FEF0-45A9-99F8-63F14EDFD17E}" type="presOf" srcId="{1A8DC250-0AED-4918-A5BB-5A0990086FD1}" destId="{CB23F621-EDE1-4607-85A7-5660485FD34D}" srcOrd="0" destOrd="2" presId="urn:microsoft.com/office/officeart/2005/8/layout/vList5"/>
    <dgm:cxn modelId="{6459CE38-C4B3-4EEF-8868-AA63A60C1335}" type="presOf" srcId="{A5126344-B558-4821-83CF-6EC7CD6EF17E}" destId="{CB23F621-EDE1-4607-85A7-5660485FD34D}" srcOrd="0" destOrd="0" presId="urn:microsoft.com/office/officeart/2005/8/layout/vList5"/>
    <dgm:cxn modelId="{B14ACAA6-00E3-483D-B5FA-C818B382E996}" srcId="{5386E97B-4D6F-4C49-8AE1-1E86CED1B1DB}" destId="{8ED16577-3907-4EC6-92D8-337B42847DD7}" srcOrd="3" destOrd="0" parTransId="{F6C8ADBF-249E-4311-99C4-49D5CEC14EB8}" sibTransId="{C27103E1-8975-40E1-A531-FC6C3F961ECE}"/>
    <dgm:cxn modelId="{3AEAE280-438A-4C9D-B948-FB4FFA1BC0F0}" srcId="{2D3C4C90-FBE9-4C8A-80E8-6B417F962C95}" destId="{1A8DC250-0AED-4918-A5BB-5A0990086FD1}" srcOrd="2" destOrd="0" parTransId="{0696161B-9D2A-464F-B7E0-79F808DE148C}" sibTransId="{8ECA703F-33C8-4721-86D9-65E17030CA4E}"/>
    <dgm:cxn modelId="{C1E83D9E-900A-4EC7-9869-156C86F62C5F}" type="presOf" srcId="{D0A25AE6-0C36-4806-89EB-12A673A16DC3}" destId="{D549D2D6-0BE8-4597-A780-D91AA88AE77E}" srcOrd="0" destOrd="0" presId="urn:microsoft.com/office/officeart/2005/8/layout/vList5"/>
    <dgm:cxn modelId="{75B48DDB-B5A8-4046-BA90-56488586CE6C}" srcId="{2D3C4C90-FBE9-4C8A-80E8-6B417F962C95}" destId="{81498408-7DCF-4CF8-9FC0-CBB13ACA9DBF}" srcOrd="1" destOrd="0" parTransId="{C310B5FB-3934-4A7E-B5D6-99BFF4CEEA07}" sibTransId="{EA3D682F-3D75-4C17-8D1E-186DBD259587}"/>
    <dgm:cxn modelId="{E1A9014A-52AB-410B-A225-D273EA5D7C27}" srcId="{5386E97B-4D6F-4C49-8AE1-1E86CED1B1DB}" destId="{482BBC29-3804-49FF-89FD-7316095DF7F8}" srcOrd="0" destOrd="0" parTransId="{E367F172-41D8-40E1-A0EF-665C45E95D92}" sibTransId="{3F972515-0EA7-4E72-94A0-0C6E3A3B192E}"/>
    <dgm:cxn modelId="{FD229C1E-1556-44B7-A989-8E9446AB2A4B}" type="presOf" srcId="{FF0CE981-B8D9-4BEE-BDD1-65C9F1266CDF}" destId="{5518CF1A-68A6-4664-9A10-1800BEFB8F4D}" srcOrd="0" destOrd="0" presId="urn:microsoft.com/office/officeart/2005/8/layout/vList5"/>
    <dgm:cxn modelId="{538DF084-17C4-4BDF-B8E6-212AD706ABA1}" type="presOf" srcId="{81498408-7DCF-4CF8-9FC0-CBB13ACA9DBF}" destId="{CB23F621-EDE1-4607-85A7-5660485FD34D}" srcOrd="0" destOrd="1" presId="urn:microsoft.com/office/officeart/2005/8/layout/vList5"/>
    <dgm:cxn modelId="{C2489122-A27F-4FDD-8431-0F16C401182E}" srcId="{8ED16577-3907-4EC6-92D8-337B42847DD7}" destId="{E3F92A48-71BD-4DEC-AEF0-0664C9FAEADE}" srcOrd="1" destOrd="0" parTransId="{B39307A2-7DCD-404F-B092-28212095C64E}" sibTransId="{672D10A4-35BE-4F1A-86C5-D6F960607A40}"/>
    <dgm:cxn modelId="{EE5812C6-4C74-4D0B-B6B7-4EEDEBA74893}" type="presOf" srcId="{8ED16577-3907-4EC6-92D8-337B42847DD7}" destId="{F62D0012-EB0C-4B9B-A252-A7766A709BBF}" srcOrd="0" destOrd="0" presId="urn:microsoft.com/office/officeart/2005/8/layout/vList5"/>
    <dgm:cxn modelId="{D5600F07-4774-4CCD-A937-92FD53E69390}" type="presOf" srcId="{2D3C4C90-FBE9-4C8A-80E8-6B417F962C95}" destId="{C04D602B-293D-4DAB-9CB0-51641221E6C7}" srcOrd="0" destOrd="0" presId="urn:microsoft.com/office/officeart/2005/8/layout/vList5"/>
    <dgm:cxn modelId="{FE01F89E-9641-43F2-87B7-3E6EEDA5136D}" type="presOf" srcId="{2149DAE0-FDAB-4D63-938A-F200AA3D3F2F}" destId="{3B259747-01A3-46E2-8A59-187274BD149F}" srcOrd="0" destOrd="0" presId="urn:microsoft.com/office/officeart/2005/8/layout/vList5"/>
    <dgm:cxn modelId="{9B76748C-9E6C-4811-A03A-789E8686688E}" type="presParOf" srcId="{97DEAE71-791E-41FC-B54F-CE086F84E407}" destId="{5EFE04F2-9676-4472-8190-8D5000370A06}" srcOrd="0" destOrd="0" presId="urn:microsoft.com/office/officeart/2005/8/layout/vList5"/>
    <dgm:cxn modelId="{EE472484-7582-4714-A18F-25EC7402DD1C}" type="presParOf" srcId="{5EFE04F2-9676-4472-8190-8D5000370A06}" destId="{ED797E5C-F064-43EE-AA11-009C4A8873D4}" srcOrd="0" destOrd="0" presId="urn:microsoft.com/office/officeart/2005/8/layout/vList5"/>
    <dgm:cxn modelId="{9C4E20BF-1F70-47D0-AD29-E16E0A6E4402}" type="presParOf" srcId="{5EFE04F2-9676-4472-8190-8D5000370A06}" destId="{D549D2D6-0BE8-4597-A780-D91AA88AE77E}" srcOrd="1" destOrd="0" presId="urn:microsoft.com/office/officeart/2005/8/layout/vList5"/>
    <dgm:cxn modelId="{D47C63C5-E1B8-4130-9624-F9BDD20B564F}" type="presParOf" srcId="{97DEAE71-791E-41FC-B54F-CE086F84E407}" destId="{8251E073-BBC3-49F2-B8B9-982D76C160E1}" srcOrd="1" destOrd="0" presId="urn:microsoft.com/office/officeart/2005/8/layout/vList5"/>
    <dgm:cxn modelId="{E93829C8-307E-40E6-ACA2-37C52B2CE9EE}" type="presParOf" srcId="{97DEAE71-791E-41FC-B54F-CE086F84E407}" destId="{BE024526-E806-489E-BD19-CAE709BA4E03}" srcOrd="2" destOrd="0" presId="urn:microsoft.com/office/officeart/2005/8/layout/vList5"/>
    <dgm:cxn modelId="{3739FADE-25B6-4840-BA6B-A4EB2364F921}" type="presParOf" srcId="{BE024526-E806-489E-BD19-CAE709BA4E03}" destId="{C04D602B-293D-4DAB-9CB0-51641221E6C7}" srcOrd="0" destOrd="0" presId="urn:microsoft.com/office/officeart/2005/8/layout/vList5"/>
    <dgm:cxn modelId="{9AF31D50-66D1-43AA-9D70-314DCFBF0C37}" type="presParOf" srcId="{BE024526-E806-489E-BD19-CAE709BA4E03}" destId="{CB23F621-EDE1-4607-85A7-5660485FD34D}" srcOrd="1" destOrd="0" presId="urn:microsoft.com/office/officeart/2005/8/layout/vList5"/>
    <dgm:cxn modelId="{7C0F77D9-E23A-4E73-8EA0-34BED878205F}" type="presParOf" srcId="{97DEAE71-791E-41FC-B54F-CE086F84E407}" destId="{1CC50262-3E03-4510-92F7-C4F8D7BA03C8}" srcOrd="3" destOrd="0" presId="urn:microsoft.com/office/officeart/2005/8/layout/vList5"/>
    <dgm:cxn modelId="{84237B8D-102A-4245-BC7A-C08119A4C567}" type="presParOf" srcId="{97DEAE71-791E-41FC-B54F-CE086F84E407}" destId="{C520DD6A-29EE-477B-ADC5-00283E15F2F4}" srcOrd="4" destOrd="0" presId="urn:microsoft.com/office/officeart/2005/8/layout/vList5"/>
    <dgm:cxn modelId="{49A29677-B35A-4BEE-A2C9-94E18ADDA87E}" type="presParOf" srcId="{C520DD6A-29EE-477B-ADC5-00283E15F2F4}" destId="{C6F80B0A-E091-460F-99CB-567B0FE7D118}" srcOrd="0" destOrd="0" presId="urn:microsoft.com/office/officeart/2005/8/layout/vList5"/>
    <dgm:cxn modelId="{3DD56A65-B126-4C5D-BEA0-151AD6367025}" type="presParOf" srcId="{C520DD6A-29EE-477B-ADC5-00283E15F2F4}" destId="{3B259747-01A3-46E2-8A59-187274BD149F}" srcOrd="1" destOrd="0" presId="urn:microsoft.com/office/officeart/2005/8/layout/vList5"/>
    <dgm:cxn modelId="{ADB87243-82A1-4022-B4C0-DBF9C0D6405F}" type="presParOf" srcId="{97DEAE71-791E-41FC-B54F-CE086F84E407}" destId="{8010BAAB-3B82-44F4-8382-FD251D0738B7}" srcOrd="5" destOrd="0" presId="urn:microsoft.com/office/officeart/2005/8/layout/vList5"/>
    <dgm:cxn modelId="{EFE8144D-8F25-4B11-AAF1-6286ADE6CFB6}" type="presParOf" srcId="{97DEAE71-791E-41FC-B54F-CE086F84E407}" destId="{247BD605-B80A-4F18-B245-F443E07415B7}" srcOrd="6" destOrd="0" presId="urn:microsoft.com/office/officeart/2005/8/layout/vList5"/>
    <dgm:cxn modelId="{AFFC3E77-211B-4DBE-A17F-E1E6DFC30397}" type="presParOf" srcId="{247BD605-B80A-4F18-B245-F443E07415B7}" destId="{F62D0012-EB0C-4B9B-A252-A7766A709BBF}" srcOrd="0" destOrd="0" presId="urn:microsoft.com/office/officeart/2005/8/layout/vList5"/>
    <dgm:cxn modelId="{27161F45-2807-4157-8B5D-37043A5FF921}" type="presParOf" srcId="{247BD605-B80A-4F18-B245-F443E07415B7}" destId="{5518CF1A-68A6-4664-9A10-1800BEFB8F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A4458E-34C7-4B57-9AE4-0F238EE0091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B06177B-188E-43AB-9D6B-9688AD2092F0}">
      <dgm:prSet phldrT="[Texto]"/>
      <dgm:spPr/>
      <dgm:t>
        <a:bodyPr/>
        <a:lstStyle/>
        <a:p>
          <a:r>
            <a:rPr lang="es-ES" b="1" dirty="0">
              <a:solidFill>
                <a:srgbClr val="00B050"/>
              </a:solidFill>
            </a:rPr>
            <a:t>TOTAL MERITAT </a:t>
          </a:r>
          <a:r>
            <a:rPr lang="es-ES" b="1" dirty="0"/>
            <a:t>– </a:t>
          </a:r>
          <a:r>
            <a:rPr lang="es-ES" b="1" dirty="0">
              <a:solidFill>
                <a:schemeClr val="accent2"/>
              </a:solidFill>
            </a:rPr>
            <a:t>IMPORT EXENT DE LES DIETES </a:t>
          </a:r>
          <a:r>
            <a:rPr lang="es-ES" b="1" dirty="0"/>
            <a:t>– </a:t>
          </a:r>
          <a:r>
            <a:rPr lang="es-ES" b="1" dirty="0">
              <a:solidFill>
                <a:srgbClr val="7030A0"/>
              </a:solidFill>
            </a:rPr>
            <a:t>IMPORT EXENT DE LES DESPESES DE LOCOMOCIÓ</a:t>
          </a:r>
          <a:r>
            <a:rPr lang="es-ES" b="1" dirty="0"/>
            <a:t>.</a:t>
          </a:r>
        </a:p>
      </dgm:t>
    </dgm:pt>
    <dgm:pt modelId="{58CC7384-F953-4BEB-B640-5F08A88D2474}" type="parTrans" cxnId="{97ED05E8-18CC-400E-BF6E-6D5DC8920F09}">
      <dgm:prSet/>
      <dgm:spPr/>
      <dgm:t>
        <a:bodyPr/>
        <a:lstStyle/>
        <a:p>
          <a:endParaRPr lang="es-ES"/>
        </a:p>
      </dgm:t>
    </dgm:pt>
    <dgm:pt modelId="{9F71D26E-23C5-44E8-AD81-1722EB93A550}" type="sibTrans" cxnId="{97ED05E8-18CC-400E-BF6E-6D5DC8920F09}">
      <dgm:prSet/>
      <dgm:spPr/>
      <dgm:t>
        <a:bodyPr/>
        <a:lstStyle/>
        <a:p>
          <a:endParaRPr lang="es-ES"/>
        </a:p>
      </dgm:t>
    </dgm:pt>
    <dgm:pt modelId="{8008C692-07A5-4479-8B10-28E76C458BF0}">
      <dgm:prSet phldrT="[Texto]"/>
      <dgm:spPr/>
      <dgm:t>
        <a:bodyPr/>
        <a:lstStyle/>
        <a:p>
          <a:r>
            <a:rPr lang="es-ES"/>
            <a:t>BASE DE RETENCIÓ D'IRPF</a:t>
          </a:r>
        </a:p>
      </dgm:t>
    </dgm:pt>
    <dgm:pt modelId="{1707EE54-1F10-4891-B11A-E9A823287AE5}" type="sibTrans" cxnId="{97D19EEE-6C80-4977-9458-C3C5B9C64A3F}">
      <dgm:prSet/>
      <dgm:spPr/>
      <dgm:t>
        <a:bodyPr/>
        <a:lstStyle/>
        <a:p>
          <a:endParaRPr lang="es-ES"/>
        </a:p>
      </dgm:t>
    </dgm:pt>
    <dgm:pt modelId="{DCCC9744-8A15-4022-B3BF-66513C9EFD4A}" type="parTrans" cxnId="{97D19EEE-6C80-4977-9458-C3C5B9C64A3F}">
      <dgm:prSet/>
      <dgm:spPr/>
      <dgm:t>
        <a:bodyPr/>
        <a:lstStyle/>
        <a:p>
          <a:endParaRPr lang="es-ES"/>
        </a:p>
      </dgm:t>
    </dgm:pt>
    <dgm:pt modelId="{50E508E7-CFF4-44DC-93A0-BADF370415B7}" type="pres">
      <dgm:prSet presAssocID="{0AA4458E-34C7-4B57-9AE4-0F238EE009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A933848-40EC-439B-BC06-775674ACEE81}" type="pres">
      <dgm:prSet presAssocID="{8008C692-07A5-4479-8B10-28E76C458BF0}" presName="linNode" presStyleCnt="0"/>
      <dgm:spPr/>
    </dgm:pt>
    <dgm:pt modelId="{A9C7EF13-7921-4967-939F-A5F7A44ACD50}" type="pres">
      <dgm:prSet presAssocID="{8008C692-07A5-4479-8B10-28E76C458BF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C3935F-487B-4EDC-AE4C-BAA0B535606D}" type="pres">
      <dgm:prSet presAssocID="{8008C692-07A5-4479-8B10-28E76C458BF0}" presName="descendantText" presStyleLbl="alignAccFollowNode1" presStyleIdx="0" presStyleCnt="1" custScaleY="125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9AFFF5D-A4DF-46C7-B294-30AFF06A563A}" type="presOf" srcId="{8008C692-07A5-4479-8B10-28E76C458BF0}" destId="{A9C7EF13-7921-4967-939F-A5F7A44ACD50}" srcOrd="0" destOrd="0" presId="urn:microsoft.com/office/officeart/2005/8/layout/vList5"/>
    <dgm:cxn modelId="{97ED05E8-18CC-400E-BF6E-6D5DC8920F09}" srcId="{8008C692-07A5-4479-8B10-28E76C458BF0}" destId="{0B06177B-188E-43AB-9D6B-9688AD2092F0}" srcOrd="0" destOrd="0" parTransId="{58CC7384-F953-4BEB-B640-5F08A88D2474}" sibTransId="{9F71D26E-23C5-44E8-AD81-1722EB93A550}"/>
    <dgm:cxn modelId="{97D19EEE-6C80-4977-9458-C3C5B9C64A3F}" srcId="{0AA4458E-34C7-4B57-9AE4-0F238EE00910}" destId="{8008C692-07A5-4479-8B10-28E76C458BF0}" srcOrd="0" destOrd="0" parTransId="{DCCC9744-8A15-4022-B3BF-66513C9EFD4A}" sibTransId="{1707EE54-1F10-4891-B11A-E9A823287AE5}"/>
    <dgm:cxn modelId="{12ED6743-194C-4323-A5C1-E42E40D6CEAD}" type="presOf" srcId="{0B06177B-188E-43AB-9D6B-9688AD2092F0}" destId="{F0C3935F-487B-4EDC-AE4C-BAA0B535606D}" srcOrd="0" destOrd="0" presId="urn:microsoft.com/office/officeart/2005/8/layout/vList5"/>
    <dgm:cxn modelId="{2AA517AC-0368-42AB-86E2-A69DA8F39479}" type="presOf" srcId="{0AA4458E-34C7-4B57-9AE4-0F238EE00910}" destId="{50E508E7-CFF4-44DC-93A0-BADF370415B7}" srcOrd="0" destOrd="0" presId="urn:microsoft.com/office/officeart/2005/8/layout/vList5"/>
    <dgm:cxn modelId="{E9E179B9-99F9-4CF5-8A72-6213969E8A86}" type="presParOf" srcId="{50E508E7-CFF4-44DC-93A0-BADF370415B7}" destId="{9A933848-40EC-439B-BC06-775674ACEE81}" srcOrd="0" destOrd="0" presId="urn:microsoft.com/office/officeart/2005/8/layout/vList5"/>
    <dgm:cxn modelId="{50829726-8073-409D-B951-635985C7B17F}" type="presParOf" srcId="{9A933848-40EC-439B-BC06-775674ACEE81}" destId="{A9C7EF13-7921-4967-939F-A5F7A44ACD50}" srcOrd="0" destOrd="0" presId="urn:microsoft.com/office/officeart/2005/8/layout/vList5"/>
    <dgm:cxn modelId="{89499E36-E737-4755-BF92-98AA5ADC02A7}" type="presParOf" srcId="{9A933848-40EC-439B-BC06-775674ACEE81}" destId="{F0C3935F-487B-4EDC-AE4C-BAA0B53560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66EDC-F4E3-478B-82FF-C0B013565572}">
      <dsp:nvSpPr>
        <dsp:cNvPr id="0" name=""/>
        <dsp:cNvSpPr/>
      </dsp:nvSpPr>
      <dsp:spPr>
        <a:xfrm>
          <a:off x="0" y="20546"/>
          <a:ext cx="10515600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>
              <a:latin typeface="Arial" pitchFamily="34" charset="0"/>
              <a:ea typeface="+mn-ea"/>
              <a:cs typeface="Arial" pitchFamily="34" charset="0"/>
            </a:rPr>
            <a:t>SEGONS EL MITJÀ DE PAGAMENT</a:t>
          </a:r>
        </a:p>
      </dsp:txBody>
      <dsp:txXfrm>
        <a:off x="29700" y="50246"/>
        <a:ext cx="10456200" cy="549000"/>
      </dsp:txXfrm>
    </dsp:sp>
    <dsp:sp modelId="{67D76B31-B710-42DE-86D8-977BE96C1810}">
      <dsp:nvSpPr>
        <dsp:cNvPr id="0" name=""/>
        <dsp:cNvSpPr/>
      </dsp:nvSpPr>
      <dsp:spPr>
        <a:xfrm>
          <a:off x="0" y="628946"/>
          <a:ext cx="10515600" cy="158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sz="2000" kern="1200">
            <a:latin typeface="Arial" pitchFamily="34" charset="0"/>
            <a:ea typeface="+mn-ea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b="1" u="sng" kern="1200" dirty="0">
              <a:latin typeface="Arial" pitchFamily="34" charset="0"/>
              <a:ea typeface="+mn-ea"/>
              <a:cs typeface="Arial" pitchFamily="34" charset="0"/>
            </a:rPr>
            <a:t>RETRIBUCIÓ DINERÀRIA</a:t>
          </a:r>
          <a:r>
            <a:rPr lang="es-ES" sz="2000" kern="1200" dirty="0">
              <a:latin typeface="Arial" pitchFamily="34" charset="0"/>
              <a:ea typeface="+mn-ea"/>
              <a:cs typeface="Arial" pitchFamily="34" charset="0"/>
            </a:rPr>
            <a:t>: </a:t>
          </a:r>
          <a:r>
            <a:rPr lang="es-ES" sz="2000" kern="1200" dirty="0" err="1">
              <a:latin typeface="Arial" pitchFamily="34" charset="0"/>
              <a:ea typeface="+mn-ea"/>
              <a:cs typeface="Arial" pitchFamily="34" charset="0"/>
            </a:rPr>
            <a:t>xec</a:t>
          </a:r>
          <a:r>
            <a:rPr lang="es-ES" sz="2000" kern="1200" dirty="0">
              <a:latin typeface="Arial" pitchFamily="34" charset="0"/>
              <a:ea typeface="+mn-ea"/>
              <a:cs typeface="Arial" pitchFamily="34" charset="0"/>
            </a:rPr>
            <a:t>, </a:t>
          </a:r>
          <a:r>
            <a:rPr lang="es-ES" sz="2000" kern="1200" dirty="0" err="1">
              <a:latin typeface="Arial" pitchFamily="34" charset="0"/>
              <a:ea typeface="+mn-ea"/>
              <a:cs typeface="Arial" pitchFamily="34" charset="0"/>
            </a:rPr>
            <a:t>transferència</a:t>
          </a:r>
          <a:r>
            <a:rPr lang="es-ES" sz="2000" kern="1200" dirty="0">
              <a:latin typeface="Arial" pitchFamily="34" charset="0"/>
              <a:ea typeface="+mn-ea"/>
              <a:cs typeface="Arial" pitchFamily="34" charset="0"/>
            </a:rPr>
            <a:t>, </a:t>
          </a:r>
          <a:r>
            <a:rPr lang="es-ES" sz="2000" kern="1200" dirty="0" err="1">
              <a:latin typeface="Arial" pitchFamily="34" charset="0"/>
              <a:ea typeface="+mn-ea"/>
              <a:cs typeface="Arial" pitchFamily="34" charset="0"/>
            </a:rPr>
            <a:t>efectiu</a:t>
          </a:r>
          <a:endParaRPr lang="es-ES" sz="2000" kern="1200" dirty="0">
            <a:latin typeface="Arial" pitchFamily="34" charset="0"/>
            <a:ea typeface="+mn-ea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b="1" u="sng" kern="1200">
              <a:latin typeface="Arial" pitchFamily="34" charset="0"/>
              <a:ea typeface="+mn-ea"/>
              <a:cs typeface="Arial" pitchFamily="34" charset="0"/>
            </a:rPr>
            <a:t>RETRIBUCIÓ EN ESPÈCIE</a:t>
          </a:r>
          <a:r>
            <a:rPr lang="es-ES" sz="2000" b="1" kern="1200">
              <a:latin typeface="Arial" pitchFamily="34" charset="0"/>
              <a:ea typeface="+mn-ea"/>
              <a:cs typeface="Arial" pitchFamily="34" charset="0"/>
            </a:rPr>
            <a:t>: </a:t>
          </a:r>
          <a:r>
            <a:rPr lang="es-ES" sz="2000" kern="1200">
              <a:latin typeface="Arial" pitchFamily="34" charset="0"/>
              <a:ea typeface="+mn-ea"/>
              <a:cs typeface="Arial" pitchFamily="34" charset="0"/>
            </a:rPr>
            <a:t>lliurament de determinats béns al treballador, per exemple l'habitatge. No pot superar el 30%  del total de retribucions.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sz="2000" kern="1200">
            <a:latin typeface="Calibri"/>
            <a:ea typeface="+mn-ea"/>
            <a:cs typeface="+mn-cs"/>
          </a:endParaRPr>
        </a:p>
      </dsp:txBody>
      <dsp:txXfrm>
        <a:off x="0" y="628946"/>
        <a:ext cx="10515600" cy="1587690"/>
      </dsp:txXfrm>
    </dsp:sp>
    <dsp:sp modelId="{2B4D2D90-EE64-4333-B93A-810709001CF3}">
      <dsp:nvSpPr>
        <dsp:cNvPr id="0" name=""/>
        <dsp:cNvSpPr/>
      </dsp:nvSpPr>
      <dsp:spPr>
        <a:xfrm>
          <a:off x="0" y="2216637"/>
          <a:ext cx="10515600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>
              <a:latin typeface="Arial" pitchFamily="34" charset="0"/>
              <a:ea typeface="+mn-ea"/>
              <a:cs typeface="Arial" pitchFamily="34" charset="0"/>
            </a:rPr>
            <a:t>SEGONS LA FORMA DE CÀLCUL</a:t>
          </a:r>
        </a:p>
      </dsp:txBody>
      <dsp:txXfrm>
        <a:off x="29700" y="2246337"/>
        <a:ext cx="10456200" cy="549000"/>
      </dsp:txXfrm>
    </dsp:sp>
    <dsp:sp modelId="{A2D480E2-DA65-4A51-B7B1-1E22272844D7}">
      <dsp:nvSpPr>
        <dsp:cNvPr id="0" name=""/>
        <dsp:cNvSpPr/>
      </dsp:nvSpPr>
      <dsp:spPr>
        <a:xfrm>
          <a:off x="0" y="2825037"/>
          <a:ext cx="10515600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b="1" u="sng" kern="1200">
              <a:latin typeface="Arial" pitchFamily="34" charset="0"/>
              <a:ea typeface="+mn-ea"/>
              <a:cs typeface="Arial" pitchFamily="34" charset="0"/>
            </a:rPr>
            <a:t>PER UNITAT DE TEMPS</a:t>
          </a:r>
          <a:r>
            <a:rPr lang="es-ES" sz="2000" kern="1200">
              <a:latin typeface="Arial" pitchFamily="34" charset="0"/>
              <a:ea typeface="+mn-ea"/>
              <a:cs typeface="Arial" pitchFamily="34" charset="0"/>
            </a:rPr>
            <a:t>: es retribueix el temps travat sense tenir en compte el rendiment (hores, dies, setmanes o mesos)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b="1" u="sng" kern="1200">
              <a:latin typeface="Arial" pitchFamily="34" charset="0"/>
              <a:ea typeface="+mn-ea"/>
              <a:cs typeface="Arial" pitchFamily="34" charset="0"/>
            </a:rPr>
            <a:t>PER UNITAT D'OBRA</a:t>
          </a:r>
          <a:r>
            <a:rPr lang="es-ES" sz="2000" b="1" kern="1200">
              <a:latin typeface="Arial" pitchFamily="34" charset="0"/>
              <a:ea typeface="+mn-ea"/>
              <a:cs typeface="Arial" pitchFamily="34" charset="0"/>
            </a:rPr>
            <a:t>:  </a:t>
          </a:r>
          <a:r>
            <a:rPr lang="es-ES" sz="2000" kern="1200">
              <a:latin typeface="Arial" pitchFamily="34" charset="0"/>
              <a:ea typeface="+mn-ea"/>
              <a:cs typeface="Arial" pitchFamily="34" charset="0"/>
            </a:rPr>
            <a:t>es retribueix el treball efectivament realitzat ( per peça, metres quadrats,etc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b="1" u="sng" kern="1200">
              <a:latin typeface="Arial" pitchFamily="34" charset="0"/>
              <a:ea typeface="+mn-ea"/>
              <a:cs typeface="Arial" pitchFamily="34" charset="0"/>
            </a:rPr>
            <a:t>MIXT: </a:t>
          </a:r>
          <a:r>
            <a:rPr lang="es-ES" sz="2000" kern="1200">
              <a:latin typeface="Arial" pitchFamily="34" charset="0"/>
              <a:ea typeface="+mn-ea"/>
              <a:cs typeface="Arial" pitchFamily="34" charset="0"/>
            </a:rPr>
            <a:t>combina les dues modalitats anteriors: per exemple salari més comissions</a:t>
          </a:r>
        </a:p>
      </dsp:txBody>
      <dsp:txXfrm>
        <a:off x="0" y="2825037"/>
        <a:ext cx="10515600" cy="150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5385A-2C5A-4804-9020-72C3288665B5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>
              <a:latin typeface="Arial" pitchFamily="34" charset="0"/>
              <a:cs typeface="Arial" pitchFamily="34" charset="0"/>
            </a:rPr>
            <a:t>1. Cada any el Govern fixa  l'SMI salari mínim interprofessional per a totes les professions</a:t>
          </a:r>
        </a:p>
      </dsp:txBody>
      <dsp:txXfrm>
        <a:off x="38234" y="38234"/>
        <a:ext cx="7529629" cy="1228933"/>
      </dsp:txXfrm>
    </dsp:sp>
    <dsp:sp modelId="{688C359E-D5FC-449B-9C6D-962FE0EF1750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>
              <a:latin typeface="Arial" pitchFamily="34" charset="0"/>
              <a:cs typeface="Arial" pitchFamily="34" charset="0"/>
            </a:rPr>
            <a:t>2.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Els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convenis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col·lectius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arrepleguen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l'SMI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anterior i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fixen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l'estructura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del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salari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per a cada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grup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professional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(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salari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 base i </a:t>
          </a:r>
          <a:r>
            <a:rPr lang="es-ES" sz="2500" kern="1200" dirty="0" err="1">
              <a:latin typeface="Arial" pitchFamily="34" charset="0"/>
              <a:cs typeface="Arial" pitchFamily="34" charset="0"/>
            </a:rPr>
            <a:t>complements</a:t>
          </a:r>
          <a:r>
            <a:rPr lang="es-ES" sz="2500" kern="1200" dirty="0">
              <a:latin typeface="Arial" pitchFamily="34" charset="0"/>
              <a:cs typeface="Arial" pitchFamily="34" charset="0"/>
            </a:rPr>
            <a:t>)</a:t>
          </a:r>
        </a:p>
      </dsp:txBody>
      <dsp:txXfrm>
        <a:off x="826903" y="1561202"/>
        <a:ext cx="7224611" cy="1228933"/>
      </dsp:txXfrm>
    </dsp:sp>
    <dsp:sp modelId="{19EE6AC2-7F17-4890-ABA2-4A20C9642018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>
              <a:latin typeface="Arial" pitchFamily="34" charset="0"/>
              <a:cs typeface="Arial" pitchFamily="34" charset="0"/>
            </a:rPr>
            <a:t>3. El contracte de treball fixaria el tercer nivell, ha de respectar els establit en els nivells anteriors  però pot millorar el que s'estableix en el conveni.</a:t>
          </a:r>
        </a:p>
      </dsp:txBody>
      <dsp:txXfrm>
        <a:off x="1615573" y="3084170"/>
        <a:ext cx="7224611" cy="1228933"/>
      </dsp:txXfrm>
    </dsp:sp>
    <dsp:sp modelId="{AD4721B3-D697-439B-A772-FDC8B60181DB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>
        <a:off x="8280664" y="989929"/>
        <a:ext cx="466680" cy="638504"/>
      </dsp:txXfrm>
    </dsp:sp>
    <dsp:sp modelId="{FD61BA6B-FCF9-49EB-82A0-5653E505A8B6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>
        <a:off x="9069334" y="2504195"/>
        <a:ext cx="466680" cy="638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06C87-C48A-49D8-A4FD-04B381FA902A}">
      <dsp:nvSpPr>
        <dsp:cNvPr id="0" name=""/>
        <dsp:cNvSpPr/>
      </dsp:nvSpPr>
      <dsp:spPr>
        <a:xfrm>
          <a:off x="133673" y="1149546"/>
          <a:ext cx="3868750" cy="134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err="1">
              <a:latin typeface="Arial" pitchFamily="34" charset="0"/>
              <a:cs typeface="Arial" pitchFamily="34" charset="0"/>
            </a:rPr>
            <a:t>Meritacions</a:t>
          </a:r>
          <a:endParaRPr lang="es-ES" sz="4400" kern="1200" dirty="0">
            <a:latin typeface="Arial" pitchFamily="34" charset="0"/>
            <a:cs typeface="Arial" pitchFamily="34" charset="0"/>
          </a:endParaRPr>
        </a:p>
      </dsp:txBody>
      <dsp:txXfrm>
        <a:off x="173183" y="1189056"/>
        <a:ext cx="3789730" cy="1269944"/>
      </dsp:txXfrm>
    </dsp:sp>
    <dsp:sp modelId="{3867247E-F633-4FF8-B337-672DD63CDE36}">
      <dsp:nvSpPr>
        <dsp:cNvPr id="0" name=""/>
        <dsp:cNvSpPr/>
      </dsp:nvSpPr>
      <dsp:spPr>
        <a:xfrm rot="19958498">
          <a:off x="3891080" y="1317513"/>
          <a:ext cx="1990941" cy="98085"/>
        </a:xfrm>
        <a:custGeom>
          <a:avLst/>
          <a:gdLst/>
          <a:ahLst/>
          <a:cxnLst/>
          <a:rect l="0" t="0" r="0" b="0"/>
          <a:pathLst>
            <a:path>
              <a:moveTo>
                <a:pt x="0" y="49042"/>
              </a:moveTo>
              <a:lnTo>
                <a:pt x="1990941" y="490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4836777" y="1316782"/>
        <a:ext cx="99547" cy="99547"/>
      </dsp:txXfrm>
    </dsp:sp>
    <dsp:sp modelId="{2BCC9EBA-E6D8-4D7B-97BA-2DD87964913D}">
      <dsp:nvSpPr>
        <dsp:cNvPr id="0" name=""/>
        <dsp:cNvSpPr/>
      </dsp:nvSpPr>
      <dsp:spPr>
        <a:xfrm>
          <a:off x="5770677" y="0"/>
          <a:ext cx="4742278" cy="181816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b="1" kern="1200" dirty="0"/>
            <a:t> </a:t>
          </a:r>
          <a:r>
            <a:rPr lang="es-ES" sz="2400" b="1" kern="1200" dirty="0" err="1">
              <a:latin typeface="Arial" pitchFamily="34" charset="0"/>
              <a:cs typeface="Arial" pitchFamily="34" charset="0"/>
            </a:rPr>
            <a:t>Percepcions</a:t>
          </a:r>
          <a:r>
            <a:rPr lang="es-ES" sz="2400" b="1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400" b="1" kern="1200" dirty="0" err="1">
              <a:latin typeface="Arial" pitchFamily="34" charset="0"/>
              <a:cs typeface="Arial" pitchFamily="34" charset="0"/>
            </a:rPr>
            <a:t>salarials</a:t>
          </a:r>
          <a:r>
            <a:rPr lang="es-ES" sz="2400" b="1" kern="1200" dirty="0">
              <a:latin typeface="Arial" pitchFamily="34" charset="0"/>
              <a:cs typeface="Arial" pitchFamily="34" charset="0"/>
            </a:rPr>
            <a:t>:</a:t>
          </a:r>
          <a:r>
            <a:rPr lang="es-ES" sz="2400" kern="1200" dirty="0">
              <a:latin typeface="Arial" pitchFamily="34" charset="0"/>
              <a:cs typeface="Arial" pitchFamily="34" charset="0"/>
            </a:rPr>
            <a:t>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>
              <a:latin typeface="Arial" pitchFamily="34" charset="0"/>
              <a:cs typeface="Arial" pitchFamily="34" charset="0"/>
            </a:rPr>
            <a:t>Quantitats</a:t>
          </a:r>
          <a:r>
            <a:rPr lang="es-ES" sz="2400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400" kern="1200" dirty="0" err="1">
              <a:latin typeface="Arial" pitchFamily="34" charset="0"/>
              <a:cs typeface="Arial" pitchFamily="34" charset="0"/>
            </a:rPr>
            <a:t>percebudes</a:t>
          </a:r>
          <a:r>
            <a:rPr lang="es-ES" sz="2400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400" kern="1200" dirty="0" err="1">
              <a:latin typeface="Arial" pitchFamily="34" charset="0"/>
              <a:cs typeface="Arial" pitchFamily="34" charset="0"/>
            </a:rPr>
            <a:t>pel</a:t>
          </a:r>
          <a:r>
            <a:rPr lang="es-ES" sz="2400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400" kern="1200" dirty="0" err="1">
              <a:latin typeface="Arial" pitchFamily="34" charset="0"/>
              <a:cs typeface="Arial" pitchFamily="34" charset="0"/>
            </a:rPr>
            <a:t>treball</a:t>
          </a:r>
          <a:r>
            <a:rPr lang="es-ES" sz="2400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400" kern="1200" dirty="0" err="1">
              <a:latin typeface="Arial" pitchFamily="34" charset="0"/>
              <a:cs typeface="Arial" pitchFamily="34" charset="0"/>
            </a:rPr>
            <a:t>realitzat</a:t>
          </a:r>
          <a:r>
            <a:rPr lang="es-ES" sz="2400" kern="1200" dirty="0">
              <a:latin typeface="Arial" pitchFamily="34" charset="0"/>
              <a:cs typeface="Arial" pitchFamily="34" charset="0"/>
            </a:rPr>
            <a:t> i </a:t>
          </a:r>
          <a:r>
            <a:rPr lang="es-ES" sz="2400" kern="1200" dirty="0" err="1">
              <a:latin typeface="Arial" pitchFamily="34" charset="0"/>
              <a:cs typeface="Arial" pitchFamily="34" charset="0"/>
            </a:rPr>
            <a:t>cotitzen</a:t>
          </a:r>
          <a:r>
            <a:rPr lang="es-ES" sz="2400" kern="1200" dirty="0">
              <a:latin typeface="Arial" pitchFamily="34" charset="0"/>
              <a:cs typeface="Arial" pitchFamily="34" charset="0"/>
            </a:rPr>
            <a:t> a la </a:t>
          </a:r>
          <a:r>
            <a:rPr lang="es-ES" sz="2400" kern="1200" dirty="0" err="1">
              <a:latin typeface="Arial" pitchFamily="34" charset="0"/>
              <a:cs typeface="Arial" pitchFamily="34" charset="0"/>
            </a:rPr>
            <a:t>Seguretat</a:t>
          </a:r>
          <a:r>
            <a:rPr lang="es-ES" sz="2400" kern="1200" dirty="0">
              <a:latin typeface="Arial" pitchFamily="34" charset="0"/>
              <a:cs typeface="Arial" pitchFamily="34" charset="0"/>
            </a:rPr>
            <a:t> Social</a:t>
          </a:r>
        </a:p>
      </dsp:txBody>
      <dsp:txXfrm>
        <a:off x="5823929" y="53252"/>
        <a:ext cx="4635774" cy="1711661"/>
      </dsp:txXfrm>
    </dsp:sp>
    <dsp:sp modelId="{C471771F-C788-4322-9A85-E61F2E0CBA3E}">
      <dsp:nvSpPr>
        <dsp:cNvPr id="0" name=""/>
        <dsp:cNvSpPr/>
      </dsp:nvSpPr>
      <dsp:spPr>
        <a:xfrm rot="2021643">
          <a:off x="3823913" y="2364492"/>
          <a:ext cx="2125274" cy="98085"/>
        </a:xfrm>
        <a:custGeom>
          <a:avLst/>
          <a:gdLst/>
          <a:ahLst/>
          <a:cxnLst/>
          <a:rect l="0" t="0" r="0" b="0"/>
          <a:pathLst>
            <a:path>
              <a:moveTo>
                <a:pt x="0" y="49042"/>
              </a:moveTo>
              <a:lnTo>
                <a:pt x="2125274" y="490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4833418" y="2360403"/>
        <a:ext cx="106263" cy="106263"/>
      </dsp:txXfrm>
    </dsp:sp>
    <dsp:sp modelId="{29C2E77F-3140-4648-B4E3-4997D08671A1}">
      <dsp:nvSpPr>
        <dsp:cNvPr id="0" name=""/>
        <dsp:cNvSpPr/>
      </dsp:nvSpPr>
      <dsp:spPr>
        <a:xfrm>
          <a:off x="5770677" y="2131411"/>
          <a:ext cx="4742278" cy="174326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/>
            <a:t> </a:t>
          </a:r>
          <a:r>
            <a:rPr lang="es-ES" sz="2000" b="1" kern="1200" dirty="0" err="1">
              <a:latin typeface="Arial" pitchFamily="34" charset="0"/>
              <a:cs typeface="Arial" pitchFamily="34" charset="0"/>
            </a:rPr>
            <a:t>Percepcions</a:t>
          </a:r>
          <a:r>
            <a:rPr lang="es-ES" sz="2000" b="1" kern="1200" dirty="0">
              <a:latin typeface="Arial" pitchFamily="34" charset="0"/>
              <a:cs typeface="Arial" pitchFamily="34" charset="0"/>
            </a:rPr>
            <a:t> no </a:t>
          </a:r>
          <a:r>
            <a:rPr lang="es-ES" sz="2000" b="1" kern="1200" dirty="0" err="1">
              <a:latin typeface="Arial" pitchFamily="34" charset="0"/>
              <a:cs typeface="Arial" pitchFamily="34" charset="0"/>
            </a:rPr>
            <a:t>salarials</a:t>
          </a:r>
          <a:r>
            <a:rPr lang="es-ES" sz="2000" b="1" kern="1200" dirty="0">
              <a:latin typeface="Arial" pitchFamily="34" charset="0"/>
              <a:cs typeface="Arial" pitchFamily="34" charset="0"/>
            </a:rPr>
            <a:t>: 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Compensen </a:t>
          </a:r>
          <a:r>
            <a:rPr lang="es-ES" sz="2000" kern="1200" dirty="0" err="1">
              <a:latin typeface="Arial" pitchFamily="34" charset="0"/>
              <a:cs typeface="Arial" pitchFamily="34" charset="0"/>
            </a:rPr>
            <a:t>despeses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 al </a:t>
          </a:r>
          <a:r>
            <a:rPr lang="es-ES" sz="2000" kern="1200" dirty="0" err="1">
              <a:latin typeface="Arial" pitchFamily="34" charset="0"/>
              <a:cs typeface="Arial" pitchFamily="34" charset="0"/>
            </a:rPr>
            <a:t>treballador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 per </a:t>
          </a:r>
          <a:r>
            <a:rPr lang="es-ES" sz="2000" kern="1200" dirty="0" err="1">
              <a:latin typeface="Arial" pitchFamily="34" charset="0"/>
              <a:cs typeface="Arial" pitchFamily="34" charset="0"/>
            </a:rPr>
            <a:t>motius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 del </a:t>
          </a:r>
          <a:r>
            <a:rPr lang="es-ES" sz="2000" kern="1200" dirty="0" err="1">
              <a:latin typeface="Arial" pitchFamily="34" charset="0"/>
              <a:cs typeface="Arial" pitchFamily="34" charset="0"/>
            </a:rPr>
            <a:t>treball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. </a:t>
          </a:r>
          <a:r>
            <a:rPr lang="es-ES" sz="2000" kern="1200" dirty="0" err="1">
              <a:latin typeface="Arial" pitchFamily="34" charset="0"/>
              <a:cs typeface="Arial" pitchFamily="34" charset="0"/>
            </a:rPr>
            <a:t>Depèn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 del </a:t>
          </a:r>
          <a:r>
            <a:rPr lang="es-ES" sz="2000" kern="1200" dirty="0" err="1">
              <a:latin typeface="Arial" pitchFamily="34" charset="0"/>
              <a:cs typeface="Arial" pitchFamily="34" charset="0"/>
            </a:rPr>
            <a:t>tipus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 </a:t>
          </a:r>
          <a:r>
            <a:rPr lang="es-ES" sz="2000" kern="1200" dirty="0" err="1">
              <a:latin typeface="Arial" pitchFamily="34" charset="0"/>
              <a:cs typeface="Arial" pitchFamily="34" charset="0"/>
            </a:rPr>
            <a:t>cotitzarà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 o no a la </a:t>
          </a:r>
          <a:r>
            <a:rPr lang="es-ES" sz="2000" kern="1200" dirty="0" err="1">
              <a:latin typeface="Arial" pitchFamily="34" charset="0"/>
              <a:cs typeface="Arial" pitchFamily="34" charset="0"/>
            </a:rPr>
            <a:t>Seguretat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 Social</a:t>
          </a:r>
        </a:p>
      </dsp:txBody>
      <dsp:txXfrm>
        <a:off x="5821735" y="2182469"/>
        <a:ext cx="4640162" cy="1641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F7B61-129D-4B75-9715-38531945132B}">
      <dsp:nvSpPr>
        <dsp:cNvPr id="0" name=""/>
        <dsp:cNvSpPr/>
      </dsp:nvSpPr>
      <dsp:spPr>
        <a:xfrm>
          <a:off x="1623441" y="187184"/>
          <a:ext cx="2500312" cy="2500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PERCEPCIONS SALARIALS</a:t>
          </a:r>
        </a:p>
      </dsp:txBody>
      <dsp:txXfrm>
        <a:off x="1989603" y="553346"/>
        <a:ext cx="1767988" cy="1767988"/>
      </dsp:txXfrm>
    </dsp:sp>
    <dsp:sp modelId="{412807CC-53D5-40C3-B091-4F73F795ACE1}">
      <dsp:nvSpPr>
        <dsp:cNvPr id="0" name=""/>
        <dsp:cNvSpPr/>
      </dsp:nvSpPr>
      <dsp:spPr>
        <a:xfrm>
          <a:off x="2120503" y="2703909"/>
          <a:ext cx="1450181" cy="1450181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2312724" y="3258458"/>
        <a:ext cx="1065739" cy="341083"/>
      </dsp:txXfrm>
    </dsp:sp>
    <dsp:sp modelId="{1AE415DA-910B-4B79-889F-77E03A729FAE}">
      <dsp:nvSpPr>
        <dsp:cNvPr id="0" name=""/>
        <dsp:cNvSpPr/>
      </dsp:nvSpPr>
      <dsp:spPr>
        <a:xfrm>
          <a:off x="1595437" y="4170503"/>
          <a:ext cx="2500312" cy="2500312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PERCEPCIONS NO SALARIALS</a:t>
          </a:r>
        </a:p>
      </dsp:txBody>
      <dsp:txXfrm>
        <a:off x="1961599" y="4536665"/>
        <a:ext cx="1767988" cy="1767988"/>
      </dsp:txXfrm>
    </dsp:sp>
    <dsp:sp modelId="{E0F35332-6A77-4D19-AB39-645A397F95A9}">
      <dsp:nvSpPr>
        <dsp:cNvPr id="0" name=""/>
        <dsp:cNvSpPr/>
      </dsp:nvSpPr>
      <dsp:spPr>
        <a:xfrm>
          <a:off x="4491799" y="2963941"/>
          <a:ext cx="780257" cy="930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4491799" y="3149964"/>
        <a:ext cx="546180" cy="558070"/>
      </dsp:txXfrm>
    </dsp:sp>
    <dsp:sp modelId="{0DB69C35-E562-4F90-981F-E0F8FE747665}">
      <dsp:nvSpPr>
        <dsp:cNvPr id="0" name=""/>
        <dsp:cNvSpPr/>
      </dsp:nvSpPr>
      <dsp:spPr>
        <a:xfrm>
          <a:off x="5595937" y="928687"/>
          <a:ext cx="5000625" cy="5000625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0" kern="1200" dirty="0"/>
            <a:t>TOTAL MERITAT O SALARI BRUT</a:t>
          </a:r>
        </a:p>
      </dsp:txBody>
      <dsp:txXfrm>
        <a:off x="6328262" y="1661012"/>
        <a:ext cx="3535975" cy="3535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F7B61-129D-4B75-9715-38531945132B}">
      <dsp:nvSpPr>
        <dsp:cNvPr id="0" name=""/>
        <dsp:cNvSpPr/>
      </dsp:nvSpPr>
      <dsp:spPr>
        <a:xfrm>
          <a:off x="1007700" y="158623"/>
          <a:ext cx="1977283" cy="11519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APORTACIONS DEL TREBALLADOR A LA SEGURETAT SOCIAL</a:t>
          </a:r>
        </a:p>
      </dsp:txBody>
      <dsp:txXfrm>
        <a:off x="1297266" y="327329"/>
        <a:ext cx="1398151" cy="814585"/>
      </dsp:txXfrm>
    </dsp:sp>
    <dsp:sp modelId="{412807CC-53D5-40C3-B091-4F73F795ACE1}">
      <dsp:nvSpPr>
        <dsp:cNvPr id="0" name=""/>
        <dsp:cNvSpPr/>
      </dsp:nvSpPr>
      <dsp:spPr>
        <a:xfrm>
          <a:off x="4146368" y="1132618"/>
          <a:ext cx="585251" cy="585251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4223943" y="1356418"/>
        <a:ext cx="430101" cy="137651"/>
      </dsp:txXfrm>
    </dsp:sp>
    <dsp:sp modelId="{CCE9A3D0-C78E-40BC-96F7-67B2C341FE29}">
      <dsp:nvSpPr>
        <dsp:cNvPr id="0" name=""/>
        <dsp:cNvSpPr/>
      </dsp:nvSpPr>
      <dsp:spPr>
        <a:xfrm>
          <a:off x="996399" y="1825808"/>
          <a:ext cx="1977283" cy="1151997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IMPOST SOBRE LA RENDA DE LES PERSONES  FÍSIQUES</a:t>
          </a:r>
        </a:p>
      </dsp:txBody>
      <dsp:txXfrm>
        <a:off x="1285965" y="1994514"/>
        <a:ext cx="1398151" cy="814585"/>
      </dsp:txXfrm>
    </dsp:sp>
    <dsp:sp modelId="{9817494D-16C6-461A-9798-6A8AA195FC1D}">
      <dsp:nvSpPr>
        <dsp:cNvPr id="0" name=""/>
        <dsp:cNvSpPr/>
      </dsp:nvSpPr>
      <dsp:spPr>
        <a:xfrm>
          <a:off x="4193025" y="3136374"/>
          <a:ext cx="585251" cy="585251"/>
        </a:xfrm>
        <a:prstGeom prst="mathPlus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4270600" y="3360174"/>
        <a:ext cx="430101" cy="137651"/>
      </dsp:txXfrm>
    </dsp:sp>
    <dsp:sp modelId="{25B0F7B5-660B-4BB8-97C8-A726DFBC99D8}">
      <dsp:nvSpPr>
        <dsp:cNvPr id="0" name=""/>
        <dsp:cNvSpPr/>
      </dsp:nvSpPr>
      <dsp:spPr>
        <a:xfrm>
          <a:off x="996399" y="3726927"/>
          <a:ext cx="1977283" cy="1151997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BESTRETES</a:t>
          </a:r>
        </a:p>
      </dsp:txBody>
      <dsp:txXfrm>
        <a:off x="1285965" y="3895633"/>
        <a:ext cx="1398151" cy="814585"/>
      </dsp:txXfrm>
    </dsp:sp>
    <dsp:sp modelId="{56C7CB24-BF3B-45A4-8A11-A1844E400A39}">
      <dsp:nvSpPr>
        <dsp:cNvPr id="0" name=""/>
        <dsp:cNvSpPr/>
      </dsp:nvSpPr>
      <dsp:spPr>
        <a:xfrm>
          <a:off x="4193025" y="5140129"/>
          <a:ext cx="585251" cy="585251"/>
        </a:xfrm>
        <a:prstGeom prst="mathPlus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4270600" y="5363929"/>
        <a:ext cx="430101" cy="137651"/>
      </dsp:txXfrm>
    </dsp:sp>
    <dsp:sp modelId="{1AE415DA-910B-4B79-889F-77E03A729FAE}">
      <dsp:nvSpPr>
        <dsp:cNvPr id="0" name=""/>
        <dsp:cNvSpPr/>
      </dsp:nvSpPr>
      <dsp:spPr>
        <a:xfrm>
          <a:off x="996399" y="5552737"/>
          <a:ext cx="1977283" cy="1151997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ALTRES DEDUCCIONS</a:t>
          </a:r>
        </a:p>
      </dsp:txBody>
      <dsp:txXfrm>
        <a:off x="1285965" y="5721443"/>
        <a:ext cx="1398151" cy="814585"/>
      </dsp:txXfrm>
    </dsp:sp>
    <dsp:sp modelId="{E0F35332-6A77-4D19-AB39-645A397F95A9}">
      <dsp:nvSpPr>
        <dsp:cNvPr id="0" name=""/>
        <dsp:cNvSpPr/>
      </dsp:nvSpPr>
      <dsp:spPr>
        <a:xfrm rot="21598783">
          <a:off x="5949663" y="3242473"/>
          <a:ext cx="2470721" cy="375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5949663" y="3317567"/>
        <a:ext cx="2358111" cy="225220"/>
      </dsp:txXfrm>
    </dsp:sp>
    <dsp:sp modelId="{0DB69C35-E562-4F90-981F-E0F8FE747665}">
      <dsp:nvSpPr>
        <dsp:cNvPr id="0" name=""/>
        <dsp:cNvSpPr/>
      </dsp:nvSpPr>
      <dsp:spPr>
        <a:xfrm>
          <a:off x="9445966" y="2419945"/>
          <a:ext cx="2018109" cy="2018109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TOTAL A DEDUIR</a:t>
          </a:r>
        </a:p>
      </dsp:txBody>
      <dsp:txXfrm>
        <a:off x="9741511" y="2715490"/>
        <a:ext cx="1427019" cy="14270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9D2D6-0BE8-4597-A780-D91AA88AE77E}">
      <dsp:nvSpPr>
        <dsp:cNvPr id="0" name=""/>
        <dsp:cNvSpPr/>
      </dsp:nvSpPr>
      <dsp:spPr>
        <a:xfrm rot="5400000">
          <a:off x="6768788" y="-2983172"/>
          <a:ext cx="763639" cy="6729984"/>
        </a:xfrm>
        <a:prstGeom prst="round2SameRect">
          <a:avLst/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La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concepte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està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destinada a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cobrir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les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situacions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malaltia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comuna,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maternitat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i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accident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no laboral.</a:t>
          </a:r>
        </a:p>
      </dsp:txBody>
      <dsp:txXfrm rot="-5400000">
        <a:off x="3785616" y="37278"/>
        <a:ext cx="6692706" cy="689083"/>
      </dsp:txXfrm>
    </dsp:sp>
    <dsp:sp modelId="{ED797E5C-F064-43EE-AA11-009C4A8873D4}">
      <dsp:nvSpPr>
        <dsp:cNvPr id="0" name=""/>
        <dsp:cNvSpPr/>
      </dsp:nvSpPr>
      <dsp:spPr>
        <a:xfrm>
          <a:off x="0" y="0"/>
          <a:ext cx="3785616" cy="954549"/>
        </a:xfrm>
        <a:prstGeom prst="round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comunes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BCCC</a:t>
          </a:r>
          <a:endParaRPr lang="es-ES" sz="18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46597" y="46597"/>
        <a:ext cx="3692422" cy="861355"/>
      </dsp:txXfrm>
    </dsp:sp>
    <dsp:sp modelId="{CB23F621-EDE1-4607-85A7-5660485FD34D}">
      <dsp:nvSpPr>
        <dsp:cNvPr id="0" name=""/>
        <dsp:cNvSpPr/>
      </dsp:nvSpPr>
      <dsp:spPr>
        <a:xfrm rot="5400000">
          <a:off x="6430571" y="-1664409"/>
          <a:ext cx="1446645" cy="6723411"/>
        </a:xfrm>
        <a:prstGeom prst="round2Same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Atur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recaptació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es destina a la cobertura del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subsidi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desocupació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Formació</a:t>
          </a:r>
          <a:r>
            <a:rPr lang="es-E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Professional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es destina a la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formació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i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reciclatge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dels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treballadors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FOGASA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la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seua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finalitat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és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garantir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els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salaris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no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s'abonen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als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treballadors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 </a:t>
          </a: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Només</a:t>
          </a:r>
          <a:r>
            <a:rPr lang="es-E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</a:t>
          </a:r>
          <a:r>
            <a:rPr lang="es-E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l'empresari</a:t>
          </a:r>
          <a:endParaRPr lang="es-ES" sz="12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 rot="-5400000">
        <a:off x="3792189" y="1044592"/>
        <a:ext cx="6652792" cy="1305407"/>
      </dsp:txXfrm>
    </dsp:sp>
    <dsp:sp modelId="{C04D602B-293D-4DAB-9CB0-51641221E6C7}">
      <dsp:nvSpPr>
        <dsp:cNvPr id="0" name=""/>
        <dsp:cNvSpPr/>
      </dsp:nvSpPr>
      <dsp:spPr>
        <a:xfrm>
          <a:off x="0" y="960679"/>
          <a:ext cx="3781919" cy="1531001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professionals</a:t>
          </a:r>
          <a:endParaRPr lang="es-ES" sz="16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BCCP</a:t>
          </a:r>
          <a:endParaRPr lang="es-ES" sz="18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74737" y="1035416"/>
        <a:ext cx="3632445" cy="1381527"/>
      </dsp:txXfrm>
    </dsp:sp>
    <dsp:sp modelId="{3B259747-01A3-46E2-8A59-187274BD149F}">
      <dsp:nvSpPr>
        <dsp:cNvPr id="0" name=""/>
        <dsp:cNvSpPr/>
      </dsp:nvSpPr>
      <dsp:spPr>
        <a:xfrm rot="5400000">
          <a:off x="6594673" y="-210932"/>
          <a:ext cx="1118441" cy="6723411"/>
        </a:xfrm>
        <a:prstGeom prst="round2Same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La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aquestes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és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càrrec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exclusivament</a:t>
          </a:r>
          <a:r>
            <a:rPr lang="es-E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</a:t>
          </a: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l'empresari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</dsp:txBody>
      <dsp:txXfrm rot="-5400000">
        <a:off x="3792188" y="2646151"/>
        <a:ext cx="6668813" cy="1009245"/>
      </dsp:txXfrm>
    </dsp:sp>
    <dsp:sp modelId="{C6F80B0A-E091-460F-99CB-567B0FE7D118}">
      <dsp:nvSpPr>
        <dsp:cNvPr id="0" name=""/>
        <dsp:cNvSpPr/>
      </dsp:nvSpPr>
      <dsp:spPr>
        <a:xfrm>
          <a:off x="0" y="2582726"/>
          <a:ext cx="3781919" cy="1208335"/>
        </a:xfrm>
        <a:prstGeom prst="roundRect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contingències</a:t>
          </a: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professionals</a:t>
          </a: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: AT i EP</a:t>
          </a:r>
        </a:p>
      </dsp:txBody>
      <dsp:txXfrm>
        <a:off x="58986" y="2641712"/>
        <a:ext cx="3663947" cy="1090363"/>
      </dsp:txXfrm>
    </dsp:sp>
    <dsp:sp modelId="{5518CF1A-68A6-4664-9A10-1800BEFB8F4D}">
      <dsp:nvSpPr>
        <dsp:cNvPr id="0" name=""/>
        <dsp:cNvSpPr/>
      </dsp:nvSpPr>
      <dsp:spPr>
        <a:xfrm rot="5400000">
          <a:off x="6487674" y="1146121"/>
          <a:ext cx="1311901" cy="6723411"/>
        </a:xfrm>
        <a:prstGeom prst="round2Same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Força</a:t>
          </a:r>
          <a:r>
            <a:rPr lang="es-E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major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: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tipus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reduïts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 Per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damunt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de 80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anuals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, totes les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extres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es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realitzen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com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a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extraordinàries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normals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Resta </a:t>
          </a: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d'hores</a:t>
          </a:r>
          <a:r>
            <a:rPr lang="es-E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(</a:t>
          </a:r>
          <a:r>
            <a:rPr lang="es-ES" sz="1200" b="1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estructurals</a:t>
          </a:r>
          <a:r>
            <a:rPr lang="es-E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):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Aquestes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cotitzen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als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mateixos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tipus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que les </a:t>
          </a:r>
          <a:r>
            <a:rPr lang="es-ES" sz="12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contigencias</a:t>
          </a:r>
          <a:r>
            <a:rPr lang="es-ES" sz="1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itchFamily="34" charset="0"/>
              <a:ea typeface="+mn-ea"/>
              <a:cs typeface="Arial" pitchFamily="34" charset="0"/>
            </a:rPr>
            <a:t> comunes.</a:t>
          </a:r>
        </a:p>
      </dsp:txBody>
      <dsp:txXfrm rot="-5400000">
        <a:off x="3781919" y="3915918"/>
        <a:ext cx="6659369" cy="1183817"/>
      </dsp:txXfrm>
    </dsp:sp>
    <dsp:sp modelId="{F62D0012-EB0C-4B9B-A252-A7766A709BBF}">
      <dsp:nvSpPr>
        <dsp:cNvPr id="0" name=""/>
        <dsp:cNvSpPr/>
      </dsp:nvSpPr>
      <dsp:spPr>
        <a:xfrm>
          <a:off x="0" y="3838788"/>
          <a:ext cx="3781919" cy="1338077"/>
        </a:xfrm>
        <a:prstGeom prst="roundRect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Base de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cotització</a:t>
          </a: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addicional</a:t>
          </a: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per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hores</a:t>
          </a: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s-ES" sz="1600" b="1" kern="1200" dirty="0" err="1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extraordinàries</a:t>
          </a:r>
          <a:endParaRPr lang="es-ES" sz="16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BCHE</a:t>
          </a:r>
        </a:p>
      </dsp:txBody>
      <dsp:txXfrm>
        <a:off x="65320" y="3904108"/>
        <a:ext cx="3651279" cy="12074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3935F-487B-4EDC-AE4C-BAA0B535606D}">
      <dsp:nvSpPr>
        <dsp:cNvPr id="0" name=""/>
        <dsp:cNvSpPr/>
      </dsp:nvSpPr>
      <dsp:spPr>
        <a:xfrm rot="5400000">
          <a:off x="6029347" y="-2243731"/>
          <a:ext cx="224252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300" b="1" kern="1200" dirty="0">
              <a:solidFill>
                <a:srgbClr val="00B050"/>
              </a:solidFill>
            </a:rPr>
            <a:t>TOTAL MERITAT </a:t>
          </a:r>
          <a:r>
            <a:rPr lang="es-ES" sz="3300" b="1" kern="1200" dirty="0"/>
            <a:t>– </a:t>
          </a:r>
          <a:r>
            <a:rPr lang="es-ES" sz="3300" b="1" kern="1200" dirty="0">
              <a:solidFill>
                <a:schemeClr val="accent2"/>
              </a:solidFill>
            </a:rPr>
            <a:t>IMPORT EXENT DE LES DIETES </a:t>
          </a:r>
          <a:r>
            <a:rPr lang="es-ES" sz="3300" b="1" kern="1200" dirty="0"/>
            <a:t>– </a:t>
          </a:r>
          <a:r>
            <a:rPr lang="es-ES" sz="3300" b="1" kern="1200" dirty="0">
              <a:solidFill>
                <a:srgbClr val="7030A0"/>
              </a:solidFill>
            </a:rPr>
            <a:t>IMPORT EXENT DE LES DESPESES DE LOCOMOCIÓ</a:t>
          </a:r>
          <a:r>
            <a:rPr lang="es-ES" sz="3300" b="1" kern="1200" dirty="0"/>
            <a:t>.</a:t>
          </a:r>
        </a:p>
      </dsp:txBody>
      <dsp:txXfrm rot="-5400000">
        <a:off x="3785617" y="109470"/>
        <a:ext cx="6620513" cy="2023580"/>
      </dsp:txXfrm>
    </dsp:sp>
    <dsp:sp modelId="{A9C7EF13-7921-4967-939F-A5F7A44ACD50}">
      <dsp:nvSpPr>
        <dsp:cNvPr id="0" name=""/>
        <dsp:cNvSpPr/>
      </dsp:nvSpPr>
      <dsp:spPr>
        <a:xfrm>
          <a:off x="0" y="0"/>
          <a:ext cx="3785616" cy="2242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/>
            <a:t>BASE DE RETENCIÓ D'IRPF</a:t>
          </a:r>
        </a:p>
      </dsp:txBody>
      <dsp:txXfrm>
        <a:off x="109471" y="109471"/>
        <a:ext cx="3566674" cy="2023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4BC04-53B7-4751-A45C-B23C0EEA7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9FFC5-9756-42BE-A32A-C9BF99D4D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60E39-B02D-483B-983F-0D4E7861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2BBA3-2F4D-404E-9E7A-2D6F720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22696-CDA4-40DA-8D30-766E8AFC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5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61440-B6B1-4F3C-8CB2-788A6931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FF833D-275E-4D44-9D4D-62B933FE2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965B5-A6BC-40E0-A32C-7F3AD3DD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A07E0-13DB-47A1-8FD4-ED945EAB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076A8-0FF7-4250-8AB2-B68B57AD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09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2DFB68-EC5B-455C-82CC-7E524B75E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3A5197-52E7-4BAB-9717-95CA9544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05CF2-4056-4D32-9273-E249DF9E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B26F05-A769-42DA-B7F5-DC38FFE9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D1E8F6-1D98-4ABB-99FD-C9D680CC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45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71E0B-F4D4-4A87-8C24-1A638286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3C1C8-EF19-44F4-803E-62D29A4B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B6EF2-05D6-4E8F-9661-4585BBB4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DB4572-DE1D-43BF-BBD8-C3EC3F01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F5411F-AF3E-49C3-8EB4-CBCE17FD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0AC65-579E-449F-9E89-3E13C458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E3B9F5-0BCF-45CF-8C6B-E11DA708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B3F393-9DC6-4245-8345-772DED1F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0EB21-CC9F-48C6-9D43-3738D5D3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F4D9D-93E9-4EC0-911E-956C7707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02BA7-80E6-44CD-AB2C-77EA3157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B2372-CFD8-4151-8BD5-AC7ED2CB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95D7E5-D44C-4E9A-9087-53C5485D8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1D52E4-9AF1-42DC-92AE-FBEFAD7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2CB82-D5E1-46D0-BE77-4D85B0C1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4C8898-E464-4482-847E-63C4F6FD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36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A4694-13D2-49CF-B57F-F03663A6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B34EF5-68EA-4A72-8FF4-87D214B3F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D0EF22-FA3D-4D92-8214-4999A8C8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BDA81F-3E3A-4A40-A302-E0BC2F030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E6A99-CD2F-41EF-8188-D9FADD0F5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C3DDC8-6B3C-4843-BAEE-A310AD0A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4D4A34-76C7-4D62-B768-A73A0C81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A758AF-C744-4EBF-B22C-124BD47F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12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1BDD5-98CA-4812-8BB4-1FBEB471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84650C-9DE8-4182-A6DA-41FEDAAE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98A508-37EE-4C68-89E2-97F0E217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A5D36E-C6AB-4A52-BD6D-BB5DA15A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76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F7046B-934A-4DD0-82F3-6D9FF092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61C6B5-0088-4DB0-8D45-C942338A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6F77D3-147F-4F1E-9D51-D76C5581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69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0C413-AB0B-45E7-BEC3-2CB50D5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77CAE-F3D0-431A-8F43-AF4AB51F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8CFFE9-7197-4908-A90B-9E61930DD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27C85-3D8B-4F7E-8498-0B253F35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E94A0-220D-4DC1-BE12-405FE865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EC532-41AB-4E7C-9ED0-5A1BF1FE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86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629E-5427-468C-8B92-05BD7B31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6411F4-18B6-48C3-A0E5-B31AC15E8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A012F7-EB99-4FD3-A730-F2FF1CB3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4D8286-B9AC-4F4F-858F-B21A4870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6EB9E0-ECDD-47D9-B8DC-5F2FC4DB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D607A-E6F7-432E-B3A4-9F58DCD2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7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AC17F-D17E-4F53-A6C5-F418EB4A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3D2E1D-9CA4-4CBB-BF18-136B1E9D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3B4CE-5F9D-4E8F-B3C9-1E0F71365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0CF6F-36A8-4AE3-94EC-96312BF338DB}" type="datetimeFigureOut">
              <a:rPr lang="es-ES" smtClean="0"/>
              <a:t>09/03/2022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5C6BE-0070-4E69-BA19-744EE1306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28ECC-682F-407A-B0CC-EDBBE5AF3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943A-ADE3-4161-AB4D-2192A55D2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42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568718-BE4D-4AA5-BA5B-95364B90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FF"/>
                </a:solidFill>
              </a:rPr>
              <a:t>UNITAT DIDÀCTICA 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71E019-2BA7-43A8-BCC6-8F14FBBD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rgbClr val="E7E6E6"/>
                </a:solidFill>
              </a:rPr>
              <a:t>EL SALARI I LA NÒMINA</a:t>
            </a:r>
          </a:p>
        </p:txBody>
      </p:sp>
      <p:pic>
        <p:nvPicPr>
          <p:cNvPr id="8" name="Gráfico 7" descr="Lista contorno">
            <a:extLst>
              <a:ext uri="{FF2B5EF4-FFF2-40B4-BE49-F238E27FC236}">
                <a16:creationId xmlns:a16="http://schemas.microsoft.com/office/drawing/2014/main" id="{34F43DC2-D2EC-465B-B9C7-F6F32B561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6" name="Gráfico 5" descr="Monedas con relleno sólido">
            <a:extLst>
              <a:ext uri="{FF2B5EF4-FFF2-40B4-BE49-F238E27FC236}">
                <a16:creationId xmlns:a16="http://schemas.microsoft.com/office/drawing/2014/main" id="{4B86D390-2869-4A68-8D91-3B4CB2243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45183" y="307731"/>
            <a:ext cx="3997637" cy="399763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47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Escala de tiempo&#10;&#10;Descripción generada automáticamente">
            <a:extLst>
              <a:ext uri="{FF2B5EF4-FFF2-40B4-BE49-F238E27FC236}">
                <a16:creationId xmlns:a16="http://schemas.microsoft.com/office/drawing/2014/main" id="{F8E1EE21-E5C7-4EC8-B6AC-31A69B6E0D5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" y="124618"/>
            <a:ext cx="11661059" cy="6630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21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4DDB-0F22-40AB-8DBB-58D09348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r>
              <a:rPr lang="es-ES" sz="4000" b="1" dirty="0">
                <a:solidFill>
                  <a:srgbClr val="7030A0"/>
                </a:solidFill>
              </a:rPr>
              <a:t>ENCAPÇALAMENT I PERÍODE DE LIQUIDACIÓ</a:t>
            </a:r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F60477-99D3-4B0A-85DC-26804995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58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ES LA PART ON S’ARREPLEGUEN LES DADES DE LES DUES PARTS (EMPRESA I TREBALLADOR/A) I ELS PERIODES DE TEMPS QUE S’ABONEN</a:t>
            </a:r>
          </a:p>
        </p:txBody>
      </p:sp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15B7FAB9-E5C5-4419-9D23-BB60BEDC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549659"/>
            <a:ext cx="9603274" cy="1704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702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C8E70A-C3CB-48B2-9F55-950E9AD1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s-ES" sz="4000" b="1" dirty="0">
                <a:solidFill>
                  <a:srgbClr val="7030A0"/>
                </a:solidFill>
              </a:rPr>
              <a:t>MERITACIONS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837DB6-4016-4B90-8123-C2353B25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TOT EL QUE REB EL TREBALLADOR PER PART DE L’EMPRESA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8B7467-E4E9-492A-8F04-F19D2B1B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63" y="2405149"/>
            <a:ext cx="6871176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5A94-0CF4-4DBA-AEDD-651B9C69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L’APARTAT DE MERITACIONS TROBEM: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9DD22BC-088C-4A1C-BB2B-D49064611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094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99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F2CEC0-3B3D-4088-9729-A9DEF046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FFFFFF"/>
                </a:solidFill>
              </a:rPr>
              <a:t>PERCEPCIONS SALARIALS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3C61B-B22D-4278-9D95-8E4EA4EA5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4835438"/>
          </a:xfrm>
        </p:spPr>
        <p:txBody>
          <a:bodyPr>
            <a:normAutofit fontScale="92500" lnSpcReduction="20000"/>
          </a:bodyPr>
          <a:lstStyle/>
          <a:p>
            <a:pPr indent="0" algn="just">
              <a:spcAft>
                <a:spcPts val="1000"/>
              </a:spcAft>
              <a:buNone/>
            </a:pP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Aquestes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percepciones </a:t>
            </a:r>
            <a:r>
              <a:rPr lang="es-ES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estan</a:t>
            </a:r>
            <a:r>
              <a:rPr lang="es-E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subjectes</a:t>
            </a:r>
            <a:r>
              <a:rPr lang="es-E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cotització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Règim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General de la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Seguretat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Social. Es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divideixen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 i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complements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salarials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SALARI BASE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fixada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convenis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col·lectius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segons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unitat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d'obra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Varia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segons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Els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COMPLEMENTS SALARIALS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inclouen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totes aquelles percepciones que,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sense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formen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part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del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salari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base,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són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rebuts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pel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treballador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per determinades circunstancias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personals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del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lloc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treball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situació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resultats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l'empresa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15508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384EA-E9BC-469E-9F2E-AD91E3A6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2798"/>
          </a:xfrm>
        </p:spPr>
        <p:txBody>
          <a:bodyPr>
            <a:normAutofit fontScale="90000"/>
          </a:bodyPr>
          <a:lstStyle/>
          <a:p>
            <a:r>
              <a:rPr lang="es-E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Els</a:t>
            </a:r>
            <a:r>
              <a:rPr lang="es-E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possibles</a:t>
            </a:r>
            <a:r>
              <a:rPr lang="es-E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complements</a:t>
            </a:r>
            <a:r>
              <a:rPr lang="es-E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salarials</a:t>
            </a:r>
            <a:r>
              <a:rPr lang="es-E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són</a:t>
            </a:r>
            <a:r>
              <a:rPr lang="es-E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lang="es-ES" sz="28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A46A367-66B6-43E5-86D9-8228017A1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6795"/>
            <a:ext cx="10515600" cy="5674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07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99EA636A-1382-4967-85C9-352CC8F94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477" y="264585"/>
            <a:ext cx="11749549" cy="6344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690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scala de tiempo&#10;&#10;Descripción generada automáticamente">
            <a:extLst>
              <a:ext uri="{FF2B5EF4-FFF2-40B4-BE49-F238E27FC236}">
                <a16:creationId xmlns:a16="http://schemas.microsoft.com/office/drawing/2014/main" id="{199A72E9-8246-436F-96C3-95C1C2D8E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484" y="216802"/>
            <a:ext cx="11797800" cy="6370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080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scala de tiempo&#10;&#10;Descripción generada automáticamente">
            <a:extLst>
              <a:ext uri="{FF2B5EF4-FFF2-40B4-BE49-F238E27FC236}">
                <a16:creationId xmlns:a16="http://schemas.microsoft.com/office/drawing/2014/main" id="{CFD77E5E-18AF-4A34-8DE7-966FF1DD08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737" y="226142"/>
            <a:ext cx="11956026" cy="6381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02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6CA84-382E-4F1D-BF56-E468537B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Podem </a:t>
            </a:r>
            <a:r>
              <a:rPr lang="pt-BR" dirty="0" err="1"/>
              <a:t>fer</a:t>
            </a:r>
            <a:r>
              <a:rPr lang="pt-BR" dirty="0"/>
              <a:t> </a:t>
            </a:r>
            <a:r>
              <a:rPr lang="pt-BR" dirty="0" err="1"/>
              <a:t>menció</a:t>
            </a:r>
            <a:r>
              <a:rPr lang="pt-BR" dirty="0"/>
              <a:t> a </a:t>
            </a:r>
            <a:r>
              <a:rPr lang="pt-BR" dirty="0" err="1"/>
              <a:t>altres</a:t>
            </a:r>
            <a:r>
              <a:rPr lang="pt-BR" dirty="0"/>
              <a:t> </a:t>
            </a:r>
            <a:r>
              <a:rPr lang="pt-BR" dirty="0" err="1"/>
              <a:t>complements</a:t>
            </a:r>
            <a:r>
              <a:rPr lang="pt-BR" dirty="0"/>
              <a:t> com: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692D00-2A20-4BF2-B727-9FF39AE2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</a:t>
            </a:r>
            <a:r>
              <a:rPr lang="es-E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Residència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s’abona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a la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prestació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haja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fixar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seua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residència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determinats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llocs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províncies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insulars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Ceuta, Melilla, 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l'estranger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</a:t>
            </a:r>
            <a:r>
              <a:rPr lang="es-E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espècie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Constitueixen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percepcions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espècie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caràcter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salarial la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utilització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obtenció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finalitats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particulars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béns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drets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serveis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 manera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gratuïta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per preu inferior al de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mercat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encara que no siga una despesa real per a les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empreses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les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concedisquen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 Ha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d'aparèixer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valor en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diners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El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percebut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espècie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superior al 30% de les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percepcions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salarials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utilització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d'habitatge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d'automòbil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aportacions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l'empresari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pensions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favor del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43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2ED09-56C3-4C03-99A2-DB688FF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/>
              <a:t>CONCEPT DE SALARI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051DCD-1DDD-4F4E-8031-FF78E6DC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algn="just">
              <a:spcAft>
                <a:spcPts val="1000"/>
              </a:spcAft>
            </a:pP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Totalitat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les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percepcions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econòmiques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diners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en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espècie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per la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prestació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serveis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laborals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compte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d'altri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retribuïsquen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efectiu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qualsevol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siga la forma de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remuneració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períodes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descans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computables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 el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espècie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podrà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superar el 30% de les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percepcions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salarials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EE6C889-1B4A-4351-B1FC-D2C80C98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74" y="1782982"/>
            <a:ext cx="5306300" cy="211655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0BC2803-55EE-49B3-8740-837346EA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387886"/>
            <a:ext cx="6253212" cy="14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7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65AED8-8276-49F2-975C-ED57173E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 sz="3400">
                <a:solidFill>
                  <a:srgbClr val="FFFFFF"/>
                </a:solidFill>
              </a:rPr>
              <a:t>PERCEPCIONS NO SALARIALS O EXTRASALARIALS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9E4D-ECC7-4B6D-8274-DB72B265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46199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PERCEPCIONS NO SALARIALS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són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aquells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abonaments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realitza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l'empresari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derivats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laboral, que </a:t>
            </a:r>
            <a:r>
              <a:rPr lang="es-ES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s-ES" sz="2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retribueixen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 el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efectiu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realitzat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tampoc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períodes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descans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es computen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seua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finalitat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compensar les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despeses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ocasionades al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conseqüència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desenvolupament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millorar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voluntàriament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comprèn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també algunes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indemnitzacions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percebudes</a:t>
            </a:r>
            <a:r>
              <a:rPr lang="es-E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6515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7EFA4A-228E-4569-9CB9-B819891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7" y="466531"/>
            <a:ext cx="4783697" cy="997126"/>
          </a:xfrm>
        </p:spPr>
        <p:txBody>
          <a:bodyPr anchor="b">
            <a:norm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INDEMNITZACIONS O SUPLITS PER DESPESES RELACIONADES AMB EL TREBALL</a:t>
            </a:r>
            <a:endParaRPr lang="es-ES" sz="4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B13EDF-402B-463A-803A-26087EC2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6" y="1557319"/>
            <a:ext cx="4405605" cy="2184257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Són</a:t>
            </a:r>
            <a:r>
              <a:rPr lang="en-US" sz="2000" dirty="0"/>
              <a:t> </a:t>
            </a:r>
            <a:r>
              <a:rPr lang="en-US" sz="2000" dirty="0" err="1"/>
              <a:t>aquelles</a:t>
            </a:r>
            <a:r>
              <a:rPr lang="en-US" sz="2000" dirty="0"/>
              <a:t> </a:t>
            </a:r>
            <a:r>
              <a:rPr lang="en-US" sz="2000" dirty="0" err="1"/>
              <a:t>retribucions</a:t>
            </a:r>
            <a:r>
              <a:rPr lang="en-US" sz="2000" dirty="0"/>
              <a:t> que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treballador</a:t>
            </a:r>
            <a:r>
              <a:rPr lang="en-US" sz="2000" dirty="0"/>
              <a:t> </a:t>
            </a:r>
            <a:r>
              <a:rPr lang="en-US" sz="2000" dirty="0" err="1"/>
              <a:t>percep</a:t>
            </a:r>
            <a:r>
              <a:rPr lang="en-US" sz="2000" dirty="0"/>
              <a:t> </a:t>
            </a:r>
            <a:r>
              <a:rPr lang="en-US" sz="2000" dirty="0" err="1"/>
              <a:t>amb</a:t>
            </a:r>
            <a:r>
              <a:rPr lang="en-US" sz="2000" dirty="0"/>
              <a:t> la </a:t>
            </a:r>
            <a:r>
              <a:rPr lang="en-US" sz="2000" dirty="0" err="1"/>
              <a:t>finalitat</a:t>
            </a:r>
            <a:r>
              <a:rPr lang="en-US" sz="2000" dirty="0"/>
              <a:t> de </a:t>
            </a:r>
            <a:r>
              <a:rPr lang="en-US" sz="2000" dirty="0" err="1"/>
              <a:t>compensar</a:t>
            </a:r>
            <a:r>
              <a:rPr lang="en-US" sz="2000" dirty="0"/>
              <a:t>-li les </a:t>
            </a:r>
            <a:r>
              <a:rPr lang="en-US" sz="2000" dirty="0" err="1"/>
              <a:t>despeses</a:t>
            </a:r>
            <a:r>
              <a:rPr lang="en-US" sz="2000" dirty="0"/>
              <a:t> que se li </a:t>
            </a:r>
            <a:r>
              <a:rPr lang="en-US" sz="2000" dirty="0" err="1"/>
              <a:t>han</a:t>
            </a:r>
            <a:r>
              <a:rPr lang="en-US" sz="2000" dirty="0"/>
              <a:t> </a:t>
            </a:r>
            <a:r>
              <a:rPr lang="en-US" sz="2000" dirty="0" err="1"/>
              <a:t>originat</a:t>
            </a:r>
            <a:r>
              <a:rPr lang="en-US" sz="2000" dirty="0"/>
              <a:t> pel </a:t>
            </a:r>
            <a:r>
              <a:rPr lang="en-US" sz="2000" dirty="0" err="1"/>
              <a:t>desenvolupament</a:t>
            </a:r>
            <a:r>
              <a:rPr lang="en-US" sz="2000" dirty="0"/>
              <a:t> de la </a:t>
            </a:r>
            <a:r>
              <a:rPr lang="en-US" sz="2000" dirty="0" err="1"/>
              <a:t>seua</a:t>
            </a:r>
            <a:r>
              <a:rPr lang="en-US" sz="2000" dirty="0"/>
              <a:t> </a:t>
            </a:r>
            <a:r>
              <a:rPr lang="en-US" sz="2000" dirty="0" err="1"/>
              <a:t>activitat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 err="1"/>
              <a:t>Podem</a:t>
            </a:r>
            <a:r>
              <a:rPr lang="en-US" sz="2000" dirty="0"/>
              <a:t> </a:t>
            </a:r>
            <a:r>
              <a:rPr lang="en-US" sz="2000" dirty="0" err="1"/>
              <a:t>diferenciar</a:t>
            </a:r>
            <a:r>
              <a:rPr lang="en-US" sz="2000" dirty="0"/>
              <a:t> les </a:t>
            </a:r>
            <a:r>
              <a:rPr lang="en-US" sz="2000" dirty="0" err="1"/>
              <a:t>següents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7AD02AA-02AE-43C4-BDD9-E6F0494C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853" y="734542"/>
            <a:ext cx="6831513" cy="58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7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B1DF0-6390-4F07-9EEE-92057646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88" y="727787"/>
            <a:ext cx="4783697" cy="1103009"/>
          </a:xfrm>
        </p:spPr>
        <p:txBody>
          <a:bodyPr anchor="b">
            <a:norm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PRESTACIONS DE LA SEGURETAT SOCIAL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CC8D5-DAB9-438C-925B-34ADEEC0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5" y="2565025"/>
            <a:ext cx="4783697" cy="3433583"/>
          </a:xfrm>
        </p:spPr>
        <p:txBody>
          <a:bodyPr>
            <a:normAutofit/>
          </a:bodyPr>
          <a:lstStyle/>
          <a:p>
            <a:pPr algn="just"/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Ací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incloem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prestacions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legals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abonades per la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Seguretat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Social,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Mútua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empresari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així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millores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voluntàries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l'acció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protectora de la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Seguretat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(les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percepcions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lliurades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l'empresa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les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prestacions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atorgades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la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Seguretat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Social). Les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prestacions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estan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exemptes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les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millores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les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prestacions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seguretat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cotitzen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Seguretat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Social, excepte la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millora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s-E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Incapacitat</a:t>
            </a:r>
            <a:r>
              <a:rPr lang="es-E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Temporal. </a:t>
            </a:r>
            <a:endParaRPr lang="es-E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900" dirty="0"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77C9FE52-C9B5-4C65-A365-FCD86D10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1264482"/>
            <a:ext cx="5365375" cy="41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7CE71F-724A-4664-98B2-ECB6FB4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s-ES" sz="3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INDEMNITZACIONS PER TRASLLATS, SUSPENSIONS O CESSAMENTS</a:t>
            </a:r>
            <a:endParaRPr lang="es-ES" sz="3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58AB8-8BDD-4FC9-B412-267EC6A4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pPr algn="just"/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Incloem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indemnitzacions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ha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percebut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aquests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conceptes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aquests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complements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únicament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cotitza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excedisca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límit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legal.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2400" dirty="0"/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37DE9D7-0FFF-4308-8B77-3C9A32CC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1316878"/>
            <a:ext cx="5365375" cy="40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86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C91CE-F67B-47E8-A3C0-E2A2E593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ALTRES PERCEPCIONS NO SALARIALS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484AB-01C4-4213-B700-C8E3C33D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Quantitats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concedides per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l'empresari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benefici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Percepció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matrimoni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percepció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defunció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beneficis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assistencials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favor del </a:t>
            </a:r>
            <a:r>
              <a:rPr lang="es-E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196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9395E5A-50F5-44B1-940C-E0174C7CEFF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83533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129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1FE055-ECDF-484B-A406-D7B3801D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s-ES" sz="4000" b="1" dirty="0">
                <a:solidFill>
                  <a:srgbClr val="7030A0"/>
                </a:solidFill>
              </a:rPr>
              <a:t>DEDUCCIONS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BED6FC-9CF2-4814-A9C1-4718F275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441" y="552906"/>
            <a:ext cx="6004293" cy="1674905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 total de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meritacions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percep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treballador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tant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salarials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extrasalarials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(SALARI BRUT), se li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restar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deduccions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per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obtenir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SALARI NET O LÍQUID. </a:t>
            </a:r>
          </a:p>
        </p:txBody>
      </p:sp>
      <p:pic>
        <p:nvPicPr>
          <p:cNvPr id="5" name="Marcador de contenido 4" descr="Una 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F912719C-265B-460D-8813-F2DFB95A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6" y="2462044"/>
            <a:ext cx="10515569" cy="37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49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DE59E7-1D88-436F-A8BA-0FF6AD7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18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APORTACIONS DEL/ DE LA TREBALLADOR/A A LA SEGURETAT SOCIAL I CONCEPTES DE RECAUDACIÓ CONJUNTA</a:t>
            </a:r>
            <a:endParaRPr lang="es-ES" sz="18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C0E71-6992-40E1-B841-A10C86CA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1900" u="none" strike="noStrike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S'abonen pel treballador per a tenir dret a les prestacions de la Seguretat Social. La Seguretat Social es finança amb les contribucions que realitzen tant el treballador com l'empresari. Aquestes contribucions reben el nom de COTITZACIONS i es calculen aplicant un tipus de cotització (percentatge) determinat a la Bases de Cotització.</a:t>
            </a:r>
            <a:r>
              <a:rPr lang="es-ES" sz="1900" b="1" u="none" strike="noStrike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19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mes de les cotitzacions assenyalades, l’empresa cotitza al FOGASA: 0’20% aplicat a la BCCP. </a:t>
            </a:r>
            <a:endParaRPr lang="es-ES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1900" b="1" u="none" strike="noStrike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900" u="none" strike="noStrik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190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50CC0A4-7330-44E7-B3DD-DCE4481F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93498"/>
              </p:ext>
            </p:extLst>
          </p:nvPr>
        </p:nvGraphicFramePr>
        <p:xfrm>
          <a:off x="6099048" y="1592256"/>
          <a:ext cx="5458970" cy="3673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0084">
                  <a:extLst>
                    <a:ext uri="{9D8B030D-6E8A-4147-A177-3AD203B41FA5}">
                      <a16:colId xmlns:a16="http://schemas.microsoft.com/office/drawing/2014/main" val="2100849681"/>
                    </a:ext>
                  </a:extLst>
                </a:gridCol>
                <a:gridCol w="1005314">
                  <a:extLst>
                    <a:ext uri="{9D8B030D-6E8A-4147-A177-3AD203B41FA5}">
                      <a16:colId xmlns:a16="http://schemas.microsoft.com/office/drawing/2014/main" val="4072717888"/>
                    </a:ext>
                  </a:extLst>
                </a:gridCol>
                <a:gridCol w="1676346">
                  <a:extLst>
                    <a:ext uri="{9D8B030D-6E8A-4147-A177-3AD203B41FA5}">
                      <a16:colId xmlns:a16="http://schemas.microsoft.com/office/drawing/2014/main" val="3981166712"/>
                    </a:ext>
                  </a:extLst>
                </a:gridCol>
                <a:gridCol w="1437226">
                  <a:extLst>
                    <a:ext uri="{9D8B030D-6E8A-4147-A177-3AD203B41FA5}">
                      <a16:colId xmlns:a16="http://schemas.microsoft.com/office/drawing/2014/main" val="3211798853"/>
                    </a:ext>
                  </a:extLst>
                </a:gridCol>
              </a:tblGrid>
              <a:tr h="567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CONCEPTE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BASE DE COTITZACIÓ APLICABLE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TIPUS DE COTITZACIÓ PER AL TREBALLADOR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TIPUS DE COTITZACIÓ PER A L’EMPRESA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extLst>
                  <a:ext uri="{0D108BD9-81ED-4DB2-BD59-A6C34878D82A}">
                    <a16:rowId xmlns:a16="http://schemas.microsoft.com/office/drawing/2014/main" val="4135189552"/>
                  </a:ext>
                </a:extLst>
              </a:tr>
              <a:tr h="3537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CONTINGÈNCIES COMUNES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BCCC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4,70 %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23’6%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extLst>
                  <a:ext uri="{0D108BD9-81ED-4DB2-BD59-A6C34878D82A}">
                    <a16:rowId xmlns:a16="http://schemas.microsoft.com/office/drawing/2014/main" val="3534773380"/>
                  </a:ext>
                </a:extLst>
              </a:tr>
              <a:tr h="188786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ATUR</a:t>
                      </a:r>
                      <a:endParaRPr lang="es-ES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BCCP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TIPO GENERAL: 1’55%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5’50 %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extLst>
                  <a:ext uri="{0D108BD9-81ED-4DB2-BD59-A6C34878D82A}">
                    <a16:rowId xmlns:a16="http://schemas.microsoft.com/office/drawing/2014/main" val="3583065903"/>
                  </a:ext>
                </a:extLst>
              </a:tr>
              <a:tr h="4733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CONTRATO EVENTUAL:</a:t>
                      </a:r>
                      <a:endParaRPr lang="es-ES" sz="1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 1’60%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6’70 %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extLst>
                  <a:ext uri="{0D108BD9-81ED-4DB2-BD59-A6C34878D82A}">
                    <a16:rowId xmlns:a16="http://schemas.microsoft.com/office/drawing/2014/main" val="1931854951"/>
                  </a:ext>
                </a:extLst>
              </a:tr>
              <a:tr h="3537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FORMACIÓ PROFESSIONAL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BCCP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0’10 €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0’60 %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extLst>
                  <a:ext uri="{0D108BD9-81ED-4DB2-BD59-A6C34878D82A}">
                    <a16:rowId xmlns:a16="http://schemas.microsoft.com/office/drawing/2014/main" val="3182774935"/>
                  </a:ext>
                </a:extLst>
              </a:tr>
              <a:tr h="473339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HORES EXTRAORDINÀRIES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BCHE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H.E. DE FUERZA MAYOR:</a:t>
                      </a:r>
                      <a:endParaRPr lang="es-ES" sz="1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2%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12 %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extLst>
                  <a:ext uri="{0D108BD9-81ED-4DB2-BD59-A6C34878D82A}">
                    <a16:rowId xmlns:a16="http://schemas.microsoft.com/office/drawing/2014/main" val="2119704557"/>
                  </a:ext>
                </a:extLst>
              </a:tr>
              <a:tr h="7578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RESTO DE H.E:</a:t>
                      </a:r>
                      <a:endParaRPr lang="es-ES" sz="1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4’70%</a:t>
                      </a:r>
                      <a:endParaRPr lang="es-ES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23’6 %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extLst>
                  <a:ext uri="{0D108BD9-81ED-4DB2-BD59-A6C34878D82A}">
                    <a16:rowId xmlns:a16="http://schemas.microsoft.com/office/drawing/2014/main" val="496675295"/>
                  </a:ext>
                </a:extLst>
              </a:tr>
              <a:tr h="50532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TOTAL APORTACIONS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57" marR="54157" marT="0" marB="0" anchor="ctr"/>
                </a:tc>
                <a:extLst>
                  <a:ext uri="{0D108BD9-81ED-4DB2-BD59-A6C34878D82A}">
                    <a16:rowId xmlns:a16="http://schemas.microsoft.com/office/drawing/2014/main" val="426917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262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3AF42-D933-4E63-9D09-12E63246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46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IMPOST SOBRE LA RENDA DE LES PERSONES FÍSIQUES (IRPF)</a:t>
            </a:r>
            <a:endParaRPr lang="es-ES" sz="46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17E633-DEF3-4373-8895-4DFB0B34C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s-ES" sz="22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L'empresari està obligat a retenir i ingressar en Hisenda determinades quantitats en concepte de pagament a compte de l'IRPF quan retribuïsca al treballador pel seu treball. La quantia de la retenció serà el resultat d'aplicar a la </a:t>
            </a:r>
            <a:r>
              <a:rPr lang="es-ES" sz="22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Base subjecta a retenció d'IRPF</a:t>
            </a:r>
            <a:r>
              <a:rPr lang="es-ES" sz="22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el percentatge corresponent. El percentatge de retenció ve determinat per les circumstàncies personals i familiars del treballador (quantia percebuda, solter, casat, número de fills).</a:t>
            </a:r>
            <a:endParaRPr lang="es-ES" sz="22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A452D6-A288-4AF2-8AC8-44CE1B6D5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12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1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B62BB1-5A49-41A8-B3A3-463B7630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effectLst/>
              </a:rPr>
              <a:t>BESTRETES</a:t>
            </a:r>
            <a:endParaRPr lang="en-US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7FAFA3-EE35-4ED1-8185-0DF859E793C5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none" strike="noStrike">
                <a:effectLst/>
              </a:rPr>
              <a:t>Bestretes a compte del treball realitzat: el treballador té dret a percebre quantitats a compte del treball realitzat, abans que arribe el dia assenyalat per al pagament.  Aquestes quantitats es descomptaran de la nòmina del mes corresponent.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C7F8775-83E2-43B2-BF1E-754DD6F6E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1" r="152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BDDCF4-AC27-4646-A20E-30125384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ES" sz="5200"/>
              <a:t>CLASSES DE SALARI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89D6B91-1517-41CE-B8D3-DE6A53167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23686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095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D29CD5-4BB9-47B5-A928-11458519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ALTRES DEDUCCIONS</a:t>
            </a:r>
            <a:endParaRPr lang="es-E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A81DE-6B89-4C4F-9504-22C947C1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es-E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Quota</a:t>
            </a:r>
            <a:r>
              <a:rPr lang="es-E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sindical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l'empresari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procedirà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descompte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quota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sindical sobre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salaris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 la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corresponent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transferència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sol·licitud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sindicat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afiliat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"/>
            </a:pPr>
            <a:r>
              <a:rPr lang="es-ES" sz="2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Embargaments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nòmina</a:t>
            </a:r>
            <a:r>
              <a:rPr lang="es-E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decretats</a:t>
            </a:r>
            <a:r>
              <a:rPr lang="es-E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judicialment</a:t>
            </a:r>
            <a:r>
              <a:rPr lang="es-E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BA1482-6B53-4619-B9D9-28F7B0C9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4" r="2606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76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9395E5A-50F5-44B1-940C-E0174C7CEFF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110844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467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27AA1-2F34-4C57-B88F-CD916680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pPr algn="ctr"/>
            <a:r>
              <a:rPr lang="es-ES" sz="4000" b="1" dirty="0">
                <a:solidFill>
                  <a:srgbClr val="7030A0"/>
                </a:solidFill>
              </a:rPr>
              <a:t>LIQUID A PERCEBRE O SALARI NET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498799-7ABB-4740-8DA7-25C7A1E69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586499"/>
          </a:xfrm>
        </p:spPr>
        <p:txBody>
          <a:bodyPr>
            <a:normAutofit fontScale="77500" lnSpcReduction="20000"/>
          </a:bodyPr>
          <a:lstStyle/>
          <a:p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vegada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vegada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(TOTAL MERITAT) i les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corresponents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deduccions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estarem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disposició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saber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quin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serà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líquid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 que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rebrà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un/a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/a. Per a </a:t>
            </a:r>
            <a:r>
              <a:rPr lang="es-ES" sz="19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això</a:t>
            </a:r>
            <a:r>
              <a:rPr lang="es-E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48F9E8-ABE3-4E4C-972B-6DB5AADC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561664"/>
            <a:ext cx="9603274" cy="16805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36365F-6AF2-4E63-AE2C-4562FBB5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02" y="5522031"/>
            <a:ext cx="5553456" cy="7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77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55F9BD-BC3A-4CD7-B4DF-BB47425F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BASES DE COTITZACIÓ A LA SEGURETAT SOCIAL I A L’IRPF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7CEB371-2E8E-42C0-A830-3B3946FA2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60" y="1675227"/>
            <a:ext cx="1004387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2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5AF6A-995E-4778-BC08-4DFD57D5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BASES DE COTITZACIÓ A LA SEGURETAT SOCIAL I A L’IRPF</a:t>
            </a:r>
            <a:endParaRPr lang="es-ES" sz="48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5E4A47B-09C2-4ED2-8D06-89B797CE9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494253"/>
              </p:ext>
            </p:extLst>
          </p:nvPr>
        </p:nvGraphicFramePr>
        <p:xfrm>
          <a:off x="838200" y="998376"/>
          <a:ext cx="10515600" cy="517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9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797E5C-F064-43EE-AA11-009C4A88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49D2D6-0BE8-4597-A780-D91AA88AE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4D602B-293D-4DAB-9CB0-51641221E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23F621-EDE1-4607-85A7-5660485FD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F80B0A-E091-460F-99CB-567B0FE7D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259747-01A3-46E2-8A59-187274BD1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2D0012-EB0C-4B9B-A252-A7766A709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18CF1A-68A6-4664-9A10-1800BEFB8F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96044-2096-42FA-BF69-3D799DF7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7030A0"/>
                </a:solidFill>
              </a:rPr>
              <a:t>BASE DE RETENCIÓ A L’IRPF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62C8343-876F-43BD-8880-C7F7194E8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07357"/>
              </p:ext>
            </p:extLst>
          </p:nvPr>
        </p:nvGraphicFramePr>
        <p:xfrm>
          <a:off x="838200" y="1825625"/>
          <a:ext cx="10515600" cy="224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02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1A67E-A18F-4E3B-A6CB-0B719E82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ES" sz="5200"/>
              <a:t>COM S’ESTABLEIX EL SALARI?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7D01957-EAE9-44B1-89BD-ADFC53521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3327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22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AB828-3442-4F00-8628-9D96ABB7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SALARI MÍNIM PROFESSIONAL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FC4B1-6502-4031-885D-1E93F927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3"/>
            <a:ext cx="10515600" cy="477095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Salari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Mínim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Interprofessional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(SMI)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és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la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quantitat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mínima que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pot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percebre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un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treballador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per una jornada de 40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hores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setmanals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Aquest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salari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mínim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pot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ser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millorat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pels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convenis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col·lectius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contractes de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treball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Quan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treballe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menys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40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hores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setmanals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el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salari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serà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proporcional al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temps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treballat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s-E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E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E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E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L'SMI 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inembargable, la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cosa significa que per a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deutes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contrets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només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podran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embargar les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quantitats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superen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l'import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SMI.</a:t>
            </a:r>
            <a:endParaRPr lang="es-E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L'únic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 en el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embargar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l'SMI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impagament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les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pensions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alimentàries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cònjuge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9F418F-55C4-4430-80EF-5CE229AECB6D}"/>
              </a:ext>
            </a:extLst>
          </p:cNvPr>
          <p:cNvSpPr txBox="1"/>
          <p:nvPr/>
        </p:nvSpPr>
        <p:spPr>
          <a:xfrm>
            <a:off x="1149263" y="3105832"/>
            <a:ext cx="546773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 al 2022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l'SMI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serà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1.000 Euros/mes (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bruts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),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14 pagues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anuals</a:t>
            </a:r>
            <a:endParaRPr lang="es-E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5C3443-323E-4CBE-9AF8-B1CF2677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671" y="2628898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AA356-7973-4236-8942-DCED5013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FONS DE GARANTIA SALARIAL (FOGASA)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8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AED4936-51A2-42B1-8DF1-D508461A6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364" y="2557282"/>
            <a:ext cx="3113280" cy="1743436"/>
          </a:xfrm>
          <a:prstGeom prst="rect">
            <a:avLst/>
          </a:prstGeom>
          <a:effec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9C693D-C454-47C7-87F8-AC286C135BEB}"/>
              </a:ext>
            </a:extLst>
          </p:cNvPr>
          <p:cNvSpPr txBox="1"/>
          <p:nvPr/>
        </p:nvSpPr>
        <p:spPr>
          <a:xfrm>
            <a:off x="5214580" y="2408008"/>
            <a:ext cx="6422848" cy="423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El </a:t>
            </a:r>
            <a:r>
              <a:rPr lang="en-US" sz="2000" dirty="0" err="1">
                <a:effectLst/>
              </a:rPr>
              <a:t>Fons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Garantia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Salarial</a:t>
            </a:r>
            <a:r>
              <a:rPr lang="en-US" sz="2000" dirty="0">
                <a:effectLst/>
              </a:rPr>
              <a:t> (FOGASA) </a:t>
            </a:r>
            <a:r>
              <a:rPr lang="en-US" sz="2000" dirty="0" err="1">
                <a:effectLst/>
              </a:rPr>
              <a:t>és</a:t>
            </a:r>
            <a:r>
              <a:rPr lang="en-US" sz="2000" dirty="0">
                <a:effectLst/>
              </a:rPr>
              <a:t> un </a:t>
            </a:r>
            <a:r>
              <a:rPr lang="en-US" sz="2000" dirty="0" err="1">
                <a:effectLst/>
              </a:rPr>
              <a:t>organisme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autònom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adscrit</a:t>
            </a:r>
            <a:r>
              <a:rPr lang="en-US" sz="2000" dirty="0">
                <a:effectLst/>
              </a:rPr>
              <a:t> al </a:t>
            </a:r>
            <a:r>
              <a:rPr lang="en-US" sz="2000" dirty="0" err="1">
                <a:effectLst/>
              </a:rPr>
              <a:t>Ministeri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d’Ocupació</a:t>
            </a:r>
            <a:r>
              <a:rPr lang="en-US" sz="2000" dirty="0">
                <a:effectLst/>
              </a:rPr>
              <a:t>, la </a:t>
            </a:r>
            <a:r>
              <a:rPr lang="en-US" sz="2000" dirty="0" err="1">
                <a:effectLst/>
              </a:rPr>
              <a:t>finalitat</a:t>
            </a:r>
            <a:r>
              <a:rPr lang="en-US" sz="2000" dirty="0">
                <a:effectLst/>
              </a:rPr>
              <a:t> de la qual </a:t>
            </a:r>
            <a:r>
              <a:rPr lang="en-US" sz="2000" dirty="0" err="1">
                <a:effectLst/>
              </a:rPr>
              <a:t>és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garantir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parcialment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als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treballadors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els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salaris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</a:t>
            </a:r>
            <a:r>
              <a:rPr lang="en-US" sz="2000" dirty="0">
                <a:effectLst/>
              </a:rPr>
              <a:t> les </a:t>
            </a:r>
            <a:r>
              <a:rPr lang="en-US" sz="2000" dirty="0" err="1">
                <a:effectLst/>
              </a:rPr>
              <a:t>indemnitzacions</a:t>
            </a:r>
            <a:r>
              <a:rPr lang="en-US" sz="2000" dirty="0">
                <a:effectLst/>
              </a:rPr>
              <a:t> per </a:t>
            </a:r>
            <a:r>
              <a:rPr lang="en-US" sz="2000" dirty="0" err="1">
                <a:effectLst/>
              </a:rPr>
              <a:t>acomiadament</a:t>
            </a:r>
            <a:r>
              <a:rPr lang="en-US" sz="2000" dirty="0">
                <a:effectLst/>
              </a:rPr>
              <a:t> o </a:t>
            </a:r>
            <a:r>
              <a:rPr lang="en-US" sz="2000" dirty="0" err="1">
                <a:effectLst/>
              </a:rPr>
              <a:t>extinció</a:t>
            </a:r>
            <a:r>
              <a:rPr lang="en-US" sz="2000" dirty="0">
                <a:effectLst/>
              </a:rPr>
              <a:t> de la </a:t>
            </a:r>
            <a:r>
              <a:rPr lang="en-US" sz="2000" dirty="0" err="1">
                <a:effectLst/>
              </a:rPr>
              <a:t>relació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laboral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pendents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cobrament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els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casos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d'insolvència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suspensió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pagaments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fallida</a:t>
            </a:r>
            <a:r>
              <a:rPr lang="en-US" sz="2000" dirty="0">
                <a:effectLst/>
              </a:rPr>
              <a:t> o concurs de creditors de </a:t>
            </a:r>
            <a:r>
              <a:rPr lang="en-US" sz="2000" dirty="0" err="1">
                <a:effectLst/>
              </a:rPr>
              <a:t>l'empresari</a:t>
            </a:r>
            <a:r>
              <a:rPr lang="en-US" sz="2000" dirty="0">
                <a:effectLst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El FOGASA </a:t>
            </a:r>
            <a:r>
              <a:rPr lang="en-US" sz="2000" b="1" dirty="0" err="1">
                <a:effectLst/>
              </a:rPr>
              <a:t>garantirà</a:t>
            </a:r>
            <a:r>
              <a:rPr lang="en-US" sz="2000" b="1" dirty="0">
                <a:effectLst/>
              </a:rPr>
              <a:t> les </a:t>
            </a:r>
            <a:r>
              <a:rPr lang="en-US" sz="2000" b="1" dirty="0" err="1">
                <a:effectLst/>
              </a:rPr>
              <a:t>següents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quantitats</a:t>
            </a:r>
            <a:r>
              <a:rPr lang="en-US" sz="2000" dirty="0">
                <a:effectLst/>
              </a:rPr>
              <a:t>:</a:t>
            </a:r>
          </a:p>
          <a:p>
            <a:pPr marL="342900" lv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Salaris</a:t>
            </a:r>
            <a:r>
              <a:rPr lang="en-US" sz="2000" dirty="0">
                <a:effectLst/>
              </a:rPr>
              <a:t>: </a:t>
            </a:r>
            <a:r>
              <a:rPr lang="en-US" sz="2000" dirty="0" err="1">
                <a:effectLst/>
              </a:rPr>
              <a:t>abonarà</a:t>
            </a:r>
            <a:r>
              <a:rPr lang="en-US" sz="2000" dirty="0">
                <a:effectLst/>
              </a:rPr>
              <a:t> la </a:t>
            </a:r>
            <a:r>
              <a:rPr lang="en-US" sz="2000" dirty="0" err="1">
                <a:effectLst/>
              </a:rPr>
              <a:t>quantitat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màxima</a:t>
            </a:r>
            <a:r>
              <a:rPr lang="en-US" sz="2000" dirty="0">
                <a:effectLst/>
              </a:rPr>
              <a:t> que </a:t>
            </a:r>
            <a:r>
              <a:rPr lang="en-US" sz="2000" dirty="0" err="1">
                <a:effectLst/>
              </a:rPr>
              <a:t>resulte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multiplicar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el</a:t>
            </a:r>
            <a:r>
              <a:rPr lang="en-US" sz="2000" dirty="0">
                <a:effectLst/>
              </a:rPr>
              <a:t> doble del SMI </a:t>
            </a:r>
            <a:r>
              <a:rPr lang="en-US" sz="2000" dirty="0" err="1">
                <a:effectLst/>
              </a:rPr>
              <a:t>diari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inclosa</a:t>
            </a:r>
            <a:r>
              <a:rPr lang="en-US" sz="2000" dirty="0">
                <a:effectLst/>
              </a:rPr>
              <a:t> la part </a:t>
            </a:r>
            <a:r>
              <a:rPr lang="en-US" sz="2000" dirty="0" err="1">
                <a:effectLst/>
              </a:rPr>
              <a:t>proporcional</a:t>
            </a:r>
            <a:r>
              <a:rPr lang="en-US" sz="2000" dirty="0">
                <a:effectLst/>
              </a:rPr>
              <a:t> de les </a:t>
            </a:r>
            <a:r>
              <a:rPr lang="en-US" sz="2000" dirty="0" err="1">
                <a:effectLst/>
              </a:rPr>
              <a:t>pagues</a:t>
            </a:r>
            <a:r>
              <a:rPr lang="en-US" sz="2000" dirty="0">
                <a:effectLst/>
              </a:rPr>
              <a:t> extra, pel </a:t>
            </a:r>
            <a:r>
              <a:rPr lang="en-US" sz="2000" dirty="0" err="1">
                <a:effectLst/>
              </a:rPr>
              <a:t>nombre</a:t>
            </a:r>
            <a:r>
              <a:rPr lang="en-US" sz="2000" dirty="0">
                <a:effectLst/>
              </a:rPr>
              <a:t> de dies </a:t>
            </a:r>
            <a:r>
              <a:rPr lang="en-US" sz="2000" dirty="0" err="1">
                <a:effectLst/>
              </a:rPr>
              <a:t>pendents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cobrar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amb</a:t>
            </a:r>
            <a:r>
              <a:rPr lang="en-US" sz="2000" dirty="0">
                <a:effectLst/>
              </a:rPr>
              <a:t> un </a:t>
            </a:r>
            <a:r>
              <a:rPr lang="en-US" sz="2000" dirty="0" err="1">
                <a:effectLst/>
              </a:rPr>
              <a:t>màxim</a:t>
            </a:r>
            <a:r>
              <a:rPr lang="en-US" sz="2000" dirty="0">
                <a:effectLst/>
              </a:rPr>
              <a:t> de 120 dies.</a:t>
            </a:r>
          </a:p>
          <a:p>
            <a:pPr marL="342900"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Indemnització</a:t>
            </a:r>
            <a:r>
              <a:rPr lang="en-US" sz="2000" b="1" dirty="0">
                <a:effectLst/>
              </a:rPr>
              <a:t>:</a:t>
            </a:r>
            <a:r>
              <a:rPr lang="en-US" sz="2000" dirty="0">
                <a:effectLst/>
              </a:rPr>
              <a:t> per </a:t>
            </a:r>
            <a:r>
              <a:rPr lang="en-US" sz="2000" dirty="0" err="1">
                <a:effectLst/>
              </a:rPr>
              <a:t>acomiadament</a:t>
            </a:r>
            <a:r>
              <a:rPr lang="en-US" sz="2000" dirty="0">
                <a:effectLst/>
              </a:rPr>
              <a:t> o </a:t>
            </a:r>
            <a:r>
              <a:rPr lang="en-US" sz="2000" dirty="0" err="1">
                <a:effectLst/>
              </a:rPr>
              <a:t>extinció</a:t>
            </a:r>
            <a:r>
              <a:rPr lang="en-US" sz="2000" dirty="0">
                <a:effectLst/>
              </a:rPr>
              <a:t> del </a:t>
            </a:r>
            <a:r>
              <a:rPr lang="en-US" sz="2000" dirty="0" err="1">
                <a:effectLst/>
              </a:rPr>
              <a:t>contracte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amb</a:t>
            </a:r>
            <a:r>
              <a:rPr lang="en-US" sz="2000" dirty="0">
                <a:effectLst/>
              </a:rPr>
              <a:t> un </a:t>
            </a:r>
            <a:r>
              <a:rPr lang="en-US" sz="2000" dirty="0" err="1">
                <a:effectLst/>
              </a:rPr>
              <a:t>límit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d'una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anualitat</a:t>
            </a:r>
            <a:r>
              <a:rPr lang="en-US" sz="2000" dirty="0">
                <a:effectLst/>
              </a:rPr>
              <a:t>, sense que per al </a:t>
            </a:r>
            <a:r>
              <a:rPr lang="en-US" sz="2000" dirty="0" err="1">
                <a:effectLst/>
              </a:rPr>
              <a:t>càlcul</a:t>
            </a:r>
            <a:r>
              <a:rPr lang="en-US" sz="2000" dirty="0">
                <a:effectLst/>
              </a:rPr>
              <a:t> del </a:t>
            </a:r>
            <a:r>
              <a:rPr lang="en-US" sz="2000" dirty="0" err="1">
                <a:effectLst/>
              </a:rPr>
              <a:t>salari</a:t>
            </a:r>
            <a:r>
              <a:rPr lang="en-US" sz="2000" dirty="0">
                <a:effectLst/>
              </a:rPr>
              <a:t> es </a:t>
            </a:r>
            <a:r>
              <a:rPr lang="en-US" sz="2000" dirty="0" err="1">
                <a:effectLst/>
              </a:rPr>
              <a:t>puga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sobrepassar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el</a:t>
            </a:r>
            <a:r>
              <a:rPr lang="en-US" sz="2000" dirty="0">
                <a:effectLst/>
              </a:rPr>
              <a:t> doble del SMI.</a:t>
            </a:r>
          </a:p>
        </p:txBody>
      </p:sp>
    </p:spTree>
    <p:extLst>
      <p:ext uri="{BB962C8B-B14F-4D97-AF65-F5344CB8AC3E}">
        <p14:creationId xmlns:p14="http://schemas.microsoft.com/office/powerpoint/2010/main" val="235559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31351-3316-4E03-8C5B-24BB765E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 anchor="t">
            <a:noAutofit/>
          </a:bodyPr>
          <a:lstStyle/>
          <a:p>
            <a:r>
              <a:rPr lang="es-ES" sz="3600" b="1" dirty="0"/>
              <a:t>El FOGASA </a:t>
            </a:r>
            <a:r>
              <a:rPr lang="es-ES" sz="3600" b="1" dirty="0" err="1"/>
              <a:t>garantirà</a:t>
            </a:r>
            <a:r>
              <a:rPr lang="es-ES" sz="3600" b="1" dirty="0"/>
              <a:t> les </a:t>
            </a:r>
            <a:r>
              <a:rPr lang="es-ES" sz="3600" b="1" dirty="0" err="1"/>
              <a:t>següents</a:t>
            </a:r>
            <a:r>
              <a:rPr lang="es-ES" sz="3600" b="1" dirty="0"/>
              <a:t> </a:t>
            </a:r>
            <a:r>
              <a:rPr lang="es-ES" sz="3600" b="1" dirty="0" err="1"/>
              <a:t>quantitats</a:t>
            </a:r>
            <a:r>
              <a:rPr lang="es-ES" sz="3600" b="1" dirty="0"/>
              <a:t>:</a:t>
            </a:r>
            <a:br>
              <a:rPr lang="es-ES" sz="3600" b="1" dirty="0"/>
            </a:br>
            <a:endParaRPr lang="es-ES" sz="3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C4865-4531-40E4-A727-38E434FB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2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s-ES" b="1" u="sng" dirty="0" err="1">
                <a:solidFill>
                  <a:srgbClr val="00B050"/>
                </a:solidFill>
              </a:rPr>
              <a:t>Salaris</a:t>
            </a:r>
            <a:r>
              <a:rPr lang="es-ES" b="1" u="sng" dirty="0">
                <a:solidFill>
                  <a:srgbClr val="00B050"/>
                </a:solidFill>
              </a:rPr>
              <a:t>:</a:t>
            </a:r>
            <a:r>
              <a:rPr lang="es-ES" dirty="0"/>
              <a:t> </a:t>
            </a:r>
            <a:r>
              <a:rPr lang="es-ES" dirty="0" err="1"/>
              <a:t>abonarà</a:t>
            </a:r>
            <a:r>
              <a:rPr lang="es-ES" dirty="0"/>
              <a:t> la </a:t>
            </a:r>
            <a:r>
              <a:rPr lang="es-ES" dirty="0" err="1"/>
              <a:t>quantitat</a:t>
            </a:r>
            <a:r>
              <a:rPr lang="es-ES" dirty="0"/>
              <a:t> </a:t>
            </a:r>
            <a:r>
              <a:rPr lang="es-ES" dirty="0" err="1"/>
              <a:t>màxima</a:t>
            </a:r>
            <a:r>
              <a:rPr lang="es-ES" dirty="0"/>
              <a:t> que resulte de multiplicar el doble del SMI </a:t>
            </a:r>
            <a:r>
              <a:rPr lang="es-ES" dirty="0" err="1"/>
              <a:t>diari</a:t>
            </a:r>
            <a:r>
              <a:rPr lang="es-ES" dirty="0"/>
              <a:t> </a:t>
            </a:r>
            <a:r>
              <a:rPr lang="es-ES" dirty="0" err="1"/>
              <a:t>inclosa</a:t>
            </a:r>
            <a:r>
              <a:rPr lang="es-ES" dirty="0"/>
              <a:t> la </a:t>
            </a:r>
            <a:r>
              <a:rPr lang="es-ES" dirty="0" err="1"/>
              <a:t>part</a:t>
            </a:r>
            <a:r>
              <a:rPr lang="es-ES" dirty="0"/>
              <a:t> proporcional de les pagues extra (77,78€) , </a:t>
            </a:r>
            <a:r>
              <a:rPr lang="es-ES" dirty="0" err="1"/>
              <a:t>pel</a:t>
            </a:r>
            <a:r>
              <a:rPr lang="es-ES" dirty="0"/>
              <a:t> nombre de </a:t>
            </a:r>
            <a:r>
              <a:rPr lang="es-ES" dirty="0" err="1"/>
              <a:t>dies</a:t>
            </a:r>
            <a:r>
              <a:rPr lang="es-ES" dirty="0"/>
              <a:t> </a:t>
            </a:r>
            <a:r>
              <a:rPr lang="es-ES" dirty="0" err="1"/>
              <a:t>pendents</a:t>
            </a:r>
            <a:r>
              <a:rPr lang="es-ES" dirty="0"/>
              <a:t> de cobrar </a:t>
            </a:r>
            <a:r>
              <a:rPr lang="es-ES" dirty="0" err="1"/>
              <a:t>amb</a:t>
            </a:r>
            <a:r>
              <a:rPr lang="es-ES" dirty="0"/>
              <a:t> un </a:t>
            </a:r>
            <a:r>
              <a:rPr lang="es-ES" dirty="0" err="1"/>
              <a:t>màxim</a:t>
            </a:r>
            <a:r>
              <a:rPr lang="es-ES" dirty="0"/>
              <a:t> de 120 </a:t>
            </a:r>
            <a:r>
              <a:rPr lang="es-ES" dirty="0" err="1"/>
              <a:t>dies</a:t>
            </a:r>
            <a:r>
              <a:rPr lang="es-ES" dirty="0"/>
              <a:t> (4 MESOS).</a:t>
            </a:r>
          </a:p>
          <a:p>
            <a:pPr marL="0" indent="0" algn="ctr">
              <a:buNone/>
            </a:pPr>
            <a:r>
              <a:rPr lang="es-ES" dirty="0"/>
              <a:t> </a:t>
            </a:r>
            <a:r>
              <a:rPr lang="es-ES" sz="1700" dirty="0"/>
              <a:t>(1000X14)/12 = 1166,67€/MES</a:t>
            </a:r>
          </a:p>
          <a:p>
            <a:pPr marL="0" indent="0" algn="ctr">
              <a:buNone/>
            </a:pPr>
            <a:r>
              <a:rPr lang="es-ES" sz="1700" dirty="0"/>
              <a:t>1166’67/30 = 33,89€/DIA</a:t>
            </a:r>
          </a:p>
          <a:p>
            <a:pPr marL="0" indent="0" algn="ctr">
              <a:buNone/>
            </a:pPr>
            <a:r>
              <a:rPr lang="es-ES" sz="1700" dirty="0"/>
              <a:t>33’89 X2 = </a:t>
            </a:r>
            <a:r>
              <a:rPr lang="es-ES" sz="1700" b="1" u="sng" dirty="0"/>
              <a:t>77,78€</a:t>
            </a:r>
          </a:p>
          <a:p>
            <a:r>
              <a:rPr lang="es-ES" b="1" dirty="0" err="1">
                <a:solidFill>
                  <a:srgbClr val="0070C0"/>
                </a:solidFill>
              </a:rPr>
              <a:t>Indemnització</a:t>
            </a:r>
            <a:r>
              <a:rPr lang="es-ES" b="1" dirty="0">
                <a:solidFill>
                  <a:srgbClr val="0070C0"/>
                </a:solidFill>
              </a:rPr>
              <a:t>:</a:t>
            </a:r>
            <a:r>
              <a:rPr lang="es-ES" dirty="0"/>
              <a:t> per </a:t>
            </a:r>
            <a:r>
              <a:rPr lang="es-ES" dirty="0" err="1"/>
              <a:t>acomiadament</a:t>
            </a:r>
            <a:r>
              <a:rPr lang="es-ES" dirty="0"/>
              <a:t> o </a:t>
            </a:r>
            <a:r>
              <a:rPr lang="es-ES" dirty="0" err="1"/>
              <a:t>extinció</a:t>
            </a:r>
            <a:r>
              <a:rPr lang="es-ES" dirty="0"/>
              <a:t> del contracte </a:t>
            </a:r>
            <a:r>
              <a:rPr lang="es-ES" dirty="0" err="1"/>
              <a:t>amb</a:t>
            </a:r>
            <a:r>
              <a:rPr lang="es-ES" dirty="0"/>
              <a:t> un </a:t>
            </a:r>
            <a:r>
              <a:rPr lang="es-ES" dirty="0" err="1"/>
              <a:t>límit</a:t>
            </a:r>
            <a:r>
              <a:rPr lang="es-ES" dirty="0"/>
              <a:t> </a:t>
            </a:r>
            <a:r>
              <a:rPr lang="es-ES" dirty="0" err="1"/>
              <a:t>d'una</a:t>
            </a:r>
            <a:r>
              <a:rPr lang="es-ES" dirty="0"/>
              <a:t> </a:t>
            </a:r>
            <a:r>
              <a:rPr lang="es-ES" dirty="0" err="1"/>
              <a:t>anualitat</a:t>
            </a:r>
            <a:r>
              <a:rPr lang="es-ES" dirty="0"/>
              <a:t>, </a:t>
            </a:r>
            <a:r>
              <a:rPr lang="es-ES" dirty="0" err="1"/>
              <a:t>sense</a:t>
            </a:r>
            <a:r>
              <a:rPr lang="es-ES" dirty="0"/>
              <a:t> que per al </a:t>
            </a:r>
            <a:r>
              <a:rPr lang="es-ES" dirty="0" err="1"/>
              <a:t>càlcul</a:t>
            </a:r>
            <a:r>
              <a:rPr lang="es-ES" dirty="0"/>
              <a:t> del </a:t>
            </a:r>
            <a:r>
              <a:rPr lang="es-ES" dirty="0" err="1"/>
              <a:t>salari</a:t>
            </a:r>
            <a:r>
              <a:rPr lang="es-ES" dirty="0"/>
              <a:t> es puga </a:t>
            </a:r>
            <a:r>
              <a:rPr lang="es-ES" dirty="0" err="1"/>
              <a:t>sobrepassar</a:t>
            </a:r>
            <a:r>
              <a:rPr lang="es-ES" dirty="0"/>
              <a:t> el doble del SMI (77,78 €).</a:t>
            </a:r>
          </a:p>
          <a:p>
            <a:pPr lvl="2"/>
            <a:r>
              <a:rPr lang="es-ES" dirty="0" err="1"/>
              <a:t>Límit</a:t>
            </a:r>
            <a:r>
              <a:rPr lang="es-ES" dirty="0"/>
              <a:t> </a:t>
            </a:r>
            <a:r>
              <a:rPr lang="es-ES" dirty="0" err="1"/>
              <a:t>Salaris</a:t>
            </a:r>
            <a:r>
              <a:rPr lang="es-ES" dirty="0"/>
              <a:t>: 77,78 x 120= </a:t>
            </a:r>
            <a:r>
              <a:rPr lang="es-ES" b="1" dirty="0">
                <a:solidFill>
                  <a:srgbClr val="00B050"/>
                </a:solidFill>
              </a:rPr>
              <a:t>9333,60 </a:t>
            </a:r>
            <a:r>
              <a:rPr lang="es-ES" dirty="0"/>
              <a:t>€</a:t>
            </a:r>
          </a:p>
          <a:p>
            <a:pPr lvl="2"/>
            <a:r>
              <a:rPr lang="es-ES" dirty="0" err="1"/>
              <a:t>Límit</a:t>
            </a:r>
            <a:r>
              <a:rPr lang="es-ES" dirty="0"/>
              <a:t> </a:t>
            </a:r>
            <a:r>
              <a:rPr lang="es-ES" dirty="0" err="1"/>
              <a:t>Indemnitzacions</a:t>
            </a:r>
            <a:r>
              <a:rPr lang="es-ES" dirty="0"/>
              <a:t>: </a:t>
            </a:r>
            <a:r>
              <a:rPr lang="es-ES" b="1" dirty="0">
                <a:solidFill>
                  <a:srgbClr val="0070C0"/>
                </a:solidFill>
              </a:rPr>
              <a:t>28.000,08</a:t>
            </a:r>
            <a:r>
              <a:rPr lang="es-ES" dirty="0"/>
              <a:t> €</a:t>
            </a:r>
          </a:p>
        </p:txBody>
      </p:sp>
    </p:spTree>
    <p:extLst>
      <p:ext uri="{BB962C8B-B14F-4D97-AF65-F5344CB8AC3E}">
        <p14:creationId xmlns:p14="http://schemas.microsoft.com/office/powerpoint/2010/main" val="4564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998F4D-C57D-4DB2-BDB5-3B696153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s-ES" sz="5400" b="1"/>
              <a:t>PER A ENTENDRE-HO MILLOR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Abeja confundida">
            <a:extLst>
              <a:ext uri="{FF2B5EF4-FFF2-40B4-BE49-F238E27FC236}">
                <a16:creationId xmlns:a16="http://schemas.microsoft.com/office/drawing/2014/main" id="{53C12444-59C3-48C6-8F67-8507D9275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r="4676" b="-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C17E8-B7D6-4823-99B5-EE628AF39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 fontScale="92500" lnSpcReduction="10000"/>
          </a:bodyPr>
          <a:lstStyle/>
          <a:p>
            <a:r>
              <a:rPr lang="es-ES" sz="2000" dirty="0"/>
              <a:t>Imagina que la </a:t>
            </a:r>
            <a:r>
              <a:rPr lang="es-ES" sz="2000" dirty="0" err="1"/>
              <a:t>teua</a:t>
            </a:r>
            <a:r>
              <a:rPr lang="es-ES" sz="2000" dirty="0"/>
              <a:t> empresa et </a:t>
            </a:r>
            <a:r>
              <a:rPr lang="es-ES" sz="2000" dirty="0" err="1"/>
              <a:t>deu</a:t>
            </a:r>
            <a:r>
              <a:rPr lang="es-ES" sz="2000" dirty="0"/>
              <a:t> </a:t>
            </a:r>
            <a:r>
              <a:rPr lang="es-ES" sz="2000" dirty="0" err="1"/>
              <a:t>els</a:t>
            </a:r>
            <a:r>
              <a:rPr lang="es-ES" sz="2000" dirty="0"/>
              <a:t> </a:t>
            </a:r>
            <a:r>
              <a:rPr lang="es-ES" sz="2000" dirty="0" err="1"/>
              <a:t>salaris</a:t>
            </a:r>
            <a:r>
              <a:rPr lang="es-ES" sz="2000" dirty="0"/>
              <a:t> </a:t>
            </a:r>
            <a:r>
              <a:rPr lang="es-ES" sz="2000" dirty="0" err="1"/>
              <a:t>dels</a:t>
            </a:r>
            <a:r>
              <a:rPr lang="es-ES" sz="2000" dirty="0"/>
              <a:t> </a:t>
            </a:r>
            <a:r>
              <a:rPr lang="es-ES" sz="2000" dirty="0" err="1"/>
              <a:t>mesos</a:t>
            </a:r>
            <a:r>
              <a:rPr lang="es-ES" sz="2000" dirty="0"/>
              <a:t> de </a:t>
            </a:r>
            <a:r>
              <a:rPr lang="es-ES" sz="2000" dirty="0" err="1"/>
              <a:t>gener</a:t>
            </a:r>
            <a:r>
              <a:rPr lang="es-ES" sz="2000" dirty="0"/>
              <a:t> a </a:t>
            </a:r>
            <a:r>
              <a:rPr lang="es-ES" sz="2000" dirty="0" err="1"/>
              <a:t>juny</a:t>
            </a:r>
            <a:r>
              <a:rPr lang="es-ES" sz="2000" dirty="0"/>
              <a:t> de 2021 i el </a:t>
            </a:r>
            <a:r>
              <a:rPr lang="es-ES" sz="2000" dirty="0" err="1"/>
              <a:t>teu</a:t>
            </a:r>
            <a:r>
              <a:rPr lang="es-ES" sz="2000" dirty="0"/>
              <a:t> </a:t>
            </a:r>
            <a:r>
              <a:rPr lang="es-ES" sz="2000" dirty="0" err="1"/>
              <a:t>salari</a:t>
            </a:r>
            <a:r>
              <a:rPr lang="es-ES" sz="2000" dirty="0"/>
              <a:t> </a:t>
            </a:r>
            <a:r>
              <a:rPr lang="es-ES" sz="2000" dirty="0" err="1"/>
              <a:t>diari</a:t>
            </a:r>
            <a:r>
              <a:rPr lang="es-ES" sz="2000" dirty="0"/>
              <a:t> </a:t>
            </a:r>
            <a:r>
              <a:rPr lang="es-ES" sz="2000" dirty="0" err="1"/>
              <a:t>és</a:t>
            </a:r>
            <a:r>
              <a:rPr lang="es-ES" sz="2000" dirty="0"/>
              <a:t> de 84€. En </a:t>
            </a:r>
            <a:r>
              <a:rPr lang="es-ES" sz="2000" dirty="0" err="1"/>
              <a:t>aquest</a:t>
            </a:r>
            <a:r>
              <a:rPr lang="es-ES" sz="2000" dirty="0"/>
              <a:t> cas </a:t>
            </a:r>
            <a:r>
              <a:rPr lang="es-ES" sz="2000" dirty="0" err="1"/>
              <a:t>sobrepassaries</a:t>
            </a:r>
            <a:r>
              <a:rPr lang="es-ES" sz="2000" dirty="0"/>
              <a:t> </a:t>
            </a:r>
            <a:r>
              <a:rPr lang="es-ES" sz="2000" dirty="0" err="1"/>
              <a:t>tots</a:t>
            </a:r>
            <a:r>
              <a:rPr lang="es-ES" sz="2000" dirty="0"/>
              <a:t> dos </a:t>
            </a:r>
            <a:r>
              <a:rPr lang="es-ES" sz="2000" dirty="0" err="1"/>
              <a:t>límits</a:t>
            </a:r>
            <a:r>
              <a:rPr lang="es-ES" sz="2000" dirty="0"/>
              <a:t>, </a:t>
            </a:r>
            <a:r>
              <a:rPr lang="es-ES" sz="2000" dirty="0" err="1"/>
              <a:t>perquè</a:t>
            </a:r>
            <a:r>
              <a:rPr lang="es-ES" sz="2000" dirty="0"/>
              <a:t>:</a:t>
            </a:r>
          </a:p>
          <a:p>
            <a:r>
              <a:rPr lang="es-ES" sz="2000" dirty="0"/>
              <a:t>El </a:t>
            </a:r>
            <a:r>
              <a:rPr lang="es-ES" sz="2000" dirty="0" err="1"/>
              <a:t>teu</a:t>
            </a:r>
            <a:r>
              <a:rPr lang="es-ES" sz="2000" dirty="0"/>
              <a:t> </a:t>
            </a:r>
            <a:r>
              <a:rPr lang="es-ES" sz="2000" dirty="0" err="1"/>
              <a:t>salari</a:t>
            </a:r>
            <a:r>
              <a:rPr lang="es-ES" sz="2000" dirty="0"/>
              <a:t> </a:t>
            </a:r>
            <a:r>
              <a:rPr lang="es-ES" sz="2000" dirty="0" err="1"/>
              <a:t>diari</a:t>
            </a:r>
            <a:r>
              <a:rPr lang="es-ES" sz="2000" dirty="0"/>
              <a:t> de 84€, </a:t>
            </a:r>
            <a:r>
              <a:rPr lang="es-ES" sz="2000" dirty="0" err="1"/>
              <a:t>és</a:t>
            </a:r>
            <a:r>
              <a:rPr lang="es-ES" sz="2000" dirty="0"/>
              <a:t> superior al doble del SMI que </a:t>
            </a:r>
            <a:r>
              <a:rPr lang="es-ES" sz="2000" dirty="0" err="1"/>
              <a:t>és</a:t>
            </a:r>
            <a:r>
              <a:rPr lang="es-ES" sz="2000" dirty="0"/>
              <a:t> de 77,78€.</a:t>
            </a:r>
          </a:p>
          <a:p>
            <a:r>
              <a:rPr lang="es-ES" sz="2000" dirty="0" err="1"/>
              <a:t>L'empresa</a:t>
            </a:r>
            <a:r>
              <a:rPr lang="es-ES" sz="2000" dirty="0"/>
              <a:t> et </a:t>
            </a:r>
            <a:r>
              <a:rPr lang="es-ES" sz="2000" dirty="0" err="1"/>
              <a:t>deu</a:t>
            </a:r>
            <a:r>
              <a:rPr lang="es-ES" sz="2000" dirty="0"/>
              <a:t> 6 </a:t>
            </a:r>
            <a:r>
              <a:rPr lang="es-ES" sz="2000" dirty="0" err="1"/>
              <a:t>mesos</a:t>
            </a:r>
            <a:r>
              <a:rPr lang="es-ES" sz="2000" dirty="0"/>
              <a:t>, la </a:t>
            </a:r>
            <a:r>
              <a:rPr lang="es-ES" sz="2000" dirty="0" err="1"/>
              <a:t>qual</a:t>
            </a:r>
            <a:r>
              <a:rPr lang="es-ES" sz="2000" dirty="0"/>
              <a:t> cosa </a:t>
            </a:r>
            <a:r>
              <a:rPr lang="es-ES" sz="2000" dirty="0" err="1"/>
              <a:t>equival</a:t>
            </a:r>
            <a:r>
              <a:rPr lang="es-ES" sz="2000" dirty="0"/>
              <a:t> a 180 </a:t>
            </a:r>
            <a:r>
              <a:rPr lang="es-ES" sz="2000" dirty="0" err="1"/>
              <a:t>dies</a:t>
            </a:r>
            <a:r>
              <a:rPr lang="es-ES" sz="2000" dirty="0"/>
              <a:t> </a:t>
            </a:r>
            <a:r>
              <a:rPr lang="es-ES" sz="2000" dirty="0" err="1"/>
              <a:t>pendents</a:t>
            </a:r>
            <a:r>
              <a:rPr lang="es-ES" sz="2000" dirty="0"/>
              <a:t> de </a:t>
            </a:r>
            <a:r>
              <a:rPr lang="es-ES" sz="2000" dirty="0" err="1"/>
              <a:t>cobrament</a:t>
            </a:r>
            <a:r>
              <a:rPr lang="es-ES" sz="2000" dirty="0"/>
              <a:t>. </a:t>
            </a:r>
            <a:r>
              <a:rPr lang="es-ES" sz="2000" dirty="0" err="1"/>
              <a:t>Amb</a:t>
            </a:r>
            <a:r>
              <a:rPr lang="es-ES" sz="2000" dirty="0"/>
              <a:t> la </a:t>
            </a:r>
            <a:r>
              <a:rPr lang="es-ES" sz="2000" dirty="0" err="1"/>
              <a:t>qual</a:t>
            </a:r>
            <a:r>
              <a:rPr lang="es-ES" sz="2000" dirty="0"/>
              <a:t> cosa, </a:t>
            </a:r>
            <a:r>
              <a:rPr lang="es-ES" sz="2000" dirty="0" err="1"/>
              <a:t>excediries</a:t>
            </a:r>
            <a:r>
              <a:rPr lang="es-ES" sz="2000" dirty="0"/>
              <a:t> el </a:t>
            </a:r>
            <a:r>
              <a:rPr lang="es-ES" sz="2000" dirty="0" err="1"/>
              <a:t>límit</a:t>
            </a:r>
            <a:r>
              <a:rPr lang="es-ES" sz="2000" dirty="0"/>
              <a:t> de 120 </a:t>
            </a:r>
            <a:r>
              <a:rPr lang="es-ES" sz="2000" dirty="0" err="1"/>
              <a:t>dies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pPr lvl="2"/>
            <a:r>
              <a:rPr lang="es-ES" dirty="0"/>
              <a:t>Per </a:t>
            </a:r>
            <a:r>
              <a:rPr lang="es-ES" dirty="0" err="1"/>
              <a:t>tant</a:t>
            </a:r>
            <a:r>
              <a:rPr lang="es-ES" dirty="0"/>
              <a:t>, en </a:t>
            </a:r>
            <a:r>
              <a:rPr lang="es-ES" dirty="0" err="1"/>
              <a:t>aquest</a:t>
            </a:r>
            <a:r>
              <a:rPr lang="es-ES" dirty="0"/>
              <a:t> </a:t>
            </a:r>
            <a:r>
              <a:rPr lang="es-ES" dirty="0" err="1"/>
              <a:t>supòsit</a:t>
            </a:r>
            <a:r>
              <a:rPr lang="es-ES" dirty="0"/>
              <a:t> </a:t>
            </a:r>
            <a:r>
              <a:rPr lang="es-ES" dirty="0" err="1"/>
              <a:t>només</a:t>
            </a:r>
            <a:r>
              <a:rPr lang="es-ES" dirty="0"/>
              <a:t> </a:t>
            </a:r>
            <a:r>
              <a:rPr lang="es-ES" dirty="0" err="1"/>
              <a:t>tindries</a:t>
            </a:r>
            <a:r>
              <a:rPr lang="es-ES" dirty="0"/>
              <a:t> </a:t>
            </a:r>
            <a:r>
              <a:rPr lang="es-ES" dirty="0" err="1"/>
              <a:t>dret</a:t>
            </a:r>
            <a:r>
              <a:rPr lang="es-ES" dirty="0"/>
              <a:t> a cobrar del FOGASA 77,78 € </a:t>
            </a:r>
            <a:r>
              <a:rPr lang="es-ES" dirty="0" err="1"/>
              <a:t>diaris</a:t>
            </a:r>
            <a:r>
              <a:rPr lang="es-ES" dirty="0"/>
              <a:t> </a:t>
            </a:r>
            <a:r>
              <a:rPr lang="es-ES" dirty="0" err="1"/>
              <a:t>fins</a:t>
            </a:r>
            <a:r>
              <a:rPr lang="es-ES" dirty="0"/>
              <a:t> a 120 </a:t>
            </a:r>
            <a:r>
              <a:rPr lang="es-ES" dirty="0" err="1"/>
              <a:t>dies</a:t>
            </a:r>
            <a:r>
              <a:rPr lang="es-ES" dirty="0"/>
              <a:t>. En </a:t>
            </a:r>
            <a:r>
              <a:rPr lang="es-ES" dirty="0" err="1"/>
              <a:t>altres</a:t>
            </a:r>
            <a:r>
              <a:rPr lang="es-ES" dirty="0"/>
              <a:t> </a:t>
            </a:r>
            <a:r>
              <a:rPr lang="es-ES" dirty="0" err="1"/>
              <a:t>paraules</a:t>
            </a:r>
            <a:r>
              <a:rPr lang="es-ES" dirty="0"/>
              <a:t>, et </a:t>
            </a:r>
            <a:r>
              <a:rPr lang="es-ES" dirty="0" err="1"/>
              <a:t>pagarà</a:t>
            </a:r>
            <a:r>
              <a:rPr lang="es-ES" dirty="0"/>
              <a:t>: 77,78 x 120 </a:t>
            </a:r>
            <a:r>
              <a:rPr lang="es-ES" dirty="0" err="1"/>
              <a:t>dies</a:t>
            </a:r>
            <a:r>
              <a:rPr lang="es-ES" dirty="0"/>
              <a:t> = 9333,60 €.</a:t>
            </a:r>
          </a:p>
          <a:p>
            <a:pPr lvl="2"/>
            <a:r>
              <a:rPr lang="es-ES" dirty="0"/>
              <a:t>Si no </a:t>
            </a:r>
            <a:r>
              <a:rPr lang="es-ES" dirty="0" err="1"/>
              <a:t>existiren</a:t>
            </a:r>
            <a:r>
              <a:rPr lang="es-ES" dirty="0"/>
              <a:t> </a:t>
            </a:r>
            <a:r>
              <a:rPr lang="es-ES" dirty="0" err="1"/>
              <a:t>aqueixos</a:t>
            </a:r>
            <a:r>
              <a:rPr lang="es-ES" dirty="0"/>
              <a:t> </a:t>
            </a:r>
            <a:r>
              <a:rPr lang="es-ES" dirty="0" err="1"/>
              <a:t>límits</a:t>
            </a:r>
            <a:r>
              <a:rPr lang="es-ES" dirty="0"/>
              <a:t>, la </a:t>
            </a:r>
            <a:r>
              <a:rPr lang="es-ES" dirty="0" err="1"/>
              <a:t>quantitat</a:t>
            </a:r>
            <a:r>
              <a:rPr lang="es-ES" dirty="0"/>
              <a:t> que </a:t>
            </a:r>
            <a:r>
              <a:rPr lang="es-ES" dirty="0" err="1"/>
              <a:t>t'haurien</a:t>
            </a:r>
            <a:r>
              <a:rPr lang="es-ES" dirty="0"/>
              <a:t> </a:t>
            </a:r>
            <a:r>
              <a:rPr lang="es-ES" dirty="0" err="1"/>
              <a:t>d'abonar</a:t>
            </a:r>
            <a:r>
              <a:rPr lang="es-ES" dirty="0"/>
              <a:t> seria de 84€ x 180 </a:t>
            </a:r>
            <a:r>
              <a:rPr lang="es-ES" dirty="0" err="1"/>
              <a:t>dies</a:t>
            </a:r>
            <a:r>
              <a:rPr lang="es-ES" dirty="0"/>
              <a:t> = 15.120 €</a:t>
            </a:r>
          </a:p>
        </p:txBody>
      </p:sp>
      <p:grpSp>
        <p:nvGrpSpPr>
          <p:cNvPr id="6" name="Gráfico 4" descr="Un bocadillo en forma de nube">
            <a:extLst>
              <a:ext uri="{FF2B5EF4-FFF2-40B4-BE49-F238E27FC236}">
                <a16:creationId xmlns:a16="http://schemas.microsoft.com/office/drawing/2014/main" id="{F072A3B5-BC80-4725-BCA5-F3906C91D1D3}"/>
              </a:ext>
            </a:extLst>
          </p:cNvPr>
          <p:cNvGrpSpPr/>
          <p:nvPr/>
        </p:nvGrpSpPr>
        <p:grpSpPr>
          <a:xfrm>
            <a:off x="7659416" y="143450"/>
            <a:ext cx="1018781" cy="675253"/>
            <a:chOff x="40716" y="1148820"/>
            <a:chExt cx="1159545" cy="1019382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7" name="Gráfico 4" descr="Un bocadillo en forma de nube">
              <a:extLst>
                <a:ext uri="{FF2B5EF4-FFF2-40B4-BE49-F238E27FC236}">
                  <a16:creationId xmlns:a16="http://schemas.microsoft.com/office/drawing/2014/main" id="{94C70682-A1C2-451C-A190-E614EC3F08B4}"/>
                </a:ext>
              </a:extLst>
            </p:cNvPr>
            <p:cNvGrpSpPr/>
            <p:nvPr/>
          </p:nvGrpSpPr>
          <p:grpSpPr>
            <a:xfrm>
              <a:off x="50948" y="1158368"/>
              <a:ext cx="1138767" cy="997939"/>
              <a:chOff x="50948" y="1158368"/>
              <a:chExt cx="1138767" cy="997939"/>
            </a:xfrm>
            <a:grpFill/>
          </p:grpSpPr>
          <p:sp>
            <p:nvSpPr>
              <p:cNvPr id="8" name="Forma libre: forma 7">
                <a:extLst>
                  <a:ext uri="{FF2B5EF4-FFF2-40B4-BE49-F238E27FC236}">
                    <a16:creationId xmlns:a16="http://schemas.microsoft.com/office/drawing/2014/main" id="{EFAB1785-C575-4F9C-8CB9-747C547C7B46}"/>
                  </a:ext>
                </a:extLst>
              </p:cNvPr>
              <p:cNvSpPr/>
              <p:nvPr/>
            </p:nvSpPr>
            <p:spPr>
              <a:xfrm>
                <a:off x="122626" y="1158368"/>
                <a:ext cx="1067089" cy="870331"/>
              </a:xfrm>
              <a:custGeom>
                <a:avLst/>
                <a:gdLst>
                  <a:gd name="connsiteX0" fmla="*/ 68218 w 1067089"/>
                  <a:gd name="connsiteY0" fmla="*/ 475144 h 870331"/>
                  <a:gd name="connsiteX1" fmla="*/ 69090 w 1067089"/>
                  <a:gd name="connsiteY1" fmla="*/ 466156 h 870331"/>
                  <a:gd name="connsiteX2" fmla="*/ 3419 w 1067089"/>
                  <a:gd name="connsiteY2" fmla="*/ 326377 h 870331"/>
                  <a:gd name="connsiteX3" fmla="*/ 72828 w 1067089"/>
                  <a:gd name="connsiteY3" fmla="*/ 224485 h 870331"/>
                  <a:gd name="connsiteX4" fmla="*/ 123026 w 1067089"/>
                  <a:gd name="connsiteY4" fmla="*/ 213293 h 870331"/>
                  <a:gd name="connsiteX5" fmla="*/ 128254 w 1067089"/>
                  <a:gd name="connsiteY5" fmla="*/ 209636 h 870331"/>
                  <a:gd name="connsiteX6" fmla="*/ 153167 w 1067089"/>
                  <a:gd name="connsiteY6" fmla="*/ 162790 h 870331"/>
                  <a:gd name="connsiteX7" fmla="*/ 237193 w 1067089"/>
                  <a:gd name="connsiteY7" fmla="*/ 137157 h 870331"/>
                  <a:gd name="connsiteX8" fmla="*/ 242909 w 1067089"/>
                  <a:gd name="connsiteY8" fmla="*/ 132554 h 870331"/>
                  <a:gd name="connsiteX9" fmla="*/ 338941 w 1067089"/>
                  <a:gd name="connsiteY9" fmla="*/ 5159 h 870331"/>
                  <a:gd name="connsiteX10" fmla="*/ 472015 w 1067089"/>
                  <a:gd name="connsiteY10" fmla="*/ 70656 h 870331"/>
                  <a:gd name="connsiteX11" fmla="*/ 480545 w 1067089"/>
                  <a:gd name="connsiteY11" fmla="*/ 71144 h 870331"/>
                  <a:gd name="connsiteX12" fmla="*/ 570134 w 1067089"/>
                  <a:gd name="connsiteY12" fmla="*/ 4825 h 870331"/>
                  <a:gd name="connsiteX13" fmla="*/ 754206 w 1067089"/>
                  <a:gd name="connsiteY13" fmla="*/ 42791 h 870331"/>
                  <a:gd name="connsiteX14" fmla="*/ 814613 w 1067089"/>
                  <a:gd name="connsiteY14" fmla="*/ 207810 h 870331"/>
                  <a:gd name="connsiteX15" fmla="*/ 819965 w 1067089"/>
                  <a:gd name="connsiteY15" fmla="*/ 212777 h 870331"/>
                  <a:gd name="connsiteX16" fmla="*/ 1027088 w 1067089"/>
                  <a:gd name="connsiteY16" fmla="*/ 318400 h 870331"/>
                  <a:gd name="connsiteX17" fmla="*/ 1022682 w 1067089"/>
                  <a:gd name="connsiteY17" fmla="*/ 577394 h 870331"/>
                  <a:gd name="connsiteX18" fmla="*/ 834741 w 1067089"/>
                  <a:gd name="connsiteY18" fmla="*/ 663870 h 870331"/>
                  <a:gd name="connsiteX19" fmla="*/ 829433 w 1067089"/>
                  <a:gd name="connsiteY19" fmla="*/ 668379 h 870331"/>
                  <a:gd name="connsiteX20" fmla="*/ 772843 w 1067089"/>
                  <a:gd name="connsiteY20" fmla="*/ 786888 h 870331"/>
                  <a:gd name="connsiteX21" fmla="*/ 616855 w 1067089"/>
                  <a:gd name="connsiteY21" fmla="*/ 784459 h 870331"/>
                  <a:gd name="connsiteX22" fmla="*/ 609344 w 1067089"/>
                  <a:gd name="connsiteY22" fmla="*/ 785811 h 870331"/>
                  <a:gd name="connsiteX23" fmla="*/ 377918 w 1067089"/>
                  <a:gd name="connsiteY23" fmla="*/ 865198 h 870331"/>
                  <a:gd name="connsiteX24" fmla="*/ 231979 w 1067089"/>
                  <a:gd name="connsiteY24" fmla="*/ 762992 h 870331"/>
                  <a:gd name="connsiteX25" fmla="*/ 217232 w 1067089"/>
                  <a:gd name="connsiteY25" fmla="*/ 695364 h 870331"/>
                  <a:gd name="connsiteX26" fmla="*/ 210986 w 1067089"/>
                  <a:gd name="connsiteY26" fmla="*/ 690500 h 870331"/>
                  <a:gd name="connsiteX27" fmla="*/ 8072 w 1067089"/>
                  <a:gd name="connsiteY27" fmla="*/ 600787 h 870331"/>
                  <a:gd name="connsiteX28" fmla="*/ 68218 w 1067089"/>
                  <a:gd name="connsiteY28" fmla="*/ 475144 h 87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67089" h="870331">
                    <a:moveTo>
                      <a:pt x="68218" y="475144"/>
                    </a:moveTo>
                    <a:cubicBezTo>
                      <a:pt x="72195" y="473712"/>
                      <a:pt x="72726" y="468309"/>
                      <a:pt x="69090" y="466156"/>
                    </a:cubicBezTo>
                    <a:cubicBezTo>
                      <a:pt x="44504" y="451577"/>
                      <a:pt x="-14790" y="407197"/>
                      <a:pt x="3419" y="326377"/>
                    </a:cubicBezTo>
                    <a:cubicBezTo>
                      <a:pt x="14370" y="277765"/>
                      <a:pt x="44010" y="241246"/>
                      <a:pt x="72828" y="224485"/>
                    </a:cubicBezTo>
                    <a:cubicBezTo>
                      <a:pt x="93567" y="212421"/>
                      <a:pt x="114350" y="212552"/>
                      <a:pt x="123026" y="213293"/>
                    </a:cubicBezTo>
                    <a:cubicBezTo>
                      <a:pt x="125425" y="213497"/>
                      <a:pt x="127629" y="211963"/>
                      <a:pt x="128254" y="209636"/>
                    </a:cubicBezTo>
                    <a:cubicBezTo>
                      <a:pt x="130683" y="200611"/>
                      <a:pt x="137809" y="178810"/>
                      <a:pt x="153167" y="162790"/>
                    </a:cubicBezTo>
                    <a:cubicBezTo>
                      <a:pt x="171441" y="143724"/>
                      <a:pt x="205917" y="132998"/>
                      <a:pt x="237193" y="137157"/>
                    </a:cubicBezTo>
                    <a:cubicBezTo>
                      <a:pt x="240080" y="137543"/>
                      <a:pt x="242705" y="135463"/>
                      <a:pt x="242909" y="132554"/>
                    </a:cubicBezTo>
                    <a:cubicBezTo>
                      <a:pt x="244458" y="109873"/>
                      <a:pt x="255809" y="23789"/>
                      <a:pt x="338941" y="5159"/>
                    </a:cubicBezTo>
                    <a:cubicBezTo>
                      <a:pt x="395646" y="-7552"/>
                      <a:pt x="439350" y="8410"/>
                      <a:pt x="472015" y="70656"/>
                    </a:cubicBezTo>
                    <a:cubicBezTo>
                      <a:pt x="473760" y="73980"/>
                      <a:pt x="478436" y="74241"/>
                      <a:pt x="480545" y="71144"/>
                    </a:cubicBezTo>
                    <a:cubicBezTo>
                      <a:pt x="492340" y="53808"/>
                      <a:pt x="525667" y="10889"/>
                      <a:pt x="570134" y="4825"/>
                    </a:cubicBezTo>
                    <a:cubicBezTo>
                      <a:pt x="606391" y="-120"/>
                      <a:pt x="694729" y="-12824"/>
                      <a:pt x="754206" y="42791"/>
                    </a:cubicBezTo>
                    <a:cubicBezTo>
                      <a:pt x="785605" y="72154"/>
                      <a:pt x="814642" y="141317"/>
                      <a:pt x="814613" y="207810"/>
                    </a:cubicBezTo>
                    <a:cubicBezTo>
                      <a:pt x="814613" y="210712"/>
                      <a:pt x="817078" y="212995"/>
                      <a:pt x="819965" y="212777"/>
                    </a:cubicBezTo>
                    <a:cubicBezTo>
                      <a:pt x="846456" y="210748"/>
                      <a:pt x="963547" y="208501"/>
                      <a:pt x="1027088" y="318400"/>
                    </a:cubicBezTo>
                    <a:cubicBezTo>
                      <a:pt x="1059855" y="375077"/>
                      <a:pt x="1099749" y="471807"/>
                      <a:pt x="1022682" y="577394"/>
                    </a:cubicBezTo>
                    <a:cubicBezTo>
                      <a:pt x="980287" y="635474"/>
                      <a:pt x="939543" y="671200"/>
                      <a:pt x="834741" y="663870"/>
                    </a:cubicBezTo>
                    <a:cubicBezTo>
                      <a:pt x="832043" y="663681"/>
                      <a:pt x="829178" y="665688"/>
                      <a:pt x="829433" y="668379"/>
                    </a:cubicBezTo>
                    <a:cubicBezTo>
                      <a:pt x="831491" y="689598"/>
                      <a:pt x="818591" y="752543"/>
                      <a:pt x="772843" y="786888"/>
                    </a:cubicBezTo>
                    <a:cubicBezTo>
                      <a:pt x="741938" y="810085"/>
                      <a:pt x="667111" y="824941"/>
                      <a:pt x="616855" y="784459"/>
                    </a:cubicBezTo>
                    <a:cubicBezTo>
                      <a:pt x="614441" y="782517"/>
                      <a:pt x="610885" y="783121"/>
                      <a:pt x="609344" y="785811"/>
                    </a:cubicBezTo>
                    <a:cubicBezTo>
                      <a:pt x="596509" y="808180"/>
                      <a:pt x="537171" y="891682"/>
                      <a:pt x="377918" y="865198"/>
                    </a:cubicBezTo>
                    <a:cubicBezTo>
                      <a:pt x="305898" y="853221"/>
                      <a:pt x="252697" y="805780"/>
                      <a:pt x="231979" y="762992"/>
                    </a:cubicBezTo>
                    <a:cubicBezTo>
                      <a:pt x="218337" y="734814"/>
                      <a:pt x="217174" y="707268"/>
                      <a:pt x="217232" y="695364"/>
                    </a:cubicBezTo>
                    <a:cubicBezTo>
                      <a:pt x="217247" y="692078"/>
                      <a:pt x="214163" y="689671"/>
                      <a:pt x="210986" y="690500"/>
                    </a:cubicBezTo>
                    <a:cubicBezTo>
                      <a:pt x="180088" y="698557"/>
                      <a:pt x="47631" y="726183"/>
                      <a:pt x="8072" y="600787"/>
                    </a:cubicBezTo>
                    <a:cubicBezTo>
                      <a:pt x="-18942" y="515125"/>
                      <a:pt x="41777" y="484641"/>
                      <a:pt x="68218" y="475144"/>
                    </a:cubicBezTo>
                    <a:close/>
                  </a:path>
                </a:pathLst>
              </a:custGeom>
              <a:grpFill/>
              <a:ln w="7271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9" name="Forma libre: forma 8">
                <a:extLst>
                  <a:ext uri="{FF2B5EF4-FFF2-40B4-BE49-F238E27FC236}">
                    <a16:creationId xmlns:a16="http://schemas.microsoft.com/office/drawing/2014/main" id="{C2A76F5B-809D-452A-B789-1C7122838415}"/>
                  </a:ext>
                </a:extLst>
              </p:cNvPr>
              <p:cNvSpPr/>
              <p:nvPr/>
            </p:nvSpPr>
            <p:spPr>
              <a:xfrm>
                <a:off x="171951" y="1926792"/>
                <a:ext cx="156600" cy="138204"/>
              </a:xfrm>
              <a:custGeom>
                <a:avLst/>
                <a:gdLst>
                  <a:gd name="connsiteX0" fmla="*/ 53332 w 156600"/>
                  <a:gd name="connsiteY0" fmla="*/ 3869 h 138204"/>
                  <a:gd name="connsiteX1" fmla="*/ 23838 w 156600"/>
                  <a:gd name="connsiteY1" fmla="*/ 119462 h 138204"/>
                  <a:gd name="connsiteX2" fmla="*/ 154941 w 156600"/>
                  <a:gd name="connsiteY2" fmla="*/ 56263 h 138204"/>
                  <a:gd name="connsiteX3" fmla="*/ 53332 w 156600"/>
                  <a:gd name="connsiteY3" fmla="*/ 3869 h 138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600" h="138204">
                    <a:moveTo>
                      <a:pt x="53332" y="3869"/>
                    </a:moveTo>
                    <a:cubicBezTo>
                      <a:pt x="24092" y="15373"/>
                      <a:pt x="-32097" y="71163"/>
                      <a:pt x="23838" y="119462"/>
                    </a:cubicBezTo>
                    <a:cubicBezTo>
                      <a:pt x="79773" y="167769"/>
                      <a:pt x="169943" y="114037"/>
                      <a:pt x="154941" y="56263"/>
                    </a:cubicBezTo>
                    <a:cubicBezTo>
                      <a:pt x="141772" y="5542"/>
                      <a:pt x="82565" y="-7628"/>
                      <a:pt x="53332" y="3869"/>
                    </a:cubicBezTo>
                    <a:close/>
                  </a:path>
                </a:pathLst>
              </a:custGeom>
              <a:grpFill/>
              <a:ln w="7271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0" name="Forma libre: forma 9">
                <a:extLst>
                  <a:ext uri="{FF2B5EF4-FFF2-40B4-BE49-F238E27FC236}">
                    <a16:creationId xmlns:a16="http://schemas.microsoft.com/office/drawing/2014/main" id="{14014053-7CF9-4853-8DB0-DACADFEEFE35}"/>
                  </a:ext>
                </a:extLst>
              </p:cNvPr>
              <p:cNvSpPr/>
              <p:nvPr/>
            </p:nvSpPr>
            <p:spPr>
              <a:xfrm>
                <a:off x="50948" y="2062427"/>
                <a:ext cx="91438" cy="93880"/>
              </a:xfrm>
              <a:custGeom>
                <a:avLst/>
                <a:gdLst>
                  <a:gd name="connsiteX0" fmla="*/ 5854 w 91438"/>
                  <a:gd name="connsiteY0" fmla="*/ 25530 h 93880"/>
                  <a:gd name="connsiteX1" fmla="*/ 41362 w 91438"/>
                  <a:gd name="connsiteY1" fmla="*/ 93355 h 93880"/>
                  <a:gd name="connsiteX2" fmla="*/ 90265 w 91438"/>
                  <a:gd name="connsiteY2" fmla="*/ 43157 h 93880"/>
                  <a:gd name="connsiteX3" fmla="*/ 5854 w 91438"/>
                  <a:gd name="connsiteY3" fmla="*/ 25530 h 9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38" h="93880">
                    <a:moveTo>
                      <a:pt x="5854" y="25530"/>
                    </a:moveTo>
                    <a:cubicBezTo>
                      <a:pt x="-3869" y="50705"/>
                      <a:pt x="-6945" y="88272"/>
                      <a:pt x="41362" y="93355"/>
                    </a:cubicBezTo>
                    <a:cubicBezTo>
                      <a:pt x="89669" y="98438"/>
                      <a:pt x="94410" y="65525"/>
                      <a:pt x="90265" y="43157"/>
                    </a:cubicBezTo>
                    <a:cubicBezTo>
                      <a:pt x="78819" y="-18566"/>
                      <a:pt x="17379" y="-4299"/>
                      <a:pt x="5854" y="25530"/>
                    </a:cubicBezTo>
                    <a:close/>
                  </a:path>
                </a:pathLst>
              </a:custGeom>
              <a:grpFill/>
              <a:ln w="7271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11" name="Gráfico 4" descr="Un bocadillo en forma de nube">
              <a:extLst>
                <a:ext uri="{FF2B5EF4-FFF2-40B4-BE49-F238E27FC236}">
                  <a16:creationId xmlns:a16="http://schemas.microsoft.com/office/drawing/2014/main" id="{B90A96F2-350B-426B-8E15-F61B857181E6}"/>
                </a:ext>
              </a:extLst>
            </p:cNvPr>
            <p:cNvGrpSpPr/>
            <p:nvPr/>
          </p:nvGrpSpPr>
          <p:grpSpPr>
            <a:xfrm>
              <a:off x="40716" y="1148820"/>
              <a:ext cx="1159545" cy="1019382"/>
              <a:chOff x="40716" y="1148820"/>
              <a:chExt cx="1159545" cy="1019382"/>
            </a:xfrm>
            <a:grpFill/>
          </p:grpSpPr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0CE8993D-A11D-452F-B89A-0307D3E82072}"/>
                  </a:ext>
                </a:extLst>
              </p:cNvPr>
              <p:cNvSpPr/>
              <p:nvPr/>
            </p:nvSpPr>
            <p:spPr>
              <a:xfrm>
                <a:off x="113644" y="1148820"/>
                <a:ext cx="1086617" cy="890975"/>
              </a:xfrm>
              <a:custGeom>
                <a:avLst/>
                <a:gdLst>
                  <a:gd name="connsiteX0" fmla="*/ 1071992 w 1086617"/>
                  <a:gd name="connsiteY0" fmla="*/ 378742 h 890975"/>
                  <a:gd name="connsiteX1" fmla="*/ 834567 w 1086617"/>
                  <a:gd name="connsiteY1" fmla="*/ 213947 h 890975"/>
                  <a:gd name="connsiteX2" fmla="*/ 642504 w 1086617"/>
                  <a:gd name="connsiteY2" fmla="*/ 47 h 890975"/>
                  <a:gd name="connsiteX3" fmla="*/ 487483 w 1086617"/>
                  <a:gd name="connsiteY3" fmla="*/ 71900 h 890975"/>
                  <a:gd name="connsiteX4" fmla="*/ 463217 w 1086617"/>
                  <a:gd name="connsiteY4" fmla="*/ 34522 h 890975"/>
                  <a:gd name="connsiteX5" fmla="*/ 327583 w 1086617"/>
                  <a:gd name="connsiteY5" fmla="*/ 12358 h 890975"/>
                  <a:gd name="connsiteX6" fmla="*/ 245629 w 1086617"/>
                  <a:gd name="connsiteY6" fmla="*/ 141338 h 890975"/>
                  <a:gd name="connsiteX7" fmla="*/ 131527 w 1086617"/>
                  <a:gd name="connsiteY7" fmla="*/ 215082 h 890975"/>
                  <a:gd name="connsiteX8" fmla="*/ 459 w 1086617"/>
                  <a:gd name="connsiteY8" fmla="*/ 364598 h 890975"/>
                  <a:gd name="connsiteX9" fmla="*/ 65637 w 1086617"/>
                  <a:gd name="connsiteY9" fmla="*/ 479122 h 890975"/>
                  <a:gd name="connsiteX10" fmla="*/ 4241 w 1086617"/>
                  <a:gd name="connsiteY10" fmla="*/ 585116 h 890975"/>
                  <a:gd name="connsiteX11" fmla="*/ 219996 w 1086617"/>
                  <a:gd name="connsiteY11" fmla="*/ 709079 h 890975"/>
                  <a:gd name="connsiteX12" fmla="*/ 625858 w 1086617"/>
                  <a:gd name="connsiteY12" fmla="*/ 802224 h 890975"/>
                  <a:gd name="connsiteX13" fmla="*/ 718458 w 1086617"/>
                  <a:gd name="connsiteY13" fmla="*/ 826293 h 890975"/>
                  <a:gd name="connsiteX14" fmla="*/ 776938 w 1086617"/>
                  <a:gd name="connsiteY14" fmla="*/ 810688 h 890975"/>
                  <a:gd name="connsiteX15" fmla="*/ 845751 w 1086617"/>
                  <a:gd name="connsiteY15" fmla="*/ 682377 h 890975"/>
                  <a:gd name="connsiteX16" fmla="*/ 1059769 w 1086617"/>
                  <a:gd name="connsiteY16" fmla="*/ 562682 h 890975"/>
                  <a:gd name="connsiteX17" fmla="*/ 1071992 w 1086617"/>
                  <a:gd name="connsiteY17" fmla="*/ 378742 h 890975"/>
                  <a:gd name="connsiteX18" fmla="*/ 1050133 w 1086617"/>
                  <a:gd name="connsiteY18" fmla="*/ 532766 h 890975"/>
                  <a:gd name="connsiteX19" fmla="*/ 836742 w 1086617"/>
                  <a:gd name="connsiteY19" fmla="*/ 660278 h 890975"/>
                  <a:gd name="connsiteX20" fmla="*/ 824089 w 1086617"/>
                  <a:gd name="connsiteY20" fmla="*/ 672931 h 890975"/>
                  <a:gd name="connsiteX21" fmla="*/ 771331 w 1086617"/>
                  <a:gd name="connsiteY21" fmla="*/ 791949 h 890975"/>
                  <a:gd name="connsiteX22" fmla="*/ 632832 w 1086617"/>
                  <a:gd name="connsiteY22" fmla="*/ 787484 h 890975"/>
                  <a:gd name="connsiteX23" fmla="*/ 612900 w 1086617"/>
                  <a:gd name="connsiteY23" fmla="*/ 778590 h 890975"/>
                  <a:gd name="connsiteX24" fmla="*/ 572178 w 1086617"/>
                  <a:gd name="connsiteY24" fmla="*/ 832147 h 890975"/>
                  <a:gd name="connsiteX25" fmla="*/ 354983 w 1086617"/>
                  <a:gd name="connsiteY25" fmla="*/ 853112 h 890975"/>
                  <a:gd name="connsiteX26" fmla="*/ 232031 w 1086617"/>
                  <a:gd name="connsiteY26" fmla="*/ 704643 h 890975"/>
                  <a:gd name="connsiteX27" fmla="*/ 232053 w 1086617"/>
                  <a:gd name="connsiteY27" fmla="*/ 704636 h 890975"/>
                  <a:gd name="connsiteX28" fmla="*/ 232518 w 1086617"/>
                  <a:gd name="connsiteY28" fmla="*/ 704447 h 890975"/>
                  <a:gd name="connsiteX29" fmla="*/ 243120 w 1086617"/>
                  <a:gd name="connsiteY29" fmla="*/ 699924 h 890975"/>
                  <a:gd name="connsiteX30" fmla="*/ 246771 w 1086617"/>
                  <a:gd name="connsiteY30" fmla="*/ 685998 h 890975"/>
                  <a:gd name="connsiteX31" fmla="*/ 232845 w 1086617"/>
                  <a:gd name="connsiteY31" fmla="*/ 682348 h 890975"/>
                  <a:gd name="connsiteX32" fmla="*/ 137642 w 1086617"/>
                  <a:gd name="connsiteY32" fmla="*/ 698760 h 890975"/>
                  <a:gd name="connsiteX33" fmla="*/ 52075 w 1086617"/>
                  <a:gd name="connsiteY33" fmla="*/ 653326 h 890975"/>
                  <a:gd name="connsiteX34" fmla="*/ 89445 w 1086617"/>
                  <a:gd name="connsiteY34" fmla="*/ 493033 h 890975"/>
                  <a:gd name="connsiteX35" fmla="*/ 94215 w 1086617"/>
                  <a:gd name="connsiteY35" fmla="*/ 475406 h 890975"/>
                  <a:gd name="connsiteX36" fmla="*/ 35524 w 1086617"/>
                  <a:gd name="connsiteY36" fmla="*/ 307841 h 890975"/>
                  <a:gd name="connsiteX37" fmla="*/ 138959 w 1086617"/>
                  <a:gd name="connsiteY37" fmla="*/ 233560 h 890975"/>
                  <a:gd name="connsiteX38" fmla="*/ 147903 w 1086617"/>
                  <a:gd name="connsiteY38" fmla="*/ 224615 h 890975"/>
                  <a:gd name="connsiteX39" fmla="*/ 256908 w 1086617"/>
                  <a:gd name="connsiteY39" fmla="*/ 159118 h 890975"/>
                  <a:gd name="connsiteX40" fmla="*/ 265692 w 1086617"/>
                  <a:gd name="connsiteY40" fmla="*/ 161059 h 890975"/>
                  <a:gd name="connsiteX41" fmla="*/ 268819 w 1086617"/>
                  <a:gd name="connsiteY41" fmla="*/ 155686 h 890975"/>
                  <a:gd name="connsiteX42" fmla="*/ 266317 w 1086617"/>
                  <a:gd name="connsiteY42" fmla="*/ 153337 h 890975"/>
                  <a:gd name="connsiteX43" fmla="*/ 262536 w 1086617"/>
                  <a:gd name="connsiteY43" fmla="*/ 140495 h 890975"/>
                  <a:gd name="connsiteX44" fmla="*/ 262332 w 1086617"/>
                  <a:gd name="connsiteY44" fmla="*/ 129252 h 890975"/>
                  <a:gd name="connsiteX45" fmla="*/ 327030 w 1086617"/>
                  <a:gd name="connsiteY45" fmla="*/ 31955 h 890975"/>
                  <a:gd name="connsiteX46" fmla="*/ 448077 w 1086617"/>
                  <a:gd name="connsiteY46" fmla="*/ 47844 h 890975"/>
                  <a:gd name="connsiteX47" fmla="*/ 481644 w 1086617"/>
                  <a:gd name="connsiteY47" fmla="*/ 101547 h 890975"/>
                  <a:gd name="connsiteX48" fmla="*/ 485498 w 1086617"/>
                  <a:gd name="connsiteY48" fmla="*/ 104725 h 890975"/>
                  <a:gd name="connsiteX49" fmla="*/ 498180 w 1086617"/>
                  <a:gd name="connsiteY49" fmla="*/ 88058 h 890975"/>
                  <a:gd name="connsiteX50" fmla="*/ 719178 w 1086617"/>
                  <a:gd name="connsiteY50" fmla="*/ 35526 h 890975"/>
                  <a:gd name="connsiteX51" fmla="*/ 811137 w 1086617"/>
                  <a:gd name="connsiteY51" fmla="*/ 217242 h 890975"/>
                  <a:gd name="connsiteX52" fmla="*/ 780945 w 1086617"/>
                  <a:gd name="connsiteY52" fmla="*/ 244816 h 890975"/>
                  <a:gd name="connsiteX53" fmla="*/ 803851 w 1086617"/>
                  <a:gd name="connsiteY53" fmla="*/ 243551 h 890975"/>
                  <a:gd name="connsiteX54" fmla="*/ 873639 w 1086617"/>
                  <a:gd name="connsiteY54" fmla="*/ 236156 h 890975"/>
                  <a:gd name="connsiteX55" fmla="*/ 1011374 w 1086617"/>
                  <a:gd name="connsiteY55" fmla="*/ 311972 h 890975"/>
                  <a:gd name="connsiteX56" fmla="*/ 1050133 w 1086617"/>
                  <a:gd name="connsiteY56" fmla="*/ 532766 h 89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086617" h="890975">
                    <a:moveTo>
                      <a:pt x="1071992" y="378742"/>
                    </a:moveTo>
                    <a:cubicBezTo>
                      <a:pt x="1041480" y="279219"/>
                      <a:pt x="940896" y="200342"/>
                      <a:pt x="834567" y="213947"/>
                    </a:cubicBezTo>
                    <a:cubicBezTo>
                      <a:pt x="832422" y="94777"/>
                      <a:pt x="771353" y="-2440"/>
                      <a:pt x="642504" y="47"/>
                    </a:cubicBezTo>
                    <a:cubicBezTo>
                      <a:pt x="585085" y="-862"/>
                      <a:pt x="513771" y="15288"/>
                      <a:pt x="487483" y="71900"/>
                    </a:cubicBezTo>
                    <a:cubicBezTo>
                      <a:pt x="480327" y="58868"/>
                      <a:pt x="473186" y="45670"/>
                      <a:pt x="463217" y="34522"/>
                    </a:cubicBezTo>
                    <a:cubicBezTo>
                      <a:pt x="430850" y="876"/>
                      <a:pt x="369912" y="1254"/>
                      <a:pt x="327583" y="12358"/>
                    </a:cubicBezTo>
                    <a:cubicBezTo>
                      <a:pt x="286751" y="24604"/>
                      <a:pt x="240626" y="99554"/>
                      <a:pt x="245629" y="141338"/>
                    </a:cubicBezTo>
                    <a:cubicBezTo>
                      <a:pt x="198079" y="126853"/>
                      <a:pt x="139948" y="166681"/>
                      <a:pt x="131527" y="215082"/>
                    </a:cubicBezTo>
                    <a:cubicBezTo>
                      <a:pt x="53835" y="211082"/>
                      <a:pt x="8764" y="297399"/>
                      <a:pt x="459" y="364598"/>
                    </a:cubicBezTo>
                    <a:cubicBezTo>
                      <a:pt x="-4238" y="412454"/>
                      <a:pt x="27765" y="453743"/>
                      <a:pt x="65637" y="479122"/>
                    </a:cubicBezTo>
                    <a:cubicBezTo>
                      <a:pt x="22638" y="493047"/>
                      <a:pt x="925" y="542060"/>
                      <a:pt x="4241" y="585116"/>
                    </a:cubicBezTo>
                    <a:cubicBezTo>
                      <a:pt x="7368" y="688405"/>
                      <a:pt x="130581" y="745474"/>
                      <a:pt x="219996" y="709079"/>
                    </a:cubicBezTo>
                    <a:cubicBezTo>
                      <a:pt x="217364" y="896801"/>
                      <a:pt x="539106" y="958306"/>
                      <a:pt x="625858" y="802224"/>
                    </a:cubicBezTo>
                    <a:cubicBezTo>
                      <a:pt x="649470" y="825254"/>
                      <a:pt x="686898" y="828671"/>
                      <a:pt x="718458" y="826293"/>
                    </a:cubicBezTo>
                    <a:cubicBezTo>
                      <a:pt x="738506" y="824548"/>
                      <a:pt x="759057" y="820258"/>
                      <a:pt x="776938" y="810688"/>
                    </a:cubicBezTo>
                    <a:cubicBezTo>
                      <a:pt x="821143" y="785709"/>
                      <a:pt x="847409" y="732429"/>
                      <a:pt x="845751" y="682377"/>
                    </a:cubicBezTo>
                    <a:cubicBezTo>
                      <a:pt x="940074" y="697459"/>
                      <a:pt x="1018784" y="646039"/>
                      <a:pt x="1059769" y="562682"/>
                    </a:cubicBezTo>
                    <a:cubicBezTo>
                      <a:pt x="1091997" y="506682"/>
                      <a:pt x="1094113" y="438756"/>
                      <a:pt x="1071992" y="378742"/>
                    </a:cubicBezTo>
                    <a:close/>
                    <a:moveTo>
                      <a:pt x="1050133" y="532766"/>
                    </a:moveTo>
                    <a:cubicBezTo>
                      <a:pt x="1012153" y="624275"/>
                      <a:pt x="938118" y="679628"/>
                      <a:pt x="836742" y="660278"/>
                    </a:cubicBezTo>
                    <a:cubicBezTo>
                      <a:pt x="828822" y="658925"/>
                      <a:pt x="822431" y="664801"/>
                      <a:pt x="824089" y="672931"/>
                    </a:cubicBezTo>
                    <a:cubicBezTo>
                      <a:pt x="831571" y="717536"/>
                      <a:pt x="808658" y="766963"/>
                      <a:pt x="771331" y="791949"/>
                    </a:cubicBezTo>
                    <a:cubicBezTo>
                      <a:pt x="733016" y="813931"/>
                      <a:pt x="667810" y="818425"/>
                      <a:pt x="632832" y="787484"/>
                    </a:cubicBezTo>
                    <a:cubicBezTo>
                      <a:pt x="643573" y="769551"/>
                      <a:pt x="618448" y="758382"/>
                      <a:pt x="612900" y="778590"/>
                    </a:cubicBezTo>
                    <a:cubicBezTo>
                      <a:pt x="604457" y="799737"/>
                      <a:pt x="590001" y="818076"/>
                      <a:pt x="572178" y="832147"/>
                    </a:cubicBezTo>
                    <a:cubicBezTo>
                      <a:pt x="510520" y="877713"/>
                      <a:pt x="425221" y="878331"/>
                      <a:pt x="354983" y="853112"/>
                    </a:cubicBezTo>
                    <a:cubicBezTo>
                      <a:pt x="285791" y="828446"/>
                      <a:pt x="239564" y="780117"/>
                      <a:pt x="232031" y="704643"/>
                    </a:cubicBezTo>
                    <a:cubicBezTo>
                      <a:pt x="232038" y="704643"/>
                      <a:pt x="232045" y="704636"/>
                      <a:pt x="232053" y="704636"/>
                    </a:cubicBezTo>
                    <a:cubicBezTo>
                      <a:pt x="232242" y="704854"/>
                      <a:pt x="232533" y="704679"/>
                      <a:pt x="232518" y="704447"/>
                    </a:cubicBezTo>
                    <a:cubicBezTo>
                      <a:pt x="236081" y="703021"/>
                      <a:pt x="239615" y="701509"/>
                      <a:pt x="243120" y="699924"/>
                    </a:cubicBezTo>
                    <a:cubicBezTo>
                      <a:pt x="248131" y="697655"/>
                      <a:pt x="249338" y="690390"/>
                      <a:pt x="246771" y="685998"/>
                    </a:cubicBezTo>
                    <a:cubicBezTo>
                      <a:pt x="243767" y="680864"/>
                      <a:pt x="237863" y="680057"/>
                      <a:pt x="232845" y="682348"/>
                    </a:cubicBezTo>
                    <a:cubicBezTo>
                      <a:pt x="203358" y="695822"/>
                      <a:pt x="170082" y="703443"/>
                      <a:pt x="137642" y="698760"/>
                    </a:cubicBezTo>
                    <a:cubicBezTo>
                      <a:pt x="104592" y="693990"/>
                      <a:pt x="75257" y="676988"/>
                      <a:pt x="52075" y="653326"/>
                    </a:cubicBezTo>
                    <a:cubicBezTo>
                      <a:pt x="5659" y="607411"/>
                      <a:pt x="14218" y="501475"/>
                      <a:pt x="89445" y="493033"/>
                    </a:cubicBezTo>
                    <a:cubicBezTo>
                      <a:pt x="98258" y="492015"/>
                      <a:pt x="102956" y="480584"/>
                      <a:pt x="94215" y="475406"/>
                    </a:cubicBezTo>
                    <a:cubicBezTo>
                      <a:pt x="25911" y="436582"/>
                      <a:pt x="-2144" y="381650"/>
                      <a:pt x="35524" y="307841"/>
                    </a:cubicBezTo>
                    <a:cubicBezTo>
                      <a:pt x="53078" y="266552"/>
                      <a:pt x="90056" y="225837"/>
                      <a:pt x="138959" y="233560"/>
                    </a:cubicBezTo>
                    <a:cubicBezTo>
                      <a:pt x="144078" y="234192"/>
                      <a:pt x="147474" y="228920"/>
                      <a:pt x="147903" y="224615"/>
                    </a:cubicBezTo>
                    <a:cubicBezTo>
                      <a:pt x="153720" y="171538"/>
                      <a:pt x="208579" y="146043"/>
                      <a:pt x="256908" y="159118"/>
                    </a:cubicBezTo>
                    <a:cubicBezTo>
                      <a:pt x="259526" y="160310"/>
                      <a:pt x="262892" y="160034"/>
                      <a:pt x="265692" y="161059"/>
                    </a:cubicBezTo>
                    <a:cubicBezTo>
                      <a:pt x="268761" y="161801"/>
                      <a:pt x="271146" y="158005"/>
                      <a:pt x="268819" y="155686"/>
                    </a:cubicBezTo>
                    <a:cubicBezTo>
                      <a:pt x="267997" y="154871"/>
                      <a:pt x="267161" y="154093"/>
                      <a:pt x="266317" y="153337"/>
                    </a:cubicBezTo>
                    <a:cubicBezTo>
                      <a:pt x="265387" y="149221"/>
                      <a:pt x="263278" y="145534"/>
                      <a:pt x="262536" y="140495"/>
                    </a:cubicBezTo>
                    <a:cubicBezTo>
                      <a:pt x="261954" y="136779"/>
                      <a:pt x="262078" y="132997"/>
                      <a:pt x="262332" y="129252"/>
                    </a:cubicBezTo>
                    <a:cubicBezTo>
                      <a:pt x="267176" y="95162"/>
                      <a:pt x="296612" y="48601"/>
                      <a:pt x="327030" y="31955"/>
                    </a:cubicBezTo>
                    <a:cubicBezTo>
                      <a:pt x="362247" y="20379"/>
                      <a:pt x="420989" y="18917"/>
                      <a:pt x="448077" y="47844"/>
                    </a:cubicBezTo>
                    <a:cubicBezTo>
                      <a:pt x="462424" y="63850"/>
                      <a:pt x="467485" y="85098"/>
                      <a:pt x="481644" y="101547"/>
                    </a:cubicBezTo>
                    <a:cubicBezTo>
                      <a:pt x="482342" y="103234"/>
                      <a:pt x="483811" y="104303"/>
                      <a:pt x="485498" y="104725"/>
                    </a:cubicBezTo>
                    <a:cubicBezTo>
                      <a:pt x="499787" y="113596"/>
                      <a:pt x="510091" y="99831"/>
                      <a:pt x="498180" y="88058"/>
                    </a:cubicBezTo>
                    <a:cubicBezTo>
                      <a:pt x="530358" y="11405"/>
                      <a:pt x="652190" y="8758"/>
                      <a:pt x="719178" y="35526"/>
                    </a:cubicBezTo>
                    <a:cubicBezTo>
                      <a:pt x="785759" y="66009"/>
                      <a:pt x="811894" y="148734"/>
                      <a:pt x="811137" y="217242"/>
                    </a:cubicBezTo>
                    <a:cubicBezTo>
                      <a:pt x="797401" y="219474"/>
                      <a:pt x="775949" y="227037"/>
                      <a:pt x="780945" y="244816"/>
                    </a:cubicBezTo>
                    <a:cubicBezTo>
                      <a:pt x="784988" y="257171"/>
                      <a:pt x="802651" y="254073"/>
                      <a:pt x="803851" y="243551"/>
                    </a:cubicBezTo>
                    <a:cubicBezTo>
                      <a:pt x="826168" y="236228"/>
                      <a:pt x="850325" y="235639"/>
                      <a:pt x="873639" y="236156"/>
                    </a:cubicBezTo>
                    <a:cubicBezTo>
                      <a:pt x="927574" y="243398"/>
                      <a:pt x="976913" y="269650"/>
                      <a:pt x="1011374" y="311972"/>
                    </a:cubicBezTo>
                    <a:cubicBezTo>
                      <a:pt x="1058401" y="372277"/>
                      <a:pt x="1081780" y="460201"/>
                      <a:pt x="1050133" y="532766"/>
                    </a:cubicBezTo>
                    <a:close/>
                  </a:path>
                </a:pathLst>
              </a:custGeom>
              <a:grpFill/>
              <a:ln w="7271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58135BB6-2F02-45F5-A1AF-A8FC7C934096}"/>
                  </a:ext>
                </a:extLst>
              </p:cNvPr>
              <p:cNvSpPr/>
              <p:nvPr/>
            </p:nvSpPr>
            <p:spPr>
              <a:xfrm>
                <a:off x="164384" y="1914073"/>
                <a:ext cx="177607" cy="162268"/>
              </a:xfrm>
              <a:custGeom>
                <a:avLst/>
                <a:gdLst>
                  <a:gd name="connsiteX0" fmla="*/ 144961 w 177607"/>
                  <a:gd name="connsiteY0" fmla="*/ 20841 h 162268"/>
                  <a:gd name="connsiteX1" fmla="*/ 61525 w 177607"/>
                  <a:gd name="connsiteY1" fmla="*/ 4458 h 162268"/>
                  <a:gd name="connsiteX2" fmla="*/ 17784 w 177607"/>
                  <a:gd name="connsiteY2" fmla="*/ 134725 h 162268"/>
                  <a:gd name="connsiteX3" fmla="*/ 144961 w 177607"/>
                  <a:gd name="connsiteY3" fmla="*/ 20841 h 162268"/>
                  <a:gd name="connsiteX4" fmla="*/ 155077 w 177607"/>
                  <a:gd name="connsiteY4" fmla="*/ 79438 h 162268"/>
                  <a:gd name="connsiteX5" fmla="*/ 132614 w 177607"/>
                  <a:gd name="connsiteY5" fmla="*/ 123418 h 162268"/>
                  <a:gd name="connsiteX6" fmla="*/ 19268 w 177607"/>
                  <a:gd name="connsiteY6" fmla="*/ 95261 h 162268"/>
                  <a:gd name="connsiteX7" fmla="*/ 41832 w 177607"/>
                  <a:gd name="connsiteY7" fmla="*/ 37079 h 162268"/>
                  <a:gd name="connsiteX8" fmla="*/ 113154 w 177607"/>
                  <a:gd name="connsiteY8" fmla="*/ 28237 h 162268"/>
                  <a:gd name="connsiteX9" fmla="*/ 154728 w 177607"/>
                  <a:gd name="connsiteY9" fmla="*/ 76354 h 162268"/>
                  <a:gd name="connsiteX10" fmla="*/ 155077 w 177607"/>
                  <a:gd name="connsiteY10" fmla="*/ 79438 h 16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607" h="162268">
                    <a:moveTo>
                      <a:pt x="144961" y="20841"/>
                    </a:moveTo>
                    <a:cubicBezTo>
                      <a:pt x="121975" y="2734"/>
                      <a:pt x="89637" y="-5912"/>
                      <a:pt x="61525" y="4458"/>
                    </a:cubicBezTo>
                    <a:cubicBezTo>
                      <a:pt x="13050" y="24746"/>
                      <a:pt x="-23185" y="90564"/>
                      <a:pt x="17784" y="134725"/>
                    </a:cubicBezTo>
                    <a:cubicBezTo>
                      <a:pt x="95608" y="213981"/>
                      <a:pt x="243247" y="105391"/>
                      <a:pt x="144961" y="20841"/>
                    </a:cubicBezTo>
                    <a:close/>
                    <a:moveTo>
                      <a:pt x="155077" y="79438"/>
                    </a:moveTo>
                    <a:cubicBezTo>
                      <a:pt x="156487" y="97225"/>
                      <a:pt x="146430" y="112459"/>
                      <a:pt x="132614" y="123418"/>
                    </a:cubicBezTo>
                    <a:cubicBezTo>
                      <a:pt x="98960" y="153378"/>
                      <a:pt x="28663" y="144171"/>
                      <a:pt x="19268" y="95261"/>
                    </a:cubicBezTo>
                    <a:cubicBezTo>
                      <a:pt x="16490" y="73962"/>
                      <a:pt x="26794" y="51754"/>
                      <a:pt x="41832" y="37079"/>
                    </a:cubicBezTo>
                    <a:cubicBezTo>
                      <a:pt x="65968" y="24274"/>
                      <a:pt x="86670" y="17460"/>
                      <a:pt x="113154" y="28237"/>
                    </a:cubicBezTo>
                    <a:cubicBezTo>
                      <a:pt x="133348" y="36861"/>
                      <a:pt x="151019" y="54146"/>
                      <a:pt x="154728" y="76354"/>
                    </a:cubicBezTo>
                    <a:cubicBezTo>
                      <a:pt x="154786" y="76689"/>
                      <a:pt x="155062" y="79263"/>
                      <a:pt x="155077" y="79438"/>
                    </a:cubicBezTo>
                    <a:close/>
                  </a:path>
                </a:pathLst>
              </a:custGeom>
              <a:grpFill/>
              <a:ln w="7271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D6EA6CFC-CA31-42C9-80DE-114B17BD7BE3}"/>
                  </a:ext>
                </a:extLst>
              </p:cNvPr>
              <p:cNvSpPr/>
              <p:nvPr/>
            </p:nvSpPr>
            <p:spPr>
              <a:xfrm>
                <a:off x="40716" y="2051453"/>
                <a:ext cx="114654" cy="116749"/>
              </a:xfrm>
              <a:custGeom>
                <a:avLst/>
                <a:gdLst>
                  <a:gd name="connsiteX0" fmla="*/ 77969 w 114654"/>
                  <a:gd name="connsiteY0" fmla="*/ 5708 h 116749"/>
                  <a:gd name="connsiteX1" fmla="*/ 28702 w 114654"/>
                  <a:gd name="connsiteY1" fmla="*/ 6050 h 116749"/>
                  <a:gd name="connsiteX2" fmla="*/ 24812 w 114654"/>
                  <a:gd name="connsiteY2" fmla="*/ 14675 h 116749"/>
                  <a:gd name="connsiteX3" fmla="*/ 19612 w 114654"/>
                  <a:gd name="connsiteY3" fmla="*/ 105580 h 116749"/>
                  <a:gd name="connsiteX4" fmla="*/ 99610 w 114654"/>
                  <a:gd name="connsiteY4" fmla="*/ 101202 h 116749"/>
                  <a:gd name="connsiteX5" fmla="*/ 77969 w 114654"/>
                  <a:gd name="connsiteY5" fmla="*/ 5708 h 116749"/>
                  <a:gd name="connsiteX6" fmla="*/ 88847 w 114654"/>
                  <a:gd name="connsiteY6" fmla="*/ 83757 h 116749"/>
                  <a:gd name="connsiteX7" fmla="*/ 88847 w 114654"/>
                  <a:gd name="connsiteY7" fmla="*/ 83757 h 116749"/>
                  <a:gd name="connsiteX8" fmla="*/ 88847 w 114654"/>
                  <a:gd name="connsiteY8" fmla="*/ 83757 h 116749"/>
                  <a:gd name="connsiteX9" fmla="*/ 94643 w 114654"/>
                  <a:gd name="connsiteY9" fmla="*/ 67577 h 116749"/>
                  <a:gd name="connsiteX10" fmla="*/ 94425 w 114654"/>
                  <a:gd name="connsiteY10" fmla="*/ 69861 h 116749"/>
                  <a:gd name="connsiteX11" fmla="*/ 67352 w 114654"/>
                  <a:gd name="connsiteY11" fmla="*/ 95857 h 116749"/>
                  <a:gd name="connsiteX12" fmla="*/ 20325 w 114654"/>
                  <a:gd name="connsiteY12" fmla="*/ 77765 h 116749"/>
                  <a:gd name="connsiteX13" fmla="*/ 47638 w 114654"/>
                  <a:gd name="connsiteY13" fmla="*/ 20441 h 116749"/>
                  <a:gd name="connsiteX14" fmla="*/ 91342 w 114654"/>
                  <a:gd name="connsiteY14" fmla="*/ 47696 h 116749"/>
                  <a:gd name="connsiteX15" fmla="*/ 94643 w 114654"/>
                  <a:gd name="connsiteY15" fmla="*/ 67577 h 116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654" h="116749">
                    <a:moveTo>
                      <a:pt x="77969" y="5708"/>
                    </a:moveTo>
                    <a:cubicBezTo>
                      <a:pt x="62363" y="-1731"/>
                      <a:pt x="44046" y="-2189"/>
                      <a:pt x="28702" y="6050"/>
                    </a:cubicBezTo>
                    <a:cubicBezTo>
                      <a:pt x="25546" y="7519"/>
                      <a:pt x="24259" y="11402"/>
                      <a:pt x="24812" y="14675"/>
                    </a:cubicBezTo>
                    <a:cubicBezTo>
                      <a:pt x="-3832" y="35174"/>
                      <a:pt x="-10391" y="83292"/>
                      <a:pt x="19612" y="105580"/>
                    </a:cubicBezTo>
                    <a:cubicBezTo>
                      <a:pt x="41682" y="122101"/>
                      <a:pt x="79481" y="120007"/>
                      <a:pt x="99610" y="101202"/>
                    </a:cubicBezTo>
                    <a:cubicBezTo>
                      <a:pt x="128675" y="73329"/>
                      <a:pt x="112459" y="21096"/>
                      <a:pt x="77969" y="5708"/>
                    </a:cubicBezTo>
                    <a:close/>
                    <a:moveTo>
                      <a:pt x="88847" y="83757"/>
                    </a:moveTo>
                    <a:cubicBezTo>
                      <a:pt x="89160" y="83343"/>
                      <a:pt x="89044" y="83502"/>
                      <a:pt x="88847" y="83757"/>
                    </a:cubicBezTo>
                    <a:lnTo>
                      <a:pt x="88847" y="83757"/>
                    </a:lnTo>
                    <a:close/>
                    <a:moveTo>
                      <a:pt x="94643" y="67577"/>
                    </a:moveTo>
                    <a:cubicBezTo>
                      <a:pt x="94614" y="68064"/>
                      <a:pt x="94410" y="69802"/>
                      <a:pt x="94425" y="69861"/>
                    </a:cubicBezTo>
                    <a:cubicBezTo>
                      <a:pt x="92592" y="84113"/>
                      <a:pt x="81234" y="93690"/>
                      <a:pt x="67352" y="95857"/>
                    </a:cubicBezTo>
                    <a:cubicBezTo>
                      <a:pt x="50568" y="99282"/>
                      <a:pt x="27866" y="95726"/>
                      <a:pt x="20325" y="77765"/>
                    </a:cubicBezTo>
                    <a:cubicBezTo>
                      <a:pt x="11504" y="54917"/>
                      <a:pt x="25822" y="29051"/>
                      <a:pt x="47638" y="20441"/>
                    </a:cubicBezTo>
                    <a:cubicBezTo>
                      <a:pt x="66952" y="18871"/>
                      <a:pt x="83823" y="30142"/>
                      <a:pt x="91342" y="47696"/>
                    </a:cubicBezTo>
                    <a:cubicBezTo>
                      <a:pt x="93574" y="53957"/>
                      <a:pt x="95261" y="60836"/>
                      <a:pt x="94643" y="67577"/>
                    </a:cubicBezTo>
                    <a:close/>
                  </a:path>
                </a:pathLst>
              </a:custGeom>
              <a:grpFill/>
              <a:ln w="7271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12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AC7FD8-9FFE-47D8-B9F5-7D104621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pPr algn="ctr"/>
            <a:r>
              <a:rPr lang="es-ES" b="1" dirty="0">
                <a:solidFill>
                  <a:srgbClr val="7030A0"/>
                </a:solidFill>
              </a:rPr>
              <a:t>REBUT DE SALARI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19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áfico 6" descr="Euro con relleno sólido">
            <a:extLst>
              <a:ext uri="{FF2B5EF4-FFF2-40B4-BE49-F238E27FC236}">
                <a16:creationId xmlns:a16="http://schemas.microsoft.com/office/drawing/2014/main" id="{3B0EA138-D359-45D4-9F97-9C5541DF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96964" y="1108946"/>
            <a:ext cx="1846470" cy="184647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E3425-73EB-4C8D-B9C6-A32C8937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abonar el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treballador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l'empresari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està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obligat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lliurar-li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denominat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REBUT DE SALARIS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 el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rebut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salaris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també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conegut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22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NÒMINA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s'especifiquen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cadascuna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les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percepcions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salarials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així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descomptes</a:t>
            </a:r>
            <a:r>
              <a:rPr lang="es-E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es practiquen.</a:t>
            </a:r>
            <a:endParaRPr lang="es-E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5" name="Gráfico 4" descr="Monedas contorno">
            <a:extLst>
              <a:ext uri="{FF2B5EF4-FFF2-40B4-BE49-F238E27FC236}">
                <a16:creationId xmlns:a16="http://schemas.microsoft.com/office/drawing/2014/main" id="{54B5326E-AB7F-4E1F-878A-81F89D67A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2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2059</Words>
  <Application>Microsoft Office PowerPoint</Application>
  <PresentationFormat>Panorámica</PresentationFormat>
  <Paragraphs>152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Times New Roman</vt:lpstr>
      <vt:lpstr>Wingdings</vt:lpstr>
      <vt:lpstr>Tema de Office</vt:lpstr>
      <vt:lpstr>UNITAT DIDÀCTICA 9</vt:lpstr>
      <vt:lpstr>CONCEPT DE SALARI</vt:lpstr>
      <vt:lpstr>CLASSES DE SALARI</vt:lpstr>
      <vt:lpstr>COM S’ESTABLEIX EL SALARI?</vt:lpstr>
      <vt:lpstr>EL SALARI MÍNIM PROFESSIONAL</vt:lpstr>
      <vt:lpstr>FONS DE GARANTIA SALARIAL (FOGASA)</vt:lpstr>
      <vt:lpstr>El FOGASA garantirà les següents quantitats: </vt:lpstr>
      <vt:lpstr>PER A ENTENDRE-HO MILLOR</vt:lpstr>
      <vt:lpstr>REBUT DE SALARI</vt:lpstr>
      <vt:lpstr>Presentación de PowerPoint</vt:lpstr>
      <vt:lpstr>ENCAPÇALAMENT I PERÍODE DE LIQUIDACIÓ</vt:lpstr>
      <vt:lpstr>MERITACIONS</vt:lpstr>
      <vt:lpstr>EN L’APARTAT DE MERITACIONS TROBEM:</vt:lpstr>
      <vt:lpstr>PERCEPCIONS SALARIALS</vt:lpstr>
      <vt:lpstr>Els possibles complements salarials són:</vt:lpstr>
      <vt:lpstr>Presentación de PowerPoint</vt:lpstr>
      <vt:lpstr>Presentación de PowerPoint</vt:lpstr>
      <vt:lpstr>Presentación de PowerPoint</vt:lpstr>
      <vt:lpstr>Podem fer menció a altres complements com:</vt:lpstr>
      <vt:lpstr>PERCEPCIONS NO SALARIALS O EXTRASALARIALS</vt:lpstr>
      <vt:lpstr>INDEMNITZACIONS O SUPLITS PER DESPESES RELACIONADES AMB EL TREBALL</vt:lpstr>
      <vt:lpstr>PRESTACIONS DE LA SEGURETAT SOCIAL</vt:lpstr>
      <vt:lpstr>INDEMNITZACIONS PER TRASLLATS, SUSPENSIONS O CESSAMENTS</vt:lpstr>
      <vt:lpstr>ALTRES PERCEPCIONS NO SALARIALS</vt:lpstr>
      <vt:lpstr>Presentación de PowerPoint</vt:lpstr>
      <vt:lpstr>DEDUCCIONS</vt:lpstr>
      <vt:lpstr>APORTACIONS DEL/ DE LA TREBALLADOR/A A LA SEGURETAT SOCIAL I CONCEPTES DE RECAUDACIÓ CONJUNTA</vt:lpstr>
      <vt:lpstr>IMPOST SOBRE LA RENDA DE LES PERSONES FÍSIQUES (IRPF)</vt:lpstr>
      <vt:lpstr>BESTRETES</vt:lpstr>
      <vt:lpstr>ALTRES DEDUCCIONS</vt:lpstr>
      <vt:lpstr>Presentación de PowerPoint</vt:lpstr>
      <vt:lpstr>LIQUID A PERCEBRE O SALARI NET</vt:lpstr>
      <vt:lpstr>BASES DE COTITZACIÓ A LA SEGURETAT SOCIAL I A L’IRPF</vt:lpstr>
      <vt:lpstr>BASES DE COTITZACIÓ A LA SEGURETAT SOCIAL I A L’IRPF</vt:lpstr>
      <vt:lpstr>BASE DE RETENCIÓ A L’IRPF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UNITAT DIDÀCTICA 9</dc:title>
  <dc:creator>Rosa Flores Beneyto</dc:creator>
  <cp:lastModifiedBy>sanchez22014</cp:lastModifiedBy>
  <cp:revision>5</cp:revision>
  <dcterms:created xsi:type="dcterms:W3CDTF">2022-02-22T10:55:07Z</dcterms:created>
  <dcterms:modified xsi:type="dcterms:W3CDTF">2022-03-09T18:40:42Z</dcterms:modified>
</cp:coreProperties>
</file>