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1" r:id="rId3"/>
    <p:sldId id="285" r:id="rId4"/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u Banerjee" userId="39901ee7b26f23e8" providerId="LiveId" clId="{9C311BE1-315B-4D25-B0D9-2633D82D3A4A}"/>
    <pc:docChg chg="addSld delSld">
      <pc:chgData name="Santanu Banerjee" userId="39901ee7b26f23e8" providerId="LiveId" clId="{9C311BE1-315B-4D25-B0D9-2633D82D3A4A}" dt="2022-05-27T11:04:16.520" v="1" actId="47"/>
      <pc:docMkLst>
        <pc:docMk/>
      </pc:docMkLst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17010294" sldId="292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589445999" sldId="294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963696050" sldId="295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792412185" sldId="296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664588365" sldId="297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497107304" sldId="298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800794355" sldId="299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77995844" sldId="300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678447751" sldId="301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621713375" sldId="302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801731067" sldId="303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088306878" sldId="304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231672691" sldId="305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967883439" sldId="306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136885368" sldId="307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4183049393" sldId="308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493665670" sldId="309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302482788" sldId="310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4112208453" sldId="311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840308379" sldId="312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947316467" sldId="313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372226992" sldId="314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436168443" sldId="315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683744444" sldId="316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051638532" sldId="317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71199905" sldId="318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354469097" sldId="319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866623126" sldId="320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1539751171" sldId="321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47887126" sldId="322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880110123" sldId="323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952975706" sldId="324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887005048" sldId="325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400436376" sldId="326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831013673" sldId="327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19658293" sldId="328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373934305" sldId="329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764500995" sldId="330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708269696" sldId="331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936207296" sldId="332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057840953" sldId="333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854260866" sldId="334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779749270" sldId="335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2150989086" sldId="336"/>
        </pc:sldMkLst>
      </pc:sldChg>
      <pc:sldChg chg="del">
        <pc:chgData name="Santanu Banerjee" userId="39901ee7b26f23e8" providerId="LiveId" clId="{9C311BE1-315B-4D25-B0D9-2633D82D3A4A}" dt="2022-05-27T11:04:16.520" v="1" actId="47"/>
        <pc:sldMkLst>
          <pc:docMk/>
          <pc:sldMk cId="3290932480" sldId="337"/>
        </pc:sldMkLst>
      </pc:sldChg>
      <pc:sldChg chg="new del">
        <pc:chgData name="Santanu Banerjee" userId="39901ee7b26f23e8" providerId="LiveId" clId="{9C311BE1-315B-4D25-B0D9-2633D82D3A4A}" dt="2022-05-27T11:04:16.520" v="1" actId="47"/>
        <pc:sldMkLst>
          <pc:docMk/>
          <pc:sldMk cId="2342117319" sldId="33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05T12:40:21.21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1756 27,'-26'-1,"1"-2,-35-7,-24-2,74 12,0 0,1 1,-1 0,0 1,0 0,1 1,-1 0,-17 8,-5 5,-32 21,51-29,-14 9,0 1,2 1,0 1,1 2,1 0,-36 45,-101 146,147-195,1 0,0 0,2 2,-14 31,-24 88,5-14,27-86,2 0,1 0,2 1,2 1,2 0,-4 63,12 213,0-303,0 0,1 0,0 0,1 0,1 0,0-1,8 18,6 7,26 39,-8-16,-18-33,1-1,1 0,41 41,-41-49,-1 2,-1 0,-1 1,-1 0,-1 2,14 28,32 82,-54-119,-1 0,-1 0,0 1,-1-1,-1 1,0 0,-1 0,-1 1,0-1,-1 0,-1 0,-1 1,0-1,-1 0,-1-1,0 1,-1 0,-1-1,0 0,-1-1,-1 1,-14 19,-41 72,49-79,-1 0,-2-1,0-1,-33 37,0-14,-34 36,64-66,0 0,-1-2,0-1,-1 0,-1-2,-38 17,-18 12,58-32,0 0,-1-1,-35 8,27-8,-32 14,-89 31,106-41,1 2,-49 25,92-40,0 1,0-1,0 0,0 1,0-1,0 1,0 0,0-1,0 1,0-1,1 1,-1 0,0 0,0 0,1-1,-1 1,1 0,-1 0,1 0,-1 0,1 0,-1 1,1-1,1 0,-1-1,1 1,-1 0,1-1,0 1,-1 0,1-1,-1 1,1-1,0 0,0 1,-1-1,1 1,0-1,0 0,-1 0,1 1,0-1,0 0,1 0,59 6,-56-5,190-1,29 2,-179 1,-1 2,85 20,-97-16,58 23,-80-27,0 0,0 1,0 1,0 0,-1 0,0 0,-1 1,14 17,-13-14,-1 1,0 1,-1-1,-1 1,0 1,0-1,3 15,1 14,6 45,-13-71,28 115,-19-87,10 59,-13 13,-7 175,-4-132,2 1313,0-1459,2-1,-1 1,2-1,0 0,0 0,1 0,0 0,12 21,7 7,32 41,-18-27,-18-25,112 157,-117-172,1-1,0 0,1-1,0-1,1-1,0 0,29 12,-22-11,61 22,-15-7,-52-19,-1-1,2-1,-1 0,1-1,-1-1,1-1,29-1,12-3,61-11,-13 0,-76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F3B0-7BE1-97A6-3B4D-335EFEF7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5236-82A1-DEAC-5767-F4C197893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96E9-17BC-4EEE-30E7-0F47C9F5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3A2C-28AF-0F39-D521-CADE0942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7656-464B-6B14-F1DF-986F3125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D3FE-745E-9FE2-2E26-51952CC2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66EAF-B1EE-15E4-2618-4180BB396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241A-5C87-0B41-2E46-C3223E85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1F1E-8D4D-7BB1-0CAC-BCBC498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C5F5-DE41-AD3E-1E15-8B49AC01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6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6FCF7-0212-C677-1716-9DF12523E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93AD4-6A65-29EA-B247-CBD10F7F2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1839-DB67-A565-1EC1-19D58357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20B3-F1CA-5778-A018-3516D663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CEE3-356C-F7B6-2E0F-0CBCB9D2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B4FF-3064-D627-DA0E-972E8C3A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A314-2C14-8F8A-07CB-E4F4782A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11D1-4A84-1AE0-C4EB-13EC247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97FDC-55A0-FD9E-410C-3375DEA3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5641-3870-CDEC-CCD4-1E5ACBD6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9B02-F0B8-5E1D-2B92-AD4D4E5A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5273-8B59-7DE8-A7EE-F87CDA690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D303-045B-C77D-DD5D-A46180C5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0008-DC5A-5D4B-524C-7B3A5F0E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1C3D-7B04-F15D-8179-185B441C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2F2-A099-7987-FA5F-FB60E00B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37D0-980F-6FEE-3E24-F54B9AB35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D14D7-40C7-B98D-289D-38B7CE1B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6BED5-38D6-29B9-C5A5-68583E98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8AC9-11F4-2975-B496-6110A8A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D0EC-E727-E9E1-2FF7-0F02F9A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0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9B4A-E697-965B-6060-5DC45898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1BBD-7015-F820-7E38-07D722BE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F433E-8C62-6365-FAF3-B8D6EF9B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EA7B7-FA92-C319-97F6-C53188AE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1955C-A92D-3A9F-353D-FC81E4D86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0D650-174A-03AE-C4AE-9584F0B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52D3-30A7-CC19-F6E0-B94225B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05457-C604-6573-75E6-68844F86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713-319F-E4DD-6B83-3FFC3B6E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88B2C-7257-1EC7-D7FC-2EC4FA4C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E0618-AC00-8AA4-94BE-81CB123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5FC55-5963-1653-A623-BB6F84E7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56C82-4DA5-1F5F-71F2-295D44A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ACC6-B95E-09DB-CA17-A9835BA9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AFC5B-D20A-10A5-BC3F-288DEBCA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2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C4EA-2C48-FC00-2FFC-01F0B526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B3D9-4EF2-360F-6EAB-1885D47F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26247-5720-1925-54FC-E81066DE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789D-B4EA-534F-6277-2CB067E4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3ADE-CBDA-5282-50E1-2DC87C17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0F18F-5472-C837-8890-25CCCF23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5898-E5BD-3C45-DE44-15026CCD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9FFFF-8D0A-9E65-C78B-E334D035E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A996-8C23-C247-4501-A79D1448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A5DB-03AA-6401-5F59-9AC63A5C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AE066-B9A7-5942-832C-D21C7A3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C28B7-38B7-2614-B78D-467AA6D9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3C63B-6EAD-9C60-149C-0CC83A72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554E-22AA-BFC4-4237-0BFC5DB58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BD45-2143-9307-F847-8AA8F645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5926-70BE-4F03-BBC1-034164D9DAEE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3E85-29BF-997D-D473-9E2E0CC49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923B-BB1E-BE09-6FEC-58020E25B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4F18-BEE5-4557-8E42-8AEC40A63F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4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7AEFC-7897-8166-9E82-D7F03A63B323}"/>
              </a:ext>
            </a:extLst>
          </p:cNvPr>
          <p:cNvSpPr txBox="1"/>
          <p:nvPr/>
        </p:nvSpPr>
        <p:spPr>
          <a:xfrm>
            <a:off x="515332" y="310016"/>
            <a:ext cx="11161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first solution is also added to the Tabu List (in case the Heuristic has a Tabu List]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786B7-CF5B-1AB7-4398-9EF7B3B96101}"/>
              </a:ext>
            </a:extLst>
          </p:cNvPr>
          <p:cNvSpPr txBox="1"/>
          <p:nvPr/>
        </p:nvSpPr>
        <p:spPr>
          <a:xfrm>
            <a:off x="449344" y="2503329"/>
            <a:ext cx="9118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Next a loop is started for improving the best solution and updating it in every iteration.</a:t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Once this loop stops, the existing best solution becomes the output of the Heuristic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9B6DD-DFF3-9193-665C-AE82EA7A8DB7}"/>
              </a:ext>
            </a:extLst>
          </p:cNvPr>
          <p:cNvSpPr txBox="1"/>
          <p:nvPr/>
        </p:nvSpPr>
        <p:spPr>
          <a:xfrm>
            <a:off x="3436856" y="961782"/>
            <a:ext cx="8755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</a:t>
            </a:r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he 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HLS</a:t>
            </a:r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 files refer to when the Tabu List is limited to 50 elements.</a:t>
            </a:r>
          </a:p>
          <a:p>
            <a:pPr algn="r"/>
            <a:endParaRPr lang="en-US" sz="20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r"/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The 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ATS</a:t>
            </a:r>
            <a:r>
              <a:rPr lang="en-US" sz="2000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 files refer to when the Tabu List is removed altogether.</a:t>
            </a:r>
            <a:endParaRPr lang="en-IN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F28F9-3E2E-6FEB-A385-2E25FDEBED63}"/>
              </a:ext>
            </a:extLst>
          </p:cNvPr>
          <p:cNvSpPr txBox="1"/>
          <p:nvPr/>
        </p:nvSpPr>
        <p:spPr>
          <a:xfrm>
            <a:off x="4336330" y="3089590"/>
            <a:ext cx="77551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Terminating Criteria for the different Heuristic </a:t>
            </a:r>
            <a:r>
              <a:rPr lang="en-US" b="0" i="0" dirty="0" err="1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flavours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 are as follows:-</a:t>
            </a:r>
            <a:b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</a:b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Algorithm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eorgia, serif"/>
              </a:rPr>
              <a:t>:-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When 500 candidate solutions are within the threshold acceptance region and the best solution is not being improved</a:t>
            </a:r>
            <a:b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</a:b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Flowchart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:-  When 500 candidate solutions are outside the threshold acceptance region and the best solution is not being improved</a:t>
            </a:r>
            <a:b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</a:b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Text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georgia, serif"/>
              </a:rPr>
              <a:t>:- When 500 consecutive candidate solutions are not the best solution</a:t>
            </a:r>
            <a:endParaRPr lang="en-US" b="0" i="0" dirty="0"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0410A2-D783-4500-5E56-FB92A7303A0E}"/>
                  </a:ext>
                </a:extLst>
              </p14:cNvPr>
              <p14:cNvContentPartPr/>
              <p14:nvPr/>
            </p14:nvContentPartPr>
            <p14:xfrm>
              <a:off x="3449513" y="3195345"/>
              <a:ext cx="804960" cy="249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0410A2-D783-4500-5E56-FB92A7303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5873" y="3087705"/>
                <a:ext cx="912600" cy="2715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6AB8206-DF9E-7BE3-9784-444F901FA5C6}"/>
              </a:ext>
            </a:extLst>
          </p:cNvPr>
          <p:cNvSpPr txBox="1"/>
          <p:nvPr/>
        </p:nvSpPr>
        <p:spPr>
          <a:xfrm>
            <a:off x="1170417" y="3783545"/>
            <a:ext cx="208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georgia, serif"/>
              </a:rPr>
              <a:t>These stopping </a:t>
            </a:r>
            <a:r>
              <a:rPr lang="en-IN" sz="2000" dirty="0" err="1">
                <a:latin typeface="georgia, serif"/>
              </a:rPr>
              <a:t>criterias</a:t>
            </a:r>
            <a:r>
              <a:rPr lang="en-IN" sz="2000" dirty="0">
                <a:latin typeface="georgia, serif"/>
              </a:rPr>
              <a:t> are monitored using a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georgia, serif"/>
              </a:rPr>
              <a:t>counter f</a:t>
            </a:r>
          </a:p>
        </p:txBody>
      </p:sp>
    </p:spTree>
    <p:extLst>
      <p:ext uri="{BB962C8B-B14F-4D97-AF65-F5344CB8AC3E}">
        <p14:creationId xmlns:p14="http://schemas.microsoft.com/office/powerpoint/2010/main" val="365062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837844-7B9A-D5B5-B897-3264078EB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t="3067" r="833" b="3612"/>
          <a:stretch/>
        </p:blipFill>
        <p:spPr>
          <a:xfrm>
            <a:off x="50756" y="320511"/>
            <a:ext cx="12141244" cy="60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BDF116-4F8C-7E0A-E957-F354A93B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" y="262615"/>
            <a:ext cx="12177815" cy="63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F569-52B3-9167-A6CB-D0994A30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52108"/>
          </a:xfrm>
        </p:spPr>
        <p:txBody>
          <a:bodyPr>
            <a:noAutofit/>
          </a:bodyPr>
          <a:lstStyle/>
          <a:p>
            <a:r>
              <a:rPr lang="en-IN" sz="2800" dirty="0"/>
              <a:t>Why in </a:t>
            </a:r>
            <a:r>
              <a:rPr lang="en-IN" sz="2800" b="1" dirty="0" err="1" smtClean="0"/>
              <a:t>Avci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Topaloglu</a:t>
            </a:r>
            <a:r>
              <a:rPr lang="en-IN" sz="2800" b="1" dirty="0" smtClean="0"/>
              <a:t> 2016</a:t>
            </a:r>
            <a:r>
              <a:rPr lang="en-IN" sz="2800" dirty="0" smtClean="0"/>
              <a:t>, </a:t>
            </a:r>
            <a:r>
              <a:rPr lang="en-IN" sz="2800" dirty="0"/>
              <a:t>the Flowchart is wrong and only the Algorithm or the Text should be followed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D455B-FDD8-5B78-6F4F-890BC109A217}"/>
              </a:ext>
            </a:extLst>
          </p:cNvPr>
          <p:cNvSpPr txBox="1"/>
          <p:nvPr/>
        </p:nvSpPr>
        <p:spPr>
          <a:xfrm>
            <a:off x="319600" y="1125865"/>
            <a:ext cx="47425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According to the sequence of steps mentioned in the Flowchart, the value of </a:t>
            </a:r>
            <a:r>
              <a:rPr lang="en-IN" sz="3200" dirty="0">
                <a:solidFill>
                  <a:srgbClr val="FF0000"/>
                </a:solidFill>
              </a:rPr>
              <a:t>age</a:t>
            </a:r>
            <a:r>
              <a:rPr lang="en-IN" sz="3200" dirty="0"/>
              <a:t> can never achieve </a:t>
            </a:r>
            <a:r>
              <a:rPr lang="en-IN" sz="3200" dirty="0">
                <a:solidFill>
                  <a:srgbClr val="FF0000"/>
                </a:solidFill>
              </a:rPr>
              <a:t>N</a:t>
            </a:r>
            <a:r>
              <a:rPr lang="en-IN" sz="3200" dirty="0"/>
              <a:t> and so the algorithm will always terminate before intended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6129E-E376-9CBB-CCB6-CD38CBEBC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r="25049"/>
          <a:stretch/>
        </p:blipFill>
        <p:spPr>
          <a:xfrm>
            <a:off x="5629524" y="555600"/>
            <a:ext cx="6562476" cy="6253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A6C383-F452-87CE-D486-4D09FBFCF35D}"/>
              </a:ext>
            </a:extLst>
          </p:cNvPr>
          <p:cNvSpPr txBox="1"/>
          <p:nvPr/>
        </p:nvSpPr>
        <p:spPr>
          <a:xfrm>
            <a:off x="544377" y="4729959"/>
            <a:ext cx="5005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Therefore </a:t>
            </a:r>
            <a:r>
              <a:rPr lang="en-IN" sz="2400" dirty="0">
                <a:solidFill>
                  <a:srgbClr val="FF0000"/>
                </a:solidFill>
              </a:rPr>
              <a:t>age</a:t>
            </a:r>
            <a:r>
              <a:rPr lang="en-IN" sz="2400" dirty="0"/>
              <a:t> actually becomes redundant in the Flowchart and may just be removed to see the </a:t>
            </a:r>
            <a:r>
              <a:rPr lang="en-IN" sz="2400" dirty="0" smtClean="0"/>
              <a:t>FLOWCHART.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can see </a:t>
            </a:r>
            <a:r>
              <a:rPr lang="en-IN" sz="2400" dirty="0" smtClean="0"/>
              <a:t>this logic alongside:-&gt;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481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246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georgia, serif</vt:lpstr>
      <vt:lpstr>Office Theme</vt:lpstr>
      <vt:lpstr>PowerPoint Presentation</vt:lpstr>
      <vt:lpstr>PowerPoint Presentation</vt:lpstr>
      <vt:lpstr>PowerPoint Presentation</vt:lpstr>
      <vt:lpstr>Why in Avci Topaloglu 2016, the Flowchart is wrong and only the Algorithm or the Text should be followed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Heuristic in Avci Topaloglu 2016</dc:title>
  <dc:creator>Santanu Banerjee</dc:creator>
  <cp:lastModifiedBy>G Sen</cp:lastModifiedBy>
  <cp:revision>42</cp:revision>
  <dcterms:created xsi:type="dcterms:W3CDTF">2022-05-04T04:56:08Z</dcterms:created>
  <dcterms:modified xsi:type="dcterms:W3CDTF">2022-11-19T11:04:38Z</dcterms:modified>
</cp:coreProperties>
</file>