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22"/>
  </p:notesMasterIdLst>
  <p:sldIdLst>
    <p:sldId id="278" r:id="rId3"/>
    <p:sldId id="372" r:id="rId4"/>
    <p:sldId id="258" r:id="rId5"/>
    <p:sldId id="260" r:id="rId6"/>
    <p:sldId id="261" r:id="rId7"/>
    <p:sldId id="262" r:id="rId8"/>
    <p:sldId id="263" r:id="rId9"/>
    <p:sldId id="264" r:id="rId10"/>
    <p:sldId id="259" r:id="rId11"/>
    <p:sldId id="265" r:id="rId12"/>
    <p:sldId id="266" r:id="rId13"/>
    <p:sldId id="267" r:id="rId14"/>
    <p:sldId id="270" r:id="rId15"/>
    <p:sldId id="274" r:id="rId16"/>
    <p:sldId id="269" r:id="rId17"/>
    <p:sldId id="276" r:id="rId18"/>
    <p:sldId id="272" r:id="rId19"/>
    <p:sldId id="273" r:id="rId20"/>
    <p:sldId id="257"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7" d="100"/>
          <a:sy n="87" d="100"/>
        </p:scale>
        <p:origin x="499"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E933175-8F61-4250-ABFE-6AEC089D4F3A}" type="datetimeFigureOut">
              <a:rPr lang="en-IN" smtClean="0"/>
              <a:t>17-02-2024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0D785D-D323-46DD-8FF2-DA5D9DD0B703}" type="slidenum">
              <a:rPr lang="en-IN" smtClean="0"/>
              <a:t>‹#›</a:t>
            </a:fld>
            <a:endParaRPr lang="en-IN"/>
          </a:p>
        </p:txBody>
      </p:sp>
    </p:spTree>
    <p:extLst>
      <p:ext uri="{BB962C8B-B14F-4D97-AF65-F5344CB8AC3E}">
        <p14:creationId xmlns:p14="http://schemas.microsoft.com/office/powerpoint/2010/main" val="30942371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431902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738509-3C9E-9FA0-C86B-F172F7E3D12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F53FD7F-277B-AB54-B650-D54422A8464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9C041D0-A6DF-5D92-062B-E7469BF32230}"/>
              </a:ext>
            </a:extLst>
          </p:cNvPr>
          <p:cNvSpPr>
            <a:spLocks noGrp="1"/>
          </p:cNvSpPr>
          <p:nvPr>
            <p:ph type="dt" sz="half" idx="10"/>
          </p:nvPr>
        </p:nvSpPr>
        <p:spPr/>
        <p:txBody>
          <a:bodyPr/>
          <a:lstStyle/>
          <a:p>
            <a:fld id="{84FCD4EE-5912-4F0B-9CD0-7B8C967C49D2}" type="datetimeFigureOut">
              <a:rPr lang="en-IN" smtClean="0"/>
              <a:t>17-02-2024</a:t>
            </a:fld>
            <a:endParaRPr lang="en-IN"/>
          </a:p>
        </p:txBody>
      </p:sp>
      <p:sp>
        <p:nvSpPr>
          <p:cNvPr id="5" name="Footer Placeholder 4">
            <a:extLst>
              <a:ext uri="{FF2B5EF4-FFF2-40B4-BE49-F238E27FC236}">
                <a16:creationId xmlns:a16="http://schemas.microsoft.com/office/drawing/2014/main" id="{BD28C3F7-8401-2ED7-3106-F8E7DAF8A68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2189A8A-F8B8-1347-D06B-58BB5EC3D765}"/>
              </a:ext>
            </a:extLst>
          </p:cNvPr>
          <p:cNvSpPr>
            <a:spLocks noGrp="1"/>
          </p:cNvSpPr>
          <p:nvPr>
            <p:ph type="sldNum" sz="quarter" idx="12"/>
          </p:nvPr>
        </p:nvSpPr>
        <p:spPr/>
        <p:txBody>
          <a:bodyPr/>
          <a:lstStyle/>
          <a:p>
            <a:fld id="{89063945-D4A4-44DB-BB76-C76A7FF14EE2}" type="slidenum">
              <a:rPr lang="en-IN" smtClean="0"/>
              <a:t>‹#›</a:t>
            </a:fld>
            <a:endParaRPr lang="en-IN"/>
          </a:p>
        </p:txBody>
      </p:sp>
    </p:spTree>
    <p:extLst>
      <p:ext uri="{BB962C8B-B14F-4D97-AF65-F5344CB8AC3E}">
        <p14:creationId xmlns:p14="http://schemas.microsoft.com/office/powerpoint/2010/main" val="36746607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23EAA7-AED4-E5C8-9B89-103347C7F4A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A6C4688-C57C-061D-2E8A-57C0E0DA1E7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A824592-6AF9-7B5A-3AA9-B551B14830B8}"/>
              </a:ext>
            </a:extLst>
          </p:cNvPr>
          <p:cNvSpPr>
            <a:spLocks noGrp="1"/>
          </p:cNvSpPr>
          <p:nvPr>
            <p:ph type="dt" sz="half" idx="10"/>
          </p:nvPr>
        </p:nvSpPr>
        <p:spPr/>
        <p:txBody>
          <a:bodyPr/>
          <a:lstStyle/>
          <a:p>
            <a:fld id="{84FCD4EE-5912-4F0B-9CD0-7B8C967C49D2}" type="datetimeFigureOut">
              <a:rPr lang="en-IN" smtClean="0"/>
              <a:t>17-02-2024</a:t>
            </a:fld>
            <a:endParaRPr lang="en-IN"/>
          </a:p>
        </p:txBody>
      </p:sp>
      <p:sp>
        <p:nvSpPr>
          <p:cNvPr id="5" name="Footer Placeholder 4">
            <a:extLst>
              <a:ext uri="{FF2B5EF4-FFF2-40B4-BE49-F238E27FC236}">
                <a16:creationId xmlns:a16="http://schemas.microsoft.com/office/drawing/2014/main" id="{FA9F2B9F-44D8-D387-9CFB-E26DC9BD71C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A14F1F7-4251-404E-088B-E4134F35784A}"/>
              </a:ext>
            </a:extLst>
          </p:cNvPr>
          <p:cNvSpPr>
            <a:spLocks noGrp="1"/>
          </p:cNvSpPr>
          <p:nvPr>
            <p:ph type="sldNum" sz="quarter" idx="12"/>
          </p:nvPr>
        </p:nvSpPr>
        <p:spPr/>
        <p:txBody>
          <a:bodyPr/>
          <a:lstStyle/>
          <a:p>
            <a:fld id="{89063945-D4A4-44DB-BB76-C76A7FF14EE2}" type="slidenum">
              <a:rPr lang="en-IN" smtClean="0"/>
              <a:t>‹#›</a:t>
            </a:fld>
            <a:endParaRPr lang="en-IN"/>
          </a:p>
        </p:txBody>
      </p:sp>
    </p:spTree>
    <p:extLst>
      <p:ext uri="{BB962C8B-B14F-4D97-AF65-F5344CB8AC3E}">
        <p14:creationId xmlns:p14="http://schemas.microsoft.com/office/powerpoint/2010/main" val="35218867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DC23809-3B7D-A418-A1C5-7A9E39EEF5D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314D49D-58E7-8FB2-DFC2-1DEEBC5DEA9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E6D1D58-BA4C-FB58-BFC4-5B040CA1F493}"/>
              </a:ext>
            </a:extLst>
          </p:cNvPr>
          <p:cNvSpPr>
            <a:spLocks noGrp="1"/>
          </p:cNvSpPr>
          <p:nvPr>
            <p:ph type="dt" sz="half" idx="10"/>
          </p:nvPr>
        </p:nvSpPr>
        <p:spPr/>
        <p:txBody>
          <a:bodyPr/>
          <a:lstStyle/>
          <a:p>
            <a:fld id="{84FCD4EE-5912-4F0B-9CD0-7B8C967C49D2}" type="datetimeFigureOut">
              <a:rPr lang="en-IN" smtClean="0"/>
              <a:t>17-02-2024</a:t>
            </a:fld>
            <a:endParaRPr lang="en-IN"/>
          </a:p>
        </p:txBody>
      </p:sp>
      <p:sp>
        <p:nvSpPr>
          <p:cNvPr id="5" name="Footer Placeholder 4">
            <a:extLst>
              <a:ext uri="{FF2B5EF4-FFF2-40B4-BE49-F238E27FC236}">
                <a16:creationId xmlns:a16="http://schemas.microsoft.com/office/drawing/2014/main" id="{4EDEF9A6-BBC3-AB36-40E1-8CEA5E4F325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9571E81-61E9-1949-224C-6D084029A8D3}"/>
              </a:ext>
            </a:extLst>
          </p:cNvPr>
          <p:cNvSpPr>
            <a:spLocks noGrp="1"/>
          </p:cNvSpPr>
          <p:nvPr>
            <p:ph type="sldNum" sz="quarter" idx="12"/>
          </p:nvPr>
        </p:nvSpPr>
        <p:spPr/>
        <p:txBody>
          <a:bodyPr/>
          <a:lstStyle/>
          <a:p>
            <a:fld id="{89063945-D4A4-44DB-BB76-C76A7FF14EE2}" type="slidenum">
              <a:rPr lang="en-IN" smtClean="0"/>
              <a:t>‹#›</a:t>
            </a:fld>
            <a:endParaRPr lang="en-IN"/>
          </a:p>
        </p:txBody>
      </p:sp>
    </p:spTree>
    <p:extLst>
      <p:ext uri="{BB962C8B-B14F-4D97-AF65-F5344CB8AC3E}">
        <p14:creationId xmlns:p14="http://schemas.microsoft.com/office/powerpoint/2010/main" val="30157579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D14661-8E9D-FFB6-0779-1A87451EF88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DD53016-130B-B704-C90F-C2E3C1C3C1F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4274137-3872-D243-B3A7-DEFFCE7A8642}"/>
              </a:ext>
            </a:extLst>
          </p:cNvPr>
          <p:cNvSpPr>
            <a:spLocks noGrp="1"/>
          </p:cNvSpPr>
          <p:nvPr>
            <p:ph type="dt" sz="half" idx="10"/>
          </p:nvPr>
        </p:nvSpPr>
        <p:spPr/>
        <p:txBody>
          <a:bodyPr/>
          <a:lstStyle/>
          <a:p>
            <a:fld id="{D7217AA7-7132-4FE7-B8C2-1488CD2FFF02}" type="datetime1">
              <a:rPr lang="en-US" smtClean="0"/>
              <a:t>2/17/2024</a:t>
            </a:fld>
            <a:endParaRPr lang="en-US"/>
          </a:p>
        </p:txBody>
      </p:sp>
      <p:sp>
        <p:nvSpPr>
          <p:cNvPr id="5" name="Footer Placeholder 4">
            <a:extLst>
              <a:ext uri="{FF2B5EF4-FFF2-40B4-BE49-F238E27FC236}">
                <a16:creationId xmlns:a16="http://schemas.microsoft.com/office/drawing/2014/main" id="{DB9BAD8D-3EC9-35C2-AEF2-4258AB70B6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705448-68E4-211F-C1F7-A7274B8427FB}"/>
              </a:ext>
            </a:extLst>
          </p:cNvPr>
          <p:cNvSpPr>
            <a:spLocks noGrp="1"/>
          </p:cNvSpPr>
          <p:nvPr>
            <p:ph type="sldNum" sz="quarter" idx="12"/>
          </p:nvPr>
        </p:nvSpPr>
        <p:spPr/>
        <p:txBody>
          <a:bodyPr/>
          <a:lstStyle/>
          <a:p>
            <a:fld id="{BC333546-4BEA-442A-9A43-475AC3C75874}" type="slidenum">
              <a:rPr lang="en-US" smtClean="0"/>
              <a:t>‹#›</a:t>
            </a:fld>
            <a:endParaRPr lang="en-US" dirty="0"/>
          </a:p>
        </p:txBody>
      </p:sp>
    </p:spTree>
    <p:extLst>
      <p:ext uri="{BB962C8B-B14F-4D97-AF65-F5344CB8AC3E}">
        <p14:creationId xmlns:p14="http://schemas.microsoft.com/office/powerpoint/2010/main" val="18118993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77D029-6AFD-0260-8621-FAA0C7B9A41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CDF8702-0A7F-6F76-43D8-FB255246FDB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6A9157-7906-DA59-1D45-7CE0B2BDEA2A}"/>
              </a:ext>
            </a:extLst>
          </p:cNvPr>
          <p:cNvSpPr>
            <a:spLocks noGrp="1"/>
          </p:cNvSpPr>
          <p:nvPr>
            <p:ph type="dt" sz="half" idx="10"/>
          </p:nvPr>
        </p:nvSpPr>
        <p:spPr/>
        <p:txBody>
          <a:bodyPr/>
          <a:lstStyle/>
          <a:p>
            <a:fld id="{4B3D9D00-5865-4CF9-B57E-3F6FABF06C95}" type="datetime1">
              <a:rPr lang="en-US" smtClean="0"/>
              <a:t>2/17/2024</a:t>
            </a:fld>
            <a:endParaRPr lang="en-US"/>
          </a:p>
        </p:txBody>
      </p:sp>
      <p:sp>
        <p:nvSpPr>
          <p:cNvPr id="5" name="Footer Placeholder 4">
            <a:extLst>
              <a:ext uri="{FF2B5EF4-FFF2-40B4-BE49-F238E27FC236}">
                <a16:creationId xmlns:a16="http://schemas.microsoft.com/office/drawing/2014/main" id="{DA4185E2-BBA0-3440-FA88-BA6474DA7A9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66D79EE-4BAD-222B-AF2D-D121E1ED5BBB}"/>
              </a:ext>
            </a:extLst>
          </p:cNvPr>
          <p:cNvSpPr>
            <a:spLocks noGrp="1"/>
          </p:cNvSpPr>
          <p:nvPr>
            <p:ph type="sldNum" sz="quarter" idx="12"/>
          </p:nvPr>
        </p:nvSpPr>
        <p:spPr/>
        <p:txBody>
          <a:bodyPr/>
          <a:lstStyle/>
          <a:p>
            <a:fld id="{BC333546-4BEA-442A-9A43-475AC3C75874}" type="slidenum">
              <a:rPr lang="en-US" smtClean="0"/>
              <a:t>‹#›</a:t>
            </a:fld>
            <a:endParaRPr lang="en-US"/>
          </a:p>
        </p:txBody>
      </p:sp>
      <p:sp>
        <p:nvSpPr>
          <p:cNvPr id="7" name="Google Shape;25;p8">
            <a:extLst>
              <a:ext uri="{FF2B5EF4-FFF2-40B4-BE49-F238E27FC236}">
                <a16:creationId xmlns:a16="http://schemas.microsoft.com/office/drawing/2014/main" id="{3E277723-C163-9A25-2A0A-FB1A6FAD3659}"/>
              </a:ext>
            </a:extLst>
          </p:cNvPr>
          <p:cNvSpPr txBox="1"/>
          <p:nvPr userDrawn="1"/>
        </p:nvSpPr>
        <p:spPr>
          <a:xfrm>
            <a:off x="2260933" y="6460573"/>
            <a:ext cx="7039896" cy="365125"/>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200" b="0" i="1" u="none" strike="noStrike" cap="none" dirty="0">
                <a:solidFill>
                  <a:schemeClr val="dk1"/>
                </a:solidFill>
                <a:latin typeface="Comic Sans MS"/>
                <a:ea typeface="Comic Sans MS"/>
                <a:cs typeface="Comic Sans MS"/>
                <a:sym typeface="Comic Sans MS"/>
              </a:rPr>
              <a:t>International Conference on Industrial Engineering &amp; Analytics (ICONIEA) 2024 </a:t>
            </a:r>
          </a:p>
        </p:txBody>
      </p:sp>
    </p:spTree>
    <p:extLst>
      <p:ext uri="{BB962C8B-B14F-4D97-AF65-F5344CB8AC3E}">
        <p14:creationId xmlns:p14="http://schemas.microsoft.com/office/powerpoint/2010/main" val="20254862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6948B9-A298-9A40-034D-D288ED3B136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F42A35F-EB1A-7662-B332-D9B61B3BAEE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ED86AE6-3B9C-7999-74FC-C201E45BE907}"/>
              </a:ext>
            </a:extLst>
          </p:cNvPr>
          <p:cNvSpPr>
            <a:spLocks noGrp="1"/>
          </p:cNvSpPr>
          <p:nvPr>
            <p:ph type="dt" sz="half" idx="10"/>
          </p:nvPr>
        </p:nvSpPr>
        <p:spPr/>
        <p:txBody>
          <a:bodyPr/>
          <a:lstStyle/>
          <a:p>
            <a:fld id="{A2E83B5C-F24F-452E-8268-F21DFFAC01C5}" type="datetime1">
              <a:rPr lang="en-US" smtClean="0"/>
              <a:t>2/17/2024</a:t>
            </a:fld>
            <a:endParaRPr lang="en-US"/>
          </a:p>
        </p:txBody>
      </p:sp>
      <p:sp>
        <p:nvSpPr>
          <p:cNvPr id="5" name="Footer Placeholder 4">
            <a:extLst>
              <a:ext uri="{FF2B5EF4-FFF2-40B4-BE49-F238E27FC236}">
                <a16:creationId xmlns:a16="http://schemas.microsoft.com/office/drawing/2014/main" id="{7A183B75-F012-49A8-911B-6895D7076A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AB95E21-1FDF-C1A0-E9B6-C38FE9B49DB3}"/>
              </a:ext>
            </a:extLst>
          </p:cNvPr>
          <p:cNvSpPr>
            <a:spLocks noGrp="1"/>
          </p:cNvSpPr>
          <p:nvPr>
            <p:ph type="sldNum" sz="quarter" idx="12"/>
          </p:nvPr>
        </p:nvSpPr>
        <p:spPr/>
        <p:txBody>
          <a:bodyPr/>
          <a:lstStyle/>
          <a:p>
            <a:fld id="{BC333546-4BEA-442A-9A43-475AC3C75874}" type="slidenum">
              <a:rPr lang="en-US" smtClean="0"/>
              <a:t>‹#›</a:t>
            </a:fld>
            <a:endParaRPr lang="en-US"/>
          </a:p>
        </p:txBody>
      </p:sp>
    </p:spTree>
    <p:extLst>
      <p:ext uri="{BB962C8B-B14F-4D97-AF65-F5344CB8AC3E}">
        <p14:creationId xmlns:p14="http://schemas.microsoft.com/office/powerpoint/2010/main" val="12171052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5562C-EDBD-ADB5-3DC1-3AA807F6D53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A9CFDE8-EE29-492F-AF9F-F2F54DF20F8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AA40F43-45BB-0827-4917-B63D9361F82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86CC6AF-2FCF-9D45-FCC4-7E5479A87AAB}"/>
              </a:ext>
            </a:extLst>
          </p:cNvPr>
          <p:cNvSpPr>
            <a:spLocks noGrp="1"/>
          </p:cNvSpPr>
          <p:nvPr>
            <p:ph type="dt" sz="half" idx="10"/>
          </p:nvPr>
        </p:nvSpPr>
        <p:spPr/>
        <p:txBody>
          <a:bodyPr/>
          <a:lstStyle/>
          <a:p>
            <a:fld id="{1384EF32-7146-4CC4-87EB-2ADBECC18781}" type="datetime1">
              <a:rPr lang="en-US" smtClean="0"/>
              <a:t>2/17/2024</a:t>
            </a:fld>
            <a:endParaRPr lang="en-US"/>
          </a:p>
        </p:txBody>
      </p:sp>
      <p:sp>
        <p:nvSpPr>
          <p:cNvPr id="6" name="Footer Placeholder 5">
            <a:extLst>
              <a:ext uri="{FF2B5EF4-FFF2-40B4-BE49-F238E27FC236}">
                <a16:creationId xmlns:a16="http://schemas.microsoft.com/office/drawing/2014/main" id="{63125850-4A14-3656-117F-6C1B3B74BD2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3D106DE-4FDA-082F-AB3A-B3D0B63F339B}"/>
              </a:ext>
            </a:extLst>
          </p:cNvPr>
          <p:cNvSpPr>
            <a:spLocks noGrp="1"/>
          </p:cNvSpPr>
          <p:nvPr>
            <p:ph type="sldNum" sz="quarter" idx="12"/>
          </p:nvPr>
        </p:nvSpPr>
        <p:spPr/>
        <p:txBody>
          <a:bodyPr/>
          <a:lstStyle/>
          <a:p>
            <a:fld id="{BC333546-4BEA-442A-9A43-475AC3C75874}" type="slidenum">
              <a:rPr lang="en-US" smtClean="0"/>
              <a:t>‹#›</a:t>
            </a:fld>
            <a:endParaRPr lang="en-US"/>
          </a:p>
        </p:txBody>
      </p:sp>
    </p:spTree>
    <p:extLst>
      <p:ext uri="{BB962C8B-B14F-4D97-AF65-F5344CB8AC3E}">
        <p14:creationId xmlns:p14="http://schemas.microsoft.com/office/powerpoint/2010/main" val="39892384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988AA3-0E2B-6147-A17B-9935BA61242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8687AA2-1928-3890-EE3A-73DE4895D6F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EBED4CE-F6A1-E0B4-0B56-C643FBB472A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3E54FD9-EBAC-8796-21A7-6174FA767EC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806D6F5-0D4A-670D-DCF1-EBA7D4998D8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499E28A-5C49-DD02-9CF4-CF93963DE1CF}"/>
              </a:ext>
            </a:extLst>
          </p:cNvPr>
          <p:cNvSpPr>
            <a:spLocks noGrp="1"/>
          </p:cNvSpPr>
          <p:nvPr>
            <p:ph type="dt" sz="half" idx="10"/>
          </p:nvPr>
        </p:nvSpPr>
        <p:spPr/>
        <p:txBody>
          <a:bodyPr/>
          <a:lstStyle/>
          <a:p>
            <a:fld id="{B4BAC2D0-DCA9-47F1-B267-FC21EA9E6847}" type="datetime1">
              <a:rPr lang="en-US" smtClean="0"/>
              <a:t>2/17/2024</a:t>
            </a:fld>
            <a:endParaRPr lang="en-US"/>
          </a:p>
        </p:txBody>
      </p:sp>
      <p:sp>
        <p:nvSpPr>
          <p:cNvPr id="8" name="Footer Placeholder 7">
            <a:extLst>
              <a:ext uri="{FF2B5EF4-FFF2-40B4-BE49-F238E27FC236}">
                <a16:creationId xmlns:a16="http://schemas.microsoft.com/office/drawing/2014/main" id="{C72A488A-2BDA-28D1-4530-68D167FECCC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68A30A1-CFD5-3DCE-8C12-0DCF3851B4B8}"/>
              </a:ext>
            </a:extLst>
          </p:cNvPr>
          <p:cNvSpPr>
            <a:spLocks noGrp="1"/>
          </p:cNvSpPr>
          <p:nvPr>
            <p:ph type="sldNum" sz="quarter" idx="12"/>
          </p:nvPr>
        </p:nvSpPr>
        <p:spPr/>
        <p:txBody>
          <a:bodyPr/>
          <a:lstStyle/>
          <a:p>
            <a:fld id="{BC333546-4BEA-442A-9A43-475AC3C75874}" type="slidenum">
              <a:rPr lang="en-US" smtClean="0"/>
              <a:t>‹#›</a:t>
            </a:fld>
            <a:endParaRPr lang="en-US"/>
          </a:p>
        </p:txBody>
      </p:sp>
    </p:spTree>
    <p:extLst>
      <p:ext uri="{BB962C8B-B14F-4D97-AF65-F5344CB8AC3E}">
        <p14:creationId xmlns:p14="http://schemas.microsoft.com/office/powerpoint/2010/main" val="143215062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64A53B-6CD6-5333-DD03-E650C021505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FEFCEB6-39F5-1F55-66B8-FA3DCB56F439}"/>
              </a:ext>
            </a:extLst>
          </p:cNvPr>
          <p:cNvSpPr>
            <a:spLocks noGrp="1"/>
          </p:cNvSpPr>
          <p:nvPr>
            <p:ph type="dt" sz="half" idx="10"/>
          </p:nvPr>
        </p:nvSpPr>
        <p:spPr/>
        <p:txBody>
          <a:bodyPr/>
          <a:lstStyle/>
          <a:p>
            <a:fld id="{946E1844-D081-4F7F-889D-C08C07F3F22D}" type="datetime1">
              <a:rPr lang="en-US" smtClean="0"/>
              <a:t>2/17/2024</a:t>
            </a:fld>
            <a:endParaRPr lang="en-US"/>
          </a:p>
        </p:txBody>
      </p:sp>
      <p:sp>
        <p:nvSpPr>
          <p:cNvPr id="4" name="Footer Placeholder 3">
            <a:extLst>
              <a:ext uri="{FF2B5EF4-FFF2-40B4-BE49-F238E27FC236}">
                <a16:creationId xmlns:a16="http://schemas.microsoft.com/office/drawing/2014/main" id="{E1E51919-3403-911D-204E-A5F9FCA0232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3AE1511-B34A-6763-D6F0-1D1130B17905}"/>
              </a:ext>
            </a:extLst>
          </p:cNvPr>
          <p:cNvSpPr>
            <a:spLocks noGrp="1"/>
          </p:cNvSpPr>
          <p:nvPr>
            <p:ph type="sldNum" sz="quarter" idx="12"/>
          </p:nvPr>
        </p:nvSpPr>
        <p:spPr/>
        <p:txBody>
          <a:bodyPr/>
          <a:lstStyle/>
          <a:p>
            <a:fld id="{BC333546-4BEA-442A-9A43-475AC3C75874}" type="slidenum">
              <a:rPr lang="en-US" smtClean="0"/>
              <a:t>‹#›</a:t>
            </a:fld>
            <a:endParaRPr lang="en-US"/>
          </a:p>
        </p:txBody>
      </p:sp>
    </p:spTree>
    <p:extLst>
      <p:ext uri="{BB962C8B-B14F-4D97-AF65-F5344CB8AC3E}">
        <p14:creationId xmlns:p14="http://schemas.microsoft.com/office/powerpoint/2010/main" val="171238048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F3FE164-145A-F2C5-BA86-5E4B2B9ADC30}"/>
              </a:ext>
            </a:extLst>
          </p:cNvPr>
          <p:cNvSpPr>
            <a:spLocks noGrp="1"/>
          </p:cNvSpPr>
          <p:nvPr>
            <p:ph type="dt" sz="half" idx="10"/>
          </p:nvPr>
        </p:nvSpPr>
        <p:spPr/>
        <p:txBody>
          <a:bodyPr/>
          <a:lstStyle/>
          <a:p>
            <a:fld id="{5505C398-3536-488F-A94C-6615875D6636}" type="datetime1">
              <a:rPr lang="en-US" smtClean="0"/>
              <a:t>2/17/2024</a:t>
            </a:fld>
            <a:endParaRPr lang="en-US"/>
          </a:p>
        </p:txBody>
      </p:sp>
      <p:sp>
        <p:nvSpPr>
          <p:cNvPr id="3" name="Footer Placeholder 2">
            <a:extLst>
              <a:ext uri="{FF2B5EF4-FFF2-40B4-BE49-F238E27FC236}">
                <a16:creationId xmlns:a16="http://schemas.microsoft.com/office/drawing/2014/main" id="{4F2CE9A1-2EFF-86DA-6944-2DD777A1D68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4EDA959-0666-CD1A-C2EA-742DE879FABE}"/>
              </a:ext>
            </a:extLst>
          </p:cNvPr>
          <p:cNvSpPr>
            <a:spLocks noGrp="1"/>
          </p:cNvSpPr>
          <p:nvPr>
            <p:ph type="sldNum" sz="quarter" idx="12"/>
          </p:nvPr>
        </p:nvSpPr>
        <p:spPr/>
        <p:txBody>
          <a:bodyPr/>
          <a:lstStyle/>
          <a:p>
            <a:fld id="{BC333546-4BEA-442A-9A43-475AC3C75874}" type="slidenum">
              <a:rPr lang="en-US" smtClean="0"/>
              <a:t>‹#›</a:t>
            </a:fld>
            <a:endParaRPr lang="en-US"/>
          </a:p>
        </p:txBody>
      </p:sp>
    </p:spTree>
    <p:extLst>
      <p:ext uri="{BB962C8B-B14F-4D97-AF65-F5344CB8AC3E}">
        <p14:creationId xmlns:p14="http://schemas.microsoft.com/office/powerpoint/2010/main" val="265743431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422003-52A4-4B0E-A791-F89350F9F07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663C8CD-469A-423B-927A-E64F19C7F9A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23D954C-4882-1206-ECA8-3FB7C09A61A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1C35F6C-2EC3-7806-9C3C-ED5F1AD31037}"/>
              </a:ext>
            </a:extLst>
          </p:cNvPr>
          <p:cNvSpPr>
            <a:spLocks noGrp="1"/>
          </p:cNvSpPr>
          <p:nvPr>
            <p:ph type="dt" sz="half" idx="10"/>
          </p:nvPr>
        </p:nvSpPr>
        <p:spPr/>
        <p:txBody>
          <a:bodyPr/>
          <a:lstStyle/>
          <a:p>
            <a:fld id="{0C98EA96-4A98-4C35-93F3-B9147B9C8431}" type="datetime1">
              <a:rPr lang="en-US" smtClean="0"/>
              <a:t>2/17/2024</a:t>
            </a:fld>
            <a:endParaRPr lang="en-US"/>
          </a:p>
        </p:txBody>
      </p:sp>
      <p:sp>
        <p:nvSpPr>
          <p:cNvPr id="6" name="Footer Placeholder 5">
            <a:extLst>
              <a:ext uri="{FF2B5EF4-FFF2-40B4-BE49-F238E27FC236}">
                <a16:creationId xmlns:a16="http://schemas.microsoft.com/office/drawing/2014/main" id="{22FE1907-CE56-913F-7E0E-CD6EBA20D7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9E11285-F492-5955-D0C0-208650948B59}"/>
              </a:ext>
            </a:extLst>
          </p:cNvPr>
          <p:cNvSpPr>
            <a:spLocks noGrp="1"/>
          </p:cNvSpPr>
          <p:nvPr>
            <p:ph type="sldNum" sz="quarter" idx="12"/>
          </p:nvPr>
        </p:nvSpPr>
        <p:spPr/>
        <p:txBody>
          <a:bodyPr/>
          <a:lstStyle/>
          <a:p>
            <a:fld id="{BC333546-4BEA-442A-9A43-475AC3C75874}" type="slidenum">
              <a:rPr lang="en-US" smtClean="0"/>
              <a:t>‹#›</a:t>
            </a:fld>
            <a:endParaRPr lang="en-US"/>
          </a:p>
        </p:txBody>
      </p:sp>
    </p:spTree>
    <p:extLst>
      <p:ext uri="{BB962C8B-B14F-4D97-AF65-F5344CB8AC3E}">
        <p14:creationId xmlns:p14="http://schemas.microsoft.com/office/powerpoint/2010/main" val="11062149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33E36E-877B-DEE7-F310-20F04B22089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05E15CF-35B7-6C96-7A8A-60EACA6B31E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5BC1831-79B7-D380-CF27-7FEC2D649D98}"/>
              </a:ext>
            </a:extLst>
          </p:cNvPr>
          <p:cNvSpPr>
            <a:spLocks noGrp="1"/>
          </p:cNvSpPr>
          <p:nvPr>
            <p:ph type="dt" sz="half" idx="10"/>
          </p:nvPr>
        </p:nvSpPr>
        <p:spPr/>
        <p:txBody>
          <a:bodyPr/>
          <a:lstStyle/>
          <a:p>
            <a:fld id="{84FCD4EE-5912-4F0B-9CD0-7B8C967C49D2}" type="datetimeFigureOut">
              <a:rPr lang="en-IN" smtClean="0"/>
              <a:t>17-02-2024</a:t>
            </a:fld>
            <a:endParaRPr lang="en-IN"/>
          </a:p>
        </p:txBody>
      </p:sp>
      <p:sp>
        <p:nvSpPr>
          <p:cNvPr id="5" name="Footer Placeholder 4">
            <a:extLst>
              <a:ext uri="{FF2B5EF4-FFF2-40B4-BE49-F238E27FC236}">
                <a16:creationId xmlns:a16="http://schemas.microsoft.com/office/drawing/2014/main" id="{44CEB90F-11A1-10E2-4622-7D4309C3A61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947BCEC-7D09-7350-56B2-12643E2C9B7F}"/>
              </a:ext>
            </a:extLst>
          </p:cNvPr>
          <p:cNvSpPr>
            <a:spLocks noGrp="1"/>
          </p:cNvSpPr>
          <p:nvPr>
            <p:ph type="sldNum" sz="quarter" idx="12"/>
          </p:nvPr>
        </p:nvSpPr>
        <p:spPr/>
        <p:txBody>
          <a:bodyPr/>
          <a:lstStyle/>
          <a:p>
            <a:fld id="{89063945-D4A4-44DB-BB76-C76A7FF14EE2}" type="slidenum">
              <a:rPr lang="en-IN" smtClean="0"/>
              <a:t>‹#›</a:t>
            </a:fld>
            <a:endParaRPr lang="en-IN"/>
          </a:p>
        </p:txBody>
      </p:sp>
    </p:spTree>
    <p:extLst>
      <p:ext uri="{BB962C8B-B14F-4D97-AF65-F5344CB8AC3E}">
        <p14:creationId xmlns:p14="http://schemas.microsoft.com/office/powerpoint/2010/main" val="35459085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3D7BB-8B06-7C80-4D93-3B7556DFC59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1D384EB-E8DB-3342-B5BC-208CB8F3635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C0660A2-198C-7B70-571E-E7C86CB9A52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71387F9-14C7-E548-1919-9B47208638BC}"/>
              </a:ext>
            </a:extLst>
          </p:cNvPr>
          <p:cNvSpPr>
            <a:spLocks noGrp="1"/>
          </p:cNvSpPr>
          <p:nvPr>
            <p:ph type="dt" sz="half" idx="10"/>
          </p:nvPr>
        </p:nvSpPr>
        <p:spPr/>
        <p:txBody>
          <a:bodyPr/>
          <a:lstStyle/>
          <a:p>
            <a:fld id="{534199F7-1FF6-49CC-B744-27B0165EF42D}" type="datetime1">
              <a:rPr lang="en-US" smtClean="0"/>
              <a:t>2/17/2024</a:t>
            </a:fld>
            <a:endParaRPr lang="en-US"/>
          </a:p>
        </p:txBody>
      </p:sp>
      <p:sp>
        <p:nvSpPr>
          <p:cNvPr id="6" name="Footer Placeholder 5">
            <a:extLst>
              <a:ext uri="{FF2B5EF4-FFF2-40B4-BE49-F238E27FC236}">
                <a16:creationId xmlns:a16="http://schemas.microsoft.com/office/drawing/2014/main" id="{A63EF761-012D-A17D-14D6-E3521634FDF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11CED63-2682-C0B6-F73D-2C657B33598D}"/>
              </a:ext>
            </a:extLst>
          </p:cNvPr>
          <p:cNvSpPr>
            <a:spLocks noGrp="1"/>
          </p:cNvSpPr>
          <p:nvPr>
            <p:ph type="sldNum" sz="quarter" idx="12"/>
          </p:nvPr>
        </p:nvSpPr>
        <p:spPr/>
        <p:txBody>
          <a:bodyPr/>
          <a:lstStyle/>
          <a:p>
            <a:fld id="{BC333546-4BEA-442A-9A43-475AC3C75874}" type="slidenum">
              <a:rPr lang="en-US" smtClean="0"/>
              <a:t>‹#›</a:t>
            </a:fld>
            <a:endParaRPr lang="en-US"/>
          </a:p>
        </p:txBody>
      </p:sp>
    </p:spTree>
    <p:extLst>
      <p:ext uri="{BB962C8B-B14F-4D97-AF65-F5344CB8AC3E}">
        <p14:creationId xmlns:p14="http://schemas.microsoft.com/office/powerpoint/2010/main" val="423130022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AF27CB-F26F-320D-A6B7-32519B770F1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4AD18DA-2073-D061-FED0-6BFEBCD18E9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28019E-EBE5-FA89-4E70-308F961672E7}"/>
              </a:ext>
            </a:extLst>
          </p:cNvPr>
          <p:cNvSpPr>
            <a:spLocks noGrp="1"/>
          </p:cNvSpPr>
          <p:nvPr>
            <p:ph type="dt" sz="half" idx="10"/>
          </p:nvPr>
        </p:nvSpPr>
        <p:spPr/>
        <p:txBody>
          <a:bodyPr/>
          <a:lstStyle/>
          <a:p>
            <a:fld id="{9B0EF721-F4F4-46D1-9DE0-8895855AF2B9}" type="datetime1">
              <a:rPr lang="en-US" smtClean="0"/>
              <a:t>2/17/2024</a:t>
            </a:fld>
            <a:endParaRPr lang="en-US"/>
          </a:p>
        </p:txBody>
      </p:sp>
      <p:sp>
        <p:nvSpPr>
          <p:cNvPr id="5" name="Footer Placeholder 4">
            <a:extLst>
              <a:ext uri="{FF2B5EF4-FFF2-40B4-BE49-F238E27FC236}">
                <a16:creationId xmlns:a16="http://schemas.microsoft.com/office/drawing/2014/main" id="{89E65EAE-8777-4A74-52D1-EF3E17FB2F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57A2E94-7C1C-C516-3637-67F732504A3A}"/>
              </a:ext>
            </a:extLst>
          </p:cNvPr>
          <p:cNvSpPr>
            <a:spLocks noGrp="1"/>
          </p:cNvSpPr>
          <p:nvPr>
            <p:ph type="sldNum" sz="quarter" idx="12"/>
          </p:nvPr>
        </p:nvSpPr>
        <p:spPr/>
        <p:txBody>
          <a:bodyPr/>
          <a:lstStyle/>
          <a:p>
            <a:fld id="{BC333546-4BEA-442A-9A43-475AC3C75874}" type="slidenum">
              <a:rPr lang="en-US" smtClean="0"/>
              <a:t>‹#›</a:t>
            </a:fld>
            <a:endParaRPr lang="en-US"/>
          </a:p>
        </p:txBody>
      </p:sp>
    </p:spTree>
    <p:extLst>
      <p:ext uri="{BB962C8B-B14F-4D97-AF65-F5344CB8AC3E}">
        <p14:creationId xmlns:p14="http://schemas.microsoft.com/office/powerpoint/2010/main" val="173907503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12D4187-B5CB-7103-E17A-ED5A6534898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5A33A4B-DFDC-6655-4DE0-A16F7E03E37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A311FA4-8D34-F71F-FCAF-4C11BF755E9C}"/>
              </a:ext>
            </a:extLst>
          </p:cNvPr>
          <p:cNvSpPr>
            <a:spLocks noGrp="1"/>
          </p:cNvSpPr>
          <p:nvPr>
            <p:ph type="dt" sz="half" idx="10"/>
          </p:nvPr>
        </p:nvSpPr>
        <p:spPr/>
        <p:txBody>
          <a:bodyPr/>
          <a:lstStyle/>
          <a:p>
            <a:fld id="{DDC0A261-2FF4-441C-99B6-21D4055CA453}" type="datetime1">
              <a:rPr lang="en-US" smtClean="0"/>
              <a:t>2/17/2024</a:t>
            </a:fld>
            <a:endParaRPr lang="en-US"/>
          </a:p>
        </p:txBody>
      </p:sp>
      <p:sp>
        <p:nvSpPr>
          <p:cNvPr id="5" name="Footer Placeholder 4">
            <a:extLst>
              <a:ext uri="{FF2B5EF4-FFF2-40B4-BE49-F238E27FC236}">
                <a16:creationId xmlns:a16="http://schemas.microsoft.com/office/drawing/2014/main" id="{4C57EBBE-E034-1C68-57F0-43E7FEAE95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CF9427B-67E5-8F00-70D3-89D0565028F6}"/>
              </a:ext>
            </a:extLst>
          </p:cNvPr>
          <p:cNvSpPr>
            <a:spLocks noGrp="1"/>
          </p:cNvSpPr>
          <p:nvPr>
            <p:ph type="sldNum" sz="quarter" idx="12"/>
          </p:nvPr>
        </p:nvSpPr>
        <p:spPr/>
        <p:txBody>
          <a:bodyPr/>
          <a:lstStyle/>
          <a:p>
            <a:fld id="{BC333546-4BEA-442A-9A43-475AC3C75874}" type="slidenum">
              <a:rPr lang="en-US" smtClean="0"/>
              <a:t>‹#›</a:t>
            </a:fld>
            <a:endParaRPr lang="en-US"/>
          </a:p>
        </p:txBody>
      </p:sp>
    </p:spTree>
    <p:extLst>
      <p:ext uri="{BB962C8B-B14F-4D97-AF65-F5344CB8AC3E}">
        <p14:creationId xmlns:p14="http://schemas.microsoft.com/office/powerpoint/2010/main" val="13762723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2D12C4-6A59-BE0B-7D39-C294961CEF3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843937D-F83A-2550-A816-0E9FA6902F7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90CF098-0DE4-848B-C116-13A6C59C3F46}"/>
              </a:ext>
            </a:extLst>
          </p:cNvPr>
          <p:cNvSpPr>
            <a:spLocks noGrp="1"/>
          </p:cNvSpPr>
          <p:nvPr>
            <p:ph type="dt" sz="half" idx="10"/>
          </p:nvPr>
        </p:nvSpPr>
        <p:spPr/>
        <p:txBody>
          <a:bodyPr/>
          <a:lstStyle/>
          <a:p>
            <a:fld id="{84FCD4EE-5912-4F0B-9CD0-7B8C967C49D2}" type="datetimeFigureOut">
              <a:rPr lang="en-IN" smtClean="0"/>
              <a:t>17-02-2024</a:t>
            </a:fld>
            <a:endParaRPr lang="en-IN"/>
          </a:p>
        </p:txBody>
      </p:sp>
      <p:sp>
        <p:nvSpPr>
          <p:cNvPr id="5" name="Footer Placeholder 4">
            <a:extLst>
              <a:ext uri="{FF2B5EF4-FFF2-40B4-BE49-F238E27FC236}">
                <a16:creationId xmlns:a16="http://schemas.microsoft.com/office/drawing/2014/main" id="{972BEFB3-20DB-B7F2-3019-BA28D9176CD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19AF537-70E9-5B32-C9A5-9150C22499B0}"/>
              </a:ext>
            </a:extLst>
          </p:cNvPr>
          <p:cNvSpPr>
            <a:spLocks noGrp="1"/>
          </p:cNvSpPr>
          <p:nvPr>
            <p:ph type="sldNum" sz="quarter" idx="12"/>
          </p:nvPr>
        </p:nvSpPr>
        <p:spPr/>
        <p:txBody>
          <a:bodyPr/>
          <a:lstStyle/>
          <a:p>
            <a:fld id="{89063945-D4A4-44DB-BB76-C76A7FF14EE2}" type="slidenum">
              <a:rPr lang="en-IN" smtClean="0"/>
              <a:t>‹#›</a:t>
            </a:fld>
            <a:endParaRPr lang="en-IN"/>
          </a:p>
        </p:txBody>
      </p:sp>
    </p:spTree>
    <p:extLst>
      <p:ext uri="{BB962C8B-B14F-4D97-AF65-F5344CB8AC3E}">
        <p14:creationId xmlns:p14="http://schemas.microsoft.com/office/powerpoint/2010/main" val="34593106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F2DB5D-7628-45FF-0F9A-17877E83E1A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9C53C52-0966-B321-8E22-E77E5357836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D151445-AEB0-C824-DD82-5EBADF3C37F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68F6DBC-1217-A031-C8EB-D7EF022BA99B}"/>
              </a:ext>
            </a:extLst>
          </p:cNvPr>
          <p:cNvSpPr>
            <a:spLocks noGrp="1"/>
          </p:cNvSpPr>
          <p:nvPr>
            <p:ph type="dt" sz="half" idx="10"/>
          </p:nvPr>
        </p:nvSpPr>
        <p:spPr/>
        <p:txBody>
          <a:bodyPr/>
          <a:lstStyle/>
          <a:p>
            <a:fld id="{84FCD4EE-5912-4F0B-9CD0-7B8C967C49D2}" type="datetimeFigureOut">
              <a:rPr lang="en-IN" smtClean="0"/>
              <a:t>17-02-2024</a:t>
            </a:fld>
            <a:endParaRPr lang="en-IN"/>
          </a:p>
        </p:txBody>
      </p:sp>
      <p:sp>
        <p:nvSpPr>
          <p:cNvPr id="6" name="Footer Placeholder 5">
            <a:extLst>
              <a:ext uri="{FF2B5EF4-FFF2-40B4-BE49-F238E27FC236}">
                <a16:creationId xmlns:a16="http://schemas.microsoft.com/office/drawing/2014/main" id="{DEEBC943-391F-31BC-CD68-F67A43342DB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4E6191E-A22B-2BED-6F6D-5A2D9ED06F49}"/>
              </a:ext>
            </a:extLst>
          </p:cNvPr>
          <p:cNvSpPr>
            <a:spLocks noGrp="1"/>
          </p:cNvSpPr>
          <p:nvPr>
            <p:ph type="sldNum" sz="quarter" idx="12"/>
          </p:nvPr>
        </p:nvSpPr>
        <p:spPr/>
        <p:txBody>
          <a:bodyPr/>
          <a:lstStyle/>
          <a:p>
            <a:fld id="{89063945-D4A4-44DB-BB76-C76A7FF14EE2}" type="slidenum">
              <a:rPr lang="en-IN" smtClean="0"/>
              <a:t>‹#›</a:t>
            </a:fld>
            <a:endParaRPr lang="en-IN"/>
          </a:p>
        </p:txBody>
      </p:sp>
    </p:spTree>
    <p:extLst>
      <p:ext uri="{BB962C8B-B14F-4D97-AF65-F5344CB8AC3E}">
        <p14:creationId xmlns:p14="http://schemas.microsoft.com/office/powerpoint/2010/main" val="36613261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F82CB1-6519-EBB3-EE4A-B04AA19C814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036D740-8FDC-AF47-FDC4-1426EBBDF44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784A58B-76C9-A235-4355-373DE5E0DA2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2B1E803-FAC9-44F6-4619-6E1C13935FC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C6F9D88-FB09-B783-B797-73B6638F1CD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9F02D6F-0B31-EB1C-390C-D37C46F77AB2}"/>
              </a:ext>
            </a:extLst>
          </p:cNvPr>
          <p:cNvSpPr>
            <a:spLocks noGrp="1"/>
          </p:cNvSpPr>
          <p:nvPr>
            <p:ph type="dt" sz="half" idx="10"/>
          </p:nvPr>
        </p:nvSpPr>
        <p:spPr/>
        <p:txBody>
          <a:bodyPr/>
          <a:lstStyle/>
          <a:p>
            <a:fld id="{84FCD4EE-5912-4F0B-9CD0-7B8C967C49D2}" type="datetimeFigureOut">
              <a:rPr lang="en-IN" smtClean="0"/>
              <a:t>17-02-2024</a:t>
            </a:fld>
            <a:endParaRPr lang="en-IN"/>
          </a:p>
        </p:txBody>
      </p:sp>
      <p:sp>
        <p:nvSpPr>
          <p:cNvPr id="8" name="Footer Placeholder 7">
            <a:extLst>
              <a:ext uri="{FF2B5EF4-FFF2-40B4-BE49-F238E27FC236}">
                <a16:creationId xmlns:a16="http://schemas.microsoft.com/office/drawing/2014/main" id="{62EF5E7B-67C6-8A50-D2F1-B1D2C0740D3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0DA7DE6-35FC-9557-AC2D-749676B8ED7C}"/>
              </a:ext>
            </a:extLst>
          </p:cNvPr>
          <p:cNvSpPr>
            <a:spLocks noGrp="1"/>
          </p:cNvSpPr>
          <p:nvPr>
            <p:ph type="sldNum" sz="quarter" idx="12"/>
          </p:nvPr>
        </p:nvSpPr>
        <p:spPr/>
        <p:txBody>
          <a:bodyPr/>
          <a:lstStyle/>
          <a:p>
            <a:fld id="{89063945-D4A4-44DB-BB76-C76A7FF14EE2}" type="slidenum">
              <a:rPr lang="en-IN" smtClean="0"/>
              <a:t>‹#›</a:t>
            </a:fld>
            <a:endParaRPr lang="en-IN"/>
          </a:p>
        </p:txBody>
      </p:sp>
    </p:spTree>
    <p:extLst>
      <p:ext uri="{BB962C8B-B14F-4D97-AF65-F5344CB8AC3E}">
        <p14:creationId xmlns:p14="http://schemas.microsoft.com/office/powerpoint/2010/main" val="7401341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2114EC-27A9-D46A-3F24-1A0829F0F65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4E84E83-B461-9439-3238-1F8E9A37EF21}"/>
              </a:ext>
            </a:extLst>
          </p:cNvPr>
          <p:cNvSpPr>
            <a:spLocks noGrp="1"/>
          </p:cNvSpPr>
          <p:nvPr>
            <p:ph type="dt" sz="half" idx="10"/>
          </p:nvPr>
        </p:nvSpPr>
        <p:spPr/>
        <p:txBody>
          <a:bodyPr/>
          <a:lstStyle/>
          <a:p>
            <a:fld id="{84FCD4EE-5912-4F0B-9CD0-7B8C967C49D2}" type="datetimeFigureOut">
              <a:rPr lang="en-IN" smtClean="0"/>
              <a:t>17-02-2024</a:t>
            </a:fld>
            <a:endParaRPr lang="en-IN"/>
          </a:p>
        </p:txBody>
      </p:sp>
      <p:sp>
        <p:nvSpPr>
          <p:cNvPr id="4" name="Footer Placeholder 3">
            <a:extLst>
              <a:ext uri="{FF2B5EF4-FFF2-40B4-BE49-F238E27FC236}">
                <a16:creationId xmlns:a16="http://schemas.microsoft.com/office/drawing/2014/main" id="{C6630CB8-5E46-4D29-934E-5FC1CC253DD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90FAC34-344A-1296-40E2-F0C03AF7B46E}"/>
              </a:ext>
            </a:extLst>
          </p:cNvPr>
          <p:cNvSpPr>
            <a:spLocks noGrp="1"/>
          </p:cNvSpPr>
          <p:nvPr>
            <p:ph type="sldNum" sz="quarter" idx="12"/>
          </p:nvPr>
        </p:nvSpPr>
        <p:spPr/>
        <p:txBody>
          <a:bodyPr/>
          <a:lstStyle/>
          <a:p>
            <a:fld id="{89063945-D4A4-44DB-BB76-C76A7FF14EE2}" type="slidenum">
              <a:rPr lang="en-IN" smtClean="0"/>
              <a:t>‹#›</a:t>
            </a:fld>
            <a:endParaRPr lang="en-IN"/>
          </a:p>
        </p:txBody>
      </p:sp>
    </p:spTree>
    <p:extLst>
      <p:ext uri="{BB962C8B-B14F-4D97-AF65-F5344CB8AC3E}">
        <p14:creationId xmlns:p14="http://schemas.microsoft.com/office/powerpoint/2010/main" val="38219006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5B3B8D3-247D-C559-77B7-1964DFA7B09B}"/>
              </a:ext>
            </a:extLst>
          </p:cNvPr>
          <p:cNvSpPr>
            <a:spLocks noGrp="1"/>
          </p:cNvSpPr>
          <p:nvPr>
            <p:ph type="dt" sz="half" idx="10"/>
          </p:nvPr>
        </p:nvSpPr>
        <p:spPr/>
        <p:txBody>
          <a:bodyPr/>
          <a:lstStyle/>
          <a:p>
            <a:fld id="{84FCD4EE-5912-4F0B-9CD0-7B8C967C49D2}" type="datetimeFigureOut">
              <a:rPr lang="en-IN" smtClean="0"/>
              <a:t>17-02-2024</a:t>
            </a:fld>
            <a:endParaRPr lang="en-IN"/>
          </a:p>
        </p:txBody>
      </p:sp>
      <p:sp>
        <p:nvSpPr>
          <p:cNvPr id="3" name="Footer Placeholder 2">
            <a:extLst>
              <a:ext uri="{FF2B5EF4-FFF2-40B4-BE49-F238E27FC236}">
                <a16:creationId xmlns:a16="http://schemas.microsoft.com/office/drawing/2014/main" id="{88F1F086-A060-D08F-07A1-32790420052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B4AD069-B459-8DD5-B371-B09F39EDF61F}"/>
              </a:ext>
            </a:extLst>
          </p:cNvPr>
          <p:cNvSpPr>
            <a:spLocks noGrp="1"/>
          </p:cNvSpPr>
          <p:nvPr>
            <p:ph type="sldNum" sz="quarter" idx="12"/>
          </p:nvPr>
        </p:nvSpPr>
        <p:spPr/>
        <p:txBody>
          <a:bodyPr/>
          <a:lstStyle/>
          <a:p>
            <a:fld id="{89063945-D4A4-44DB-BB76-C76A7FF14EE2}" type="slidenum">
              <a:rPr lang="en-IN" smtClean="0"/>
              <a:t>‹#›</a:t>
            </a:fld>
            <a:endParaRPr lang="en-IN"/>
          </a:p>
        </p:txBody>
      </p:sp>
    </p:spTree>
    <p:extLst>
      <p:ext uri="{BB962C8B-B14F-4D97-AF65-F5344CB8AC3E}">
        <p14:creationId xmlns:p14="http://schemas.microsoft.com/office/powerpoint/2010/main" val="38417047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5D6626-C86B-6A08-74FB-5686E748372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404BC5A-FE42-8033-62C0-0BD45F32C34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E170F13-A1FA-4346-35A5-4ACA8AB45E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D2CD9FE-2040-BEA0-1C34-C02FAF8FBA66}"/>
              </a:ext>
            </a:extLst>
          </p:cNvPr>
          <p:cNvSpPr>
            <a:spLocks noGrp="1"/>
          </p:cNvSpPr>
          <p:nvPr>
            <p:ph type="dt" sz="half" idx="10"/>
          </p:nvPr>
        </p:nvSpPr>
        <p:spPr/>
        <p:txBody>
          <a:bodyPr/>
          <a:lstStyle/>
          <a:p>
            <a:fld id="{84FCD4EE-5912-4F0B-9CD0-7B8C967C49D2}" type="datetimeFigureOut">
              <a:rPr lang="en-IN" smtClean="0"/>
              <a:t>17-02-2024</a:t>
            </a:fld>
            <a:endParaRPr lang="en-IN"/>
          </a:p>
        </p:txBody>
      </p:sp>
      <p:sp>
        <p:nvSpPr>
          <p:cNvPr id="6" name="Footer Placeholder 5">
            <a:extLst>
              <a:ext uri="{FF2B5EF4-FFF2-40B4-BE49-F238E27FC236}">
                <a16:creationId xmlns:a16="http://schemas.microsoft.com/office/drawing/2014/main" id="{7E8851BB-FC08-C7D7-442C-32D70580F90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3B84008-6610-550F-B52E-E35F247E47EA}"/>
              </a:ext>
            </a:extLst>
          </p:cNvPr>
          <p:cNvSpPr>
            <a:spLocks noGrp="1"/>
          </p:cNvSpPr>
          <p:nvPr>
            <p:ph type="sldNum" sz="quarter" idx="12"/>
          </p:nvPr>
        </p:nvSpPr>
        <p:spPr/>
        <p:txBody>
          <a:bodyPr/>
          <a:lstStyle/>
          <a:p>
            <a:fld id="{89063945-D4A4-44DB-BB76-C76A7FF14EE2}" type="slidenum">
              <a:rPr lang="en-IN" smtClean="0"/>
              <a:t>‹#›</a:t>
            </a:fld>
            <a:endParaRPr lang="en-IN"/>
          </a:p>
        </p:txBody>
      </p:sp>
    </p:spTree>
    <p:extLst>
      <p:ext uri="{BB962C8B-B14F-4D97-AF65-F5344CB8AC3E}">
        <p14:creationId xmlns:p14="http://schemas.microsoft.com/office/powerpoint/2010/main" val="21131569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7A34A-4C6F-4B5D-D48F-23F13717B57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4B84B89-2BC5-E7B3-7247-9AE03F3D6D7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C2B70B3-AE11-4A4C-7B15-E3E67076824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B5010B5-F361-06C2-5E46-4CE4FB877779}"/>
              </a:ext>
            </a:extLst>
          </p:cNvPr>
          <p:cNvSpPr>
            <a:spLocks noGrp="1"/>
          </p:cNvSpPr>
          <p:nvPr>
            <p:ph type="dt" sz="half" idx="10"/>
          </p:nvPr>
        </p:nvSpPr>
        <p:spPr/>
        <p:txBody>
          <a:bodyPr/>
          <a:lstStyle/>
          <a:p>
            <a:fld id="{84FCD4EE-5912-4F0B-9CD0-7B8C967C49D2}" type="datetimeFigureOut">
              <a:rPr lang="en-IN" smtClean="0"/>
              <a:t>17-02-2024</a:t>
            </a:fld>
            <a:endParaRPr lang="en-IN"/>
          </a:p>
        </p:txBody>
      </p:sp>
      <p:sp>
        <p:nvSpPr>
          <p:cNvPr id="6" name="Footer Placeholder 5">
            <a:extLst>
              <a:ext uri="{FF2B5EF4-FFF2-40B4-BE49-F238E27FC236}">
                <a16:creationId xmlns:a16="http://schemas.microsoft.com/office/drawing/2014/main" id="{5B663C4A-44A8-183A-D78A-059DEC3639F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BAA7CE3-DED4-6712-55BA-22898D964ABF}"/>
              </a:ext>
            </a:extLst>
          </p:cNvPr>
          <p:cNvSpPr>
            <a:spLocks noGrp="1"/>
          </p:cNvSpPr>
          <p:nvPr>
            <p:ph type="sldNum" sz="quarter" idx="12"/>
          </p:nvPr>
        </p:nvSpPr>
        <p:spPr/>
        <p:txBody>
          <a:bodyPr/>
          <a:lstStyle/>
          <a:p>
            <a:fld id="{89063945-D4A4-44DB-BB76-C76A7FF14EE2}" type="slidenum">
              <a:rPr lang="en-IN" smtClean="0"/>
              <a:t>‹#›</a:t>
            </a:fld>
            <a:endParaRPr lang="en-IN"/>
          </a:p>
        </p:txBody>
      </p:sp>
    </p:spTree>
    <p:extLst>
      <p:ext uri="{BB962C8B-B14F-4D97-AF65-F5344CB8AC3E}">
        <p14:creationId xmlns:p14="http://schemas.microsoft.com/office/powerpoint/2010/main" val="9825513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8C53568-CC0E-B674-A668-54F07E24529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3DEEF77-9466-E644-6FB7-A62682F97D2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B8B72A5-CA3F-5AC5-22ED-440E2430B8C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FCD4EE-5912-4F0B-9CD0-7B8C967C49D2}" type="datetimeFigureOut">
              <a:rPr lang="en-IN" smtClean="0"/>
              <a:t>17-02-2024</a:t>
            </a:fld>
            <a:endParaRPr lang="en-IN"/>
          </a:p>
        </p:txBody>
      </p:sp>
      <p:sp>
        <p:nvSpPr>
          <p:cNvPr id="5" name="Footer Placeholder 4">
            <a:extLst>
              <a:ext uri="{FF2B5EF4-FFF2-40B4-BE49-F238E27FC236}">
                <a16:creationId xmlns:a16="http://schemas.microsoft.com/office/drawing/2014/main" id="{3E3480F4-511D-8C36-47E1-249006FE269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2BA4610-AFC0-2FEE-7E3B-072A78A7830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9063945-D4A4-44DB-BB76-C76A7FF14EE2}" type="slidenum">
              <a:rPr lang="en-IN" smtClean="0"/>
              <a:t>‹#›</a:t>
            </a:fld>
            <a:endParaRPr lang="en-IN"/>
          </a:p>
        </p:txBody>
      </p:sp>
    </p:spTree>
    <p:extLst>
      <p:ext uri="{BB962C8B-B14F-4D97-AF65-F5344CB8AC3E}">
        <p14:creationId xmlns:p14="http://schemas.microsoft.com/office/powerpoint/2010/main" val="9421429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58F9934-81CE-9831-0D82-90EE983DFBA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1576707-F732-1421-DD25-76448E14066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B3FC3B5-69C1-95E7-6AAD-0CBD6DF0ACC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1C8FCC-27CF-4E68-9AA0-321997E448B5}" type="datetime1">
              <a:rPr lang="en-US" smtClean="0"/>
              <a:t>2/17/2024</a:t>
            </a:fld>
            <a:endParaRPr lang="en-US"/>
          </a:p>
        </p:txBody>
      </p:sp>
      <p:sp>
        <p:nvSpPr>
          <p:cNvPr id="5" name="Footer Placeholder 4">
            <a:extLst>
              <a:ext uri="{FF2B5EF4-FFF2-40B4-BE49-F238E27FC236}">
                <a16:creationId xmlns:a16="http://schemas.microsoft.com/office/drawing/2014/main" id="{D062853E-ECD9-ED88-5A71-326A0FC138D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1D4C626-241B-0E3F-5DED-1DE423013BE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333546-4BEA-442A-9A43-475AC3C75874}" type="slidenum">
              <a:rPr lang="en-US" smtClean="0"/>
              <a:t>‹#›</a:t>
            </a:fld>
            <a:endParaRPr lang="en-US"/>
          </a:p>
        </p:txBody>
      </p:sp>
    </p:spTree>
    <p:extLst>
      <p:ext uri="{BB962C8B-B14F-4D97-AF65-F5344CB8AC3E}">
        <p14:creationId xmlns:p14="http://schemas.microsoft.com/office/powerpoint/2010/main" val="392771567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hyperlink" Target="https://github.com/SanTanBan/DataSet-ICONIEA-2024-Emission-Reduction-through-Green-Sustainable-Supply-Chains" TargetMode="Externa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hyperlink" Target="https://github.com/SanTanBan/DataSet-ICONIEA-2024-Emission-Reduction-through-Green-Sustainable-Supply-Chains" TargetMode="Externa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oogle Shape;16;p7">
            <a:extLst>
              <a:ext uri="{FF2B5EF4-FFF2-40B4-BE49-F238E27FC236}">
                <a16:creationId xmlns:a16="http://schemas.microsoft.com/office/drawing/2014/main" id="{16EEEFCE-81A1-42CC-A912-DD5E2FA280BD}"/>
              </a:ext>
            </a:extLst>
          </p:cNvPr>
          <p:cNvPicPr preferRelativeResize="0"/>
          <p:nvPr/>
        </p:nvPicPr>
        <p:blipFill rotWithShape="1">
          <a:blip r:embed="rId2">
            <a:alphaModFix amt="20000"/>
          </a:blip>
          <a:srcRect/>
          <a:stretch/>
        </p:blipFill>
        <p:spPr>
          <a:xfrm>
            <a:off x="1" y="968"/>
            <a:ext cx="12191999" cy="6856064"/>
          </a:xfrm>
          <a:prstGeom prst="rect">
            <a:avLst/>
          </a:prstGeom>
          <a:noFill/>
          <a:ln>
            <a:noFill/>
          </a:ln>
        </p:spPr>
      </p:pic>
      <p:sp>
        <p:nvSpPr>
          <p:cNvPr id="2" name="Title 1">
            <a:extLst>
              <a:ext uri="{FF2B5EF4-FFF2-40B4-BE49-F238E27FC236}">
                <a16:creationId xmlns:a16="http://schemas.microsoft.com/office/drawing/2014/main" id="{BC2A8DA0-EECD-426B-CB2B-7BF1375196AA}"/>
              </a:ext>
            </a:extLst>
          </p:cNvPr>
          <p:cNvSpPr>
            <a:spLocks noGrp="1"/>
          </p:cNvSpPr>
          <p:nvPr>
            <p:ph type="ctrTitle"/>
          </p:nvPr>
        </p:nvSpPr>
        <p:spPr>
          <a:xfrm>
            <a:off x="0" y="1698345"/>
            <a:ext cx="12192000" cy="993072"/>
          </a:xfrm>
        </p:spPr>
        <p:txBody>
          <a:bodyPr>
            <a:noAutofit/>
          </a:bodyPr>
          <a:lstStyle/>
          <a:p>
            <a:r>
              <a:rPr lang="en-US" sz="3200" b="1" dirty="0">
                <a:solidFill>
                  <a:srgbClr val="7030A0"/>
                </a:solidFill>
                <a:effectLst/>
                <a:latin typeface="Times New Roman" panose="02020603050405020304" pitchFamily="18" charset="0"/>
                <a:ea typeface="Calibri" panose="020F0502020204030204" pitchFamily="34" charset="0"/>
                <a:cs typeface="Mangal" panose="02040503050203030202" pitchFamily="18" charset="0"/>
              </a:rPr>
              <a:t>Green Integration as a new dimension of Supply Chain Classification for Strategic Analyses and Emission Control: A MILP approach</a:t>
            </a:r>
            <a:endParaRPr lang="en-US" sz="3200" b="1" dirty="0">
              <a:solidFill>
                <a:srgbClr val="7030A0"/>
              </a:solidFill>
              <a:latin typeface="Arial Black" panose="020B0A04020102020204" pitchFamily="34" charset="0"/>
            </a:endParaRPr>
          </a:p>
        </p:txBody>
      </p:sp>
      <p:sp>
        <p:nvSpPr>
          <p:cNvPr id="3" name="Subtitle 2">
            <a:extLst>
              <a:ext uri="{FF2B5EF4-FFF2-40B4-BE49-F238E27FC236}">
                <a16:creationId xmlns:a16="http://schemas.microsoft.com/office/drawing/2014/main" id="{44EA5BB4-5286-07CA-51EA-2F6D5CB032C4}"/>
              </a:ext>
            </a:extLst>
          </p:cNvPr>
          <p:cNvSpPr>
            <a:spLocks noGrp="1"/>
          </p:cNvSpPr>
          <p:nvPr>
            <p:ph type="subTitle" idx="1"/>
          </p:nvPr>
        </p:nvSpPr>
        <p:spPr>
          <a:xfrm>
            <a:off x="235972" y="3024360"/>
            <a:ext cx="11830277" cy="3833640"/>
          </a:xfrm>
        </p:spPr>
        <p:txBody>
          <a:bodyPr>
            <a:normAutofit/>
          </a:bodyPr>
          <a:lstStyle/>
          <a:p>
            <a:pPr>
              <a:lnSpc>
                <a:spcPct val="120000"/>
              </a:lnSpc>
            </a:pPr>
            <a:r>
              <a:rPr lang="en-IN" sz="2000" dirty="0">
                <a:solidFill>
                  <a:schemeClr val="accent6">
                    <a:lumMod val="50000"/>
                  </a:schemeClr>
                </a:solidFill>
                <a:latin typeface="Times New Roman" panose="02020603050405020304" pitchFamily="18" charset="0"/>
                <a:cs typeface="Times New Roman" panose="02020603050405020304" pitchFamily="18" charset="0"/>
              </a:rPr>
              <a:t>Santanu Banerjee</a:t>
            </a:r>
            <a:r>
              <a:rPr lang="en-IN" sz="2000" baseline="30000" dirty="0">
                <a:solidFill>
                  <a:schemeClr val="accent6">
                    <a:lumMod val="50000"/>
                  </a:schemeClr>
                </a:solidFill>
                <a:latin typeface="Times New Roman" panose="02020603050405020304" pitchFamily="18" charset="0"/>
                <a:cs typeface="Times New Roman" panose="02020603050405020304" pitchFamily="18" charset="0"/>
              </a:rPr>
              <a:t>1</a:t>
            </a:r>
            <a:r>
              <a:rPr lang="en-IN" sz="2000" dirty="0">
                <a:solidFill>
                  <a:schemeClr val="accent6">
                    <a:lumMod val="50000"/>
                  </a:schemeClr>
                </a:solidFill>
                <a:latin typeface="Times New Roman" panose="02020603050405020304" pitchFamily="18" charset="0"/>
                <a:cs typeface="Times New Roman" panose="02020603050405020304" pitchFamily="18" charset="0"/>
              </a:rPr>
              <a:t>, Amit Kumar Singh</a:t>
            </a:r>
            <a:r>
              <a:rPr lang="en-IN" sz="2000" baseline="30000" dirty="0">
                <a:solidFill>
                  <a:schemeClr val="accent6">
                    <a:lumMod val="50000"/>
                  </a:schemeClr>
                </a:solidFill>
                <a:latin typeface="Times New Roman" panose="02020603050405020304" pitchFamily="18" charset="0"/>
                <a:cs typeface="Times New Roman" panose="02020603050405020304" pitchFamily="18" charset="0"/>
              </a:rPr>
              <a:t>1</a:t>
            </a:r>
            <a:r>
              <a:rPr lang="en-IN" sz="2000" dirty="0">
                <a:solidFill>
                  <a:schemeClr val="accent6">
                    <a:lumMod val="50000"/>
                  </a:schemeClr>
                </a:solidFill>
                <a:latin typeface="Times New Roman" panose="02020603050405020304" pitchFamily="18" charset="0"/>
                <a:cs typeface="Times New Roman" panose="02020603050405020304" pitchFamily="18" charset="0"/>
              </a:rPr>
              <a:t>,</a:t>
            </a:r>
            <a:br>
              <a:rPr lang="en-IN" sz="2000" dirty="0">
                <a:solidFill>
                  <a:schemeClr val="accent6">
                    <a:lumMod val="50000"/>
                  </a:schemeClr>
                </a:solidFill>
                <a:latin typeface="Times New Roman" panose="02020603050405020304" pitchFamily="18" charset="0"/>
                <a:cs typeface="Times New Roman" panose="02020603050405020304" pitchFamily="18" charset="0"/>
              </a:rPr>
            </a:br>
            <a:r>
              <a:rPr lang="en-IN" sz="2000" dirty="0">
                <a:solidFill>
                  <a:schemeClr val="accent6">
                    <a:lumMod val="50000"/>
                  </a:schemeClr>
                </a:solidFill>
                <a:latin typeface="Times New Roman" panose="02020603050405020304" pitchFamily="18" charset="0"/>
                <a:cs typeface="Times New Roman" panose="02020603050405020304" pitchFamily="18" charset="0"/>
              </a:rPr>
              <a:t>Pranav Sanjay Gore</a:t>
            </a:r>
            <a:r>
              <a:rPr lang="en-IN" sz="2000" baseline="30000" dirty="0">
                <a:solidFill>
                  <a:schemeClr val="accent6">
                    <a:lumMod val="50000"/>
                  </a:schemeClr>
                </a:solidFill>
                <a:latin typeface="Times New Roman" panose="02020603050405020304" pitchFamily="18" charset="0"/>
                <a:cs typeface="Times New Roman" panose="02020603050405020304" pitchFamily="18" charset="0"/>
              </a:rPr>
              <a:t>2,1,*</a:t>
            </a:r>
            <a:r>
              <a:rPr lang="en-IN" sz="2000" dirty="0">
                <a:solidFill>
                  <a:schemeClr val="accent6">
                    <a:lumMod val="50000"/>
                  </a:schemeClr>
                </a:solidFill>
                <a:latin typeface="Times New Roman" panose="02020603050405020304" pitchFamily="18" charset="0"/>
                <a:cs typeface="Times New Roman" panose="02020603050405020304" pitchFamily="18" charset="0"/>
              </a:rPr>
              <a:t>, Thiruchitrambalam B</a:t>
            </a:r>
            <a:r>
              <a:rPr lang="en-IN" sz="2000" baseline="30000" dirty="0">
                <a:solidFill>
                  <a:schemeClr val="accent6">
                    <a:lumMod val="50000"/>
                  </a:schemeClr>
                </a:solidFill>
                <a:latin typeface="Times New Roman" panose="02020603050405020304" pitchFamily="18" charset="0"/>
                <a:cs typeface="Times New Roman" panose="02020603050405020304" pitchFamily="18" charset="0"/>
              </a:rPr>
              <a:t>3,1,*</a:t>
            </a:r>
            <a:r>
              <a:rPr lang="en-IN" sz="2000" dirty="0">
                <a:solidFill>
                  <a:schemeClr val="accent6">
                    <a:lumMod val="50000"/>
                  </a:schemeClr>
                </a:solidFill>
                <a:latin typeface="Times New Roman" panose="02020603050405020304" pitchFamily="18" charset="0"/>
                <a:cs typeface="Times New Roman" panose="02020603050405020304" pitchFamily="18" charset="0"/>
              </a:rPr>
              <a:t>, Ankit Patel</a:t>
            </a:r>
            <a:r>
              <a:rPr lang="en-IN" sz="2000" baseline="30000" dirty="0">
                <a:solidFill>
                  <a:schemeClr val="accent6">
                    <a:lumMod val="50000"/>
                  </a:schemeClr>
                </a:solidFill>
                <a:latin typeface="Times New Roman" panose="02020603050405020304" pitchFamily="18" charset="0"/>
                <a:cs typeface="Times New Roman" panose="02020603050405020304" pitchFamily="18" charset="0"/>
              </a:rPr>
              <a:t>4,1,*</a:t>
            </a:r>
          </a:p>
          <a:p>
            <a:pPr>
              <a:lnSpc>
                <a:spcPct val="120000"/>
              </a:lnSpc>
            </a:pPr>
            <a:endParaRPr lang="en-IN" sz="2000" baseline="30000" dirty="0">
              <a:solidFill>
                <a:schemeClr val="accent6">
                  <a:lumMod val="50000"/>
                </a:schemeClr>
              </a:solidFill>
              <a:latin typeface="Times New Roman" panose="02020603050405020304" pitchFamily="18" charset="0"/>
              <a:cs typeface="Times New Roman" panose="02020603050405020304" pitchFamily="18" charset="0"/>
            </a:endParaRPr>
          </a:p>
          <a:p>
            <a:pPr algn="ctr">
              <a:lnSpc>
                <a:spcPct val="120000"/>
              </a:lnSpc>
            </a:pPr>
            <a:r>
              <a:rPr lang="en-US" sz="1800" baseline="30000" dirty="0">
                <a:effectLst/>
                <a:latin typeface="Times New Roman" panose="02020603050405020304" pitchFamily="18" charset="0"/>
                <a:ea typeface="Calibri" panose="020F0502020204030204" pitchFamily="34" charset="0"/>
                <a:cs typeface="Mangal" panose="02040503050203030202" pitchFamily="18" charset="0"/>
              </a:rPr>
              <a:t>1</a:t>
            </a:r>
            <a:r>
              <a:rPr lang="en-US" sz="1800" dirty="0">
                <a:effectLst/>
                <a:latin typeface="Times New Roman" panose="02020603050405020304" pitchFamily="18" charset="0"/>
                <a:ea typeface="Calibri" panose="020F0502020204030204" pitchFamily="34" charset="0"/>
                <a:cs typeface="Mangal" panose="02040503050203030202" pitchFamily="18" charset="0"/>
              </a:rPr>
              <a:t>   Department of Industrial and Systems Engineering, Indian Institute of Technology Kharagpur, India</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algn="ctr">
              <a:lnSpc>
                <a:spcPct val="120000"/>
              </a:lnSpc>
            </a:pPr>
            <a:r>
              <a:rPr lang="en-US" sz="1800" baseline="30000" dirty="0">
                <a:effectLst/>
                <a:latin typeface="Times New Roman" panose="02020603050405020304" pitchFamily="18" charset="0"/>
                <a:ea typeface="Calibri" panose="020F0502020204030204" pitchFamily="34" charset="0"/>
                <a:cs typeface="Mangal" panose="02040503050203030202" pitchFamily="18" charset="0"/>
              </a:rPr>
              <a:t>2</a:t>
            </a:r>
            <a:r>
              <a:rPr lang="en-US" sz="1800" dirty="0">
                <a:effectLst/>
                <a:latin typeface="Times New Roman" panose="02020603050405020304" pitchFamily="18" charset="0"/>
                <a:ea typeface="Calibri" panose="020F0502020204030204" pitchFamily="34" charset="0"/>
                <a:cs typeface="Mangal" panose="02040503050203030202" pitchFamily="18" charset="0"/>
              </a:rPr>
              <a:t>   Product Engineer, Terex India Pvt. Ltd.</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algn="ctr">
              <a:lnSpc>
                <a:spcPct val="120000"/>
              </a:lnSpc>
            </a:pPr>
            <a:r>
              <a:rPr lang="en-US" sz="1800" baseline="30000" dirty="0">
                <a:effectLst/>
                <a:latin typeface="Times New Roman" panose="02020603050405020304" pitchFamily="18" charset="0"/>
                <a:ea typeface="Calibri" panose="020F0502020204030204" pitchFamily="34" charset="0"/>
                <a:cs typeface="Mangal" panose="02040503050203030202" pitchFamily="18" charset="0"/>
              </a:rPr>
              <a:t>3</a:t>
            </a:r>
            <a:r>
              <a:rPr lang="en-US" sz="1800" dirty="0">
                <a:effectLst/>
                <a:latin typeface="Times New Roman" panose="02020603050405020304" pitchFamily="18" charset="0"/>
                <a:ea typeface="Calibri" panose="020F0502020204030204" pitchFamily="34" charset="0"/>
                <a:cs typeface="Mangal" panose="02040503050203030202" pitchFamily="18" charset="0"/>
              </a:rPr>
              <a:t>   Logistics and Materials Handling, Production Engg. Dept., TVS Motor Company Pvt. Ltd.</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L="342900" indent="-342900" algn="ctr">
              <a:lnSpc>
                <a:spcPct val="120000"/>
              </a:lnSpc>
              <a:buAutoNum type="arabicPlain" startAt="4"/>
            </a:pPr>
            <a:r>
              <a:rPr lang="en-US" sz="1800" dirty="0">
                <a:effectLst/>
                <a:latin typeface="Times New Roman" panose="02020603050405020304" pitchFamily="18" charset="0"/>
                <a:ea typeface="Calibri" panose="020F0502020204030204" pitchFamily="34" charset="0"/>
                <a:cs typeface="Mangal" panose="02040503050203030202" pitchFamily="18" charset="0"/>
              </a:rPr>
              <a:t>Analytic Consulting – Associate, FICO, India</a:t>
            </a:r>
          </a:p>
          <a:p>
            <a:pPr>
              <a:lnSpc>
                <a:spcPct val="120000"/>
              </a:lnSpc>
            </a:pPr>
            <a:endParaRPr lang="en-US" sz="1600" dirty="0">
              <a:effectLst/>
              <a:latin typeface="Times New Roman" panose="02020603050405020304" pitchFamily="18" charset="0"/>
              <a:ea typeface="Calibri" panose="020F0502020204030204" pitchFamily="34" charset="0"/>
              <a:cs typeface="Mangal" panose="02040503050203030202" pitchFamily="18" charset="0"/>
            </a:endParaRPr>
          </a:p>
          <a:p>
            <a:pPr algn="r">
              <a:lnSpc>
                <a:spcPct val="120000"/>
              </a:lnSpc>
            </a:pPr>
            <a:r>
              <a:rPr lang="en-US" sz="1200" dirty="0">
                <a:effectLst/>
                <a:latin typeface="Times New Roman" panose="02020603050405020304" pitchFamily="18" charset="0"/>
                <a:ea typeface="Calibri" panose="020F0502020204030204" pitchFamily="34" charset="0"/>
                <a:cs typeface="Mangal" panose="02040503050203030202" pitchFamily="18" charset="0"/>
              </a:rPr>
              <a:t>*Equal Contribution</a:t>
            </a:r>
            <a:endParaRPr lang="en-US" sz="1200" b="1" baseline="30000" dirty="0">
              <a:latin typeface="Times New Roman" panose="02020603050405020304" pitchFamily="18" charset="0"/>
              <a:cs typeface="Times New Roman" panose="02020603050405020304" pitchFamily="18" charset="0"/>
            </a:endParaRPr>
          </a:p>
        </p:txBody>
      </p:sp>
      <p:sp>
        <p:nvSpPr>
          <p:cNvPr id="6" name="Google Shape;23;p7">
            <a:extLst>
              <a:ext uri="{FF2B5EF4-FFF2-40B4-BE49-F238E27FC236}">
                <a16:creationId xmlns:a16="http://schemas.microsoft.com/office/drawing/2014/main" id="{3142EE50-A5C3-DBA0-D448-16D79996E8A5}"/>
              </a:ext>
            </a:extLst>
          </p:cNvPr>
          <p:cNvSpPr txBox="1"/>
          <p:nvPr/>
        </p:nvSpPr>
        <p:spPr>
          <a:xfrm>
            <a:off x="1712320" y="212436"/>
            <a:ext cx="10353930" cy="787611"/>
          </a:xfrm>
          <a:prstGeom prst="rect">
            <a:avLst/>
          </a:prstGeom>
          <a:noFill/>
          <a:ln>
            <a:noFill/>
          </a:ln>
        </p:spPr>
        <p:txBody>
          <a:bodyPr spcFirstLastPara="1" wrap="square" lIns="91425" tIns="45700" rIns="91425" bIns="45700" anchor="t" anchorCtr="0">
            <a:spAutoFit/>
          </a:bodyPr>
          <a:lstStyle/>
          <a:p>
            <a:pPr marL="0" marR="0" lvl="0" indent="0" algn="ctr" rtl="0">
              <a:lnSpc>
                <a:spcPct val="107000"/>
              </a:lnSpc>
              <a:spcBef>
                <a:spcPts val="0"/>
              </a:spcBef>
              <a:spcAft>
                <a:spcPts val="0"/>
              </a:spcAft>
              <a:buNone/>
            </a:pPr>
            <a:r>
              <a:rPr lang="en-US" sz="1800" b="1" i="0" u="none" strike="noStrike" cap="none" dirty="0">
                <a:solidFill>
                  <a:schemeClr val="dk1"/>
                </a:solidFill>
                <a:latin typeface="Times New Roman"/>
                <a:ea typeface="Times New Roman"/>
                <a:cs typeface="Times New Roman"/>
                <a:sym typeface="Times New Roman"/>
              </a:rPr>
              <a:t>Department of Industrial and Systems Engineering, IIT Kharagpur</a:t>
            </a:r>
            <a:endParaRPr sz="1400" b="0" i="0" u="none" strike="noStrike" cap="none" dirty="0">
              <a:solidFill>
                <a:schemeClr val="dk1"/>
              </a:solidFill>
              <a:latin typeface="Calibri"/>
              <a:ea typeface="Calibri"/>
              <a:cs typeface="Calibri"/>
              <a:sym typeface="Calibri"/>
            </a:endParaRPr>
          </a:p>
          <a:p>
            <a:pPr marL="0" marR="0" lvl="0" indent="0" algn="ctr" rtl="0">
              <a:lnSpc>
                <a:spcPct val="107000"/>
              </a:lnSpc>
              <a:spcBef>
                <a:spcPts val="800"/>
              </a:spcBef>
              <a:spcAft>
                <a:spcPts val="0"/>
              </a:spcAft>
              <a:buNone/>
            </a:pPr>
            <a:r>
              <a:rPr lang="en-US" sz="1800" b="1" i="0" u="none" strike="noStrike" cap="none" dirty="0">
                <a:solidFill>
                  <a:schemeClr val="dk1"/>
                </a:solidFill>
                <a:latin typeface="Times New Roman"/>
                <a:ea typeface="Times New Roman"/>
                <a:cs typeface="Times New Roman"/>
                <a:sym typeface="Times New Roman"/>
              </a:rPr>
              <a:t>International Conference on Industrial Engineering &amp; Analytics (ICONIEA) 2024 </a:t>
            </a:r>
            <a:endParaRPr sz="1400" b="0" i="0" u="none" strike="noStrike" cap="none" dirty="0">
              <a:solidFill>
                <a:schemeClr val="dk1"/>
              </a:solidFill>
              <a:latin typeface="Calibri"/>
              <a:ea typeface="Calibri"/>
              <a:cs typeface="Calibri"/>
              <a:sym typeface="Calibri"/>
            </a:endParaRPr>
          </a:p>
        </p:txBody>
      </p:sp>
      <p:sp>
        <p:nvSpPr>
          <p:cNvPr id="12" name="TextBox 11">
            <a:extLst>
              <a:ext uri="{FF2B5EF4-FFF2-40B4-BE49-F238E27FC236}">
                <a16:creationId xmlns:a16="http://schemas.microsoft.com/office/drawing/2014/main" id="{820476E8-D13E-FCD2-19DE-58E59763AF8D}"/>
              </a:ext>
            </a:extLst>
          </p:cNvPr>
          <p:cNvSpPr txBox="1"/>
          <p:nvPr/>
        </p:nvSpPr>
        <p:spPr>
          <a:xfrm>
            <a:off x="4389119" y="1026849"/>
            <a:ext cx="3939835" cy="338554"/>
          </a:xfrm>
          <a:prstGeom prst="rect">
            <a:avLst/>
          </a:prstGeom>
          <a:noFill/>
        </p:spPr>
        <p:txBody>
          <a:bodyPr wrap="square">
            <a:spAutoFit/>
          </a:bodyPr>
          <a:lstStyle/>
          <a:p>
            <a:r>
              <a:rPr lang="en-US" sz="1600" dirty="0">
                <a:latin typeface="Arial Black" panose="020B0A04020102020204" pitchFamily="34" charset="0"/>
              </a:rPr>
              <a:t>Track 2: Operations Management</a:t>
            </a:r>
          </a:p>
        </p:txBody>
      </p:sp>
      <p:pic>
        <p:nvPicPr>
          <p:cNvPr id="13" name="Picture 12">
            <a:extLst>
              <a:ext uri="{FF2B5EF4-FFF2-40B4-BE49-F238E27FC236}">
                <a16:creationId xmlns:a16="http://schemas.microsoft.com/office/drawing/2014/main" id="{B4DB0441-D214-2BFF-AF92-5F9FADF0DF4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111932" cy="1111932"/>
          </a:xfrm>
          <a:prstGeom prst="rect">
            <a:avLst/>
          </a:prstGeom>
        </p:spPr>
      </p:pic>
    </p:spTree>
    <p:extLst>
      <p:ext uri="{BB962C8B-B14F-4D97-AF65-F5344CB8AC3E}">
        <p14:creationId xmlns:p14="http://schemas.microsoft.com/office/powerpoint/2010/main" val="28342294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3DB108-2104-AB55-2A3B-906E5C34C668}"/>
              </a:ext>
            </a:extLst>
          </p:cNvPr>
          <p:cNvSpPr txBox="1">
            <a:spLocks/>
          </p:cNvSpPr>
          <p:nvPr/>
        </p:nvSpPr>
        <p:spPr>
          <a:xfrm>
            <a:off x="838200" y="184638"/>
            <a:ext cx="10515600" cy="571500"/>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dirty="0">
                <a:latin typeface="Times New Roman" panose="02020603050405020304" pitchFamily="18" charset="0"/>
                <a:ea typeface="Calibri" panose="020F0502020204030204" pitchFamily="34" charset="0"/>
                <a:cs typeface="Mangal" panose="02040503050203030202" pitchFamily="18" charset="0"/>
              </a:rPr>
              <a:t>Mathematical Formulation</a:t>
            </a:r>
            <a:endParaRPr lang="en-IN" sz="6000" dirty="0"/>
          </a:p>
        </p:txBody>
      </p:sp>
      <mc:AlternateContent xmlns:mc="http://schemas.openxmlformats.org/markup-compatibility/2006" xmlns:a14="http://schemas.microsoft.com/office/drawing/2010/main">
        <mc:Choice Requires="a14">
          <p:graphicFrame>
            <p:nvGraphicFramePr>
              <p:cNvPr id="3" name="Table 2">
                <a:extLst>
                  <a:ext uri="{FF2B5EF4-FFF2-40B4-BE49-F238E27FC236}">
                    <a16:creationId xmlns:a16="http://schemas.microsoft.com/office/drawing/2014/main" id="{20881C3B-D8AB-55E9-57C7-A9412413AB40}"/>
                  </a:ext>
                </a:extLst>
              </p:cNvPr>
              <p:cNvGraphicFramePr>
                <a:graphicFrameLocks noGrp="1"/>
              </p:cNvGraphicFramePr>
              <p:nvPr>
                <p:extLst>
                  <p:ext uri="{D42A27DB-BD31-4B8C-83A1-F6EECF244321}">
                    <p14:modId xmlns:p14="http://schemas.microsoft.com/office/powerpoint/2010/main" val="589328896"/>
                  </p:ext>
                </p:extLst>
              </p:nvPr>
            </p:nvGraphicFramePr>
            <p:xfrm>
              <a:off x="838200" y="1615576"/>
              <a:ext cx="10879015" cy="1680655"/>
            </p:xfrm>
            <a:graphic>
              <a:graphicData uri="http://schemas.openxmlformats.org/drawingml/2006/table">
                <a:tbl>
                  <a:tblPr firstRow="1" firstCol="1" bandRow="1">
                    <a:tableStyleId>{5C22544A-7EE6-4342-B048-85BDC9FD1C3A}</a:tableStyleId>
                  </a:tblPr>
                  <a:tblGrid>
                    <a:gridCol w="9921661">
                      <a:extLst>
                        <a:ext uri="{9D8B030D-6E8A-4147-A177-3AD203B41FA5}">
                          <a16:colId xmlns:a16="http://schemas.microsoft.com/office/drawing/2014/main" val="4190002918"/>
                        </a:ext>
                      </a:extLst>
                    </a:gridCol>
                    <a:gridCol w="957354">
                      <a:extLst>
                        <a:ext uri="{9D8B030D-6E8A-4147-A177-3AD203B41FA5}">
                          <a16:colId xmlns:a16="http://schemas.microsoft.com/office/drawing/2014/main" val="1459585614"/>
                        </a:ext>
                      </a:extLst>
                    </a:gridCol>
                  </a:tblGrid>
                  <a:tr h="585944">
                    <a:tc>
                      <a:txBody>
                        <a:bodyPr/>
                        <a:lstStyle/>
                        <a:p>
                          <a:pPr algn="just">
                            <a:lnSpc>
                              <a:spcPct val="115000"/>
                            </a:lnSpc>
                          </a:pPr>
                          <a14:m>
                            <m:oMathPara xmlns:m="http://schemas.openxmlformats.org/officeDocument/2006/math">
                              <m:oMathParaPr>
                                <m:jc m:val="centerGroup"/>
                              </m:oMathParaPr>
                              <m:oMath xmlns:m="http://schemas.openxmlformats.org/officeDocument/2006/math">
                                <m:r>
                                  <a:rPr lang="en-IN" sz="1800" smtClean="0">
                                    <a:solidFill>
                                      <a:schemeClr val="tx1"/>
                                    </a:solidFill>
                                    <a:effectLst/>
                                    <a:latin typeface="Cambria Math" panose="02040503050406030204" pitchFamily="18" charset="0"/>
                                  </a:rPr>
                                  <m:t>𝑚𝑖𝑛𝑖𝑚𝑖𝑧𝑒</m:t>
                                </m:r>
                                <m:r>
                                  <a:rPr lang="en-IN" sz="1800" smtClean="0">
                                    <a:solidFill>
                                      <a:schemeClr val="tx1"/>
                                    </a:solidFill>
                                    <a:effectLst/>
                                    <a:latin typeface="Cambria Math" panose="02040503050406030204" pitchFamily="18" charset="0"/>
                                  </a:rPr>
                                  <m:t>   </m:t>
                                </m:r>
                                <m:nary>
                                  <m:naryPr>
                                    <m:chr m:val="∑"/>
                                    <m:limLoc m:val="undOvr"/>
                                    <m:supHide m:val="on"/>
                                    <m:ctrlPr>
                                      <a:rPr lang="en-IN" sz="1800" i="1">
                                        <a:solidFill>
                                          <a:schemeClr val="tx1"/>
                                        </a:solidFill>
                                        <a:effectLst/>
                                        <a:latin typeface="Cambria Math" panose="02040503050406030204" pitchFamily="18" charset="0"/>
                                      </a:rPr>
                                    </m:ctrlPr>
                                  </m:naryPr>
                                  <m:sub>
                                    <m:r>
                                      <a:rPr lang="en-IN" sz="1800">
                                        <a:solidFill>
                                          <a:schemeClr val="tx1"/>
                                        </a:solidFill>
                                        <a:effectLst/>
                                        <a:latin typeface="Cambria Math" panose="02040503050406030204" pitchFamily="18" charset="0"/>
                                      </a:rPr>
                                      <m:t>(</m:t>
                                    </m:r>
                                    <m:r>
                                      <a:rPr lang="en-IN" sz="1800">
                                        <a:solidFill>
                                          <a:schemeClr val="tx1"/>
                                        </a:solidFill>
                                        <a:effectLst/>
                                        <a:latin typeface="Cambria Math" panose="02040503050406030204" pitchFamily="18" charset="0"/>
                                      </a:rPr>
                                      <m:t>𝑖</m:t>
                                    </m:r>
                                    <m:r>
                                      <a:rPr lang="en-IN" sz="1800">
                                        <a:solidFill>
                                          <a:schemeClr val="tx1"/>
                                        </a:solidFill>
                                        <a:effectLst/>
                                        <a:latin typeface="Cambria Math" panose="02040503050406030204" pitchFamily="18" charset="0"/>
                                      </a:rPr>
                                      <m:t>→</m:t>
                                    </m:r>
                                    <m:r>
                                      <a:rPr lang="en-IN" sz="1800">
                                        <a:solidFill>
                                          <a:schemeClr val="tx1"/>
                                        </a:solidFill>
                                        <a:effectLst/>
                                        <a:latin typeface="Cambria Math" panose="02040503050406030204" pitchFamily="18" charset="0"/>
                                      </a:rPr>
                                      <m:t>𝑗</m:t>
                                    </m:r>
                                    <m:r>
                                      <a:rPr lang="en-IN" sz="1800">
                                        <a:solidFill>
                                          <a:schemeClr val="tx1"/>
                                        </a:solidFill>
                                        <a:effectLst/>
                                        <a:latin typeface="Cambria Math" panose="02040503050406030204" pitchFamily="18" charset="0"/>
                                      </a:rPr>
                                      <m:t>)∈</m:t>
                                    </m:r>
                                    <m:r>
                                      <a:rPr lang="en-IN" sz="1800">
                                        <a:solidFill>
                                          <a:schemeClr val="tx1"/>
                                        </a:solidFill>
                                        <a:effectLst/>
                                        <a:latin typeface="Cambria Math" panose="02040503050406030204" pitchFamily="18" charset="0"/>
                                      </a:rPr>
                                      <m:t>𝐸</m:t>
                                    </m:r>
                                  </m:sub>
                                  <m:sup/>
                                  <m:e>
                                    <m:sSub>
                                      <m:sSubPr>
                                        <m:ctrlPr>
                                          <a:rPr lang="en-IN" sz="1800" i="1">
                                            <a:solidFill>
                                              <a:schemeClr val="tx1"/>
                                            </a:solidFill>
                                            <a:effectLst/>
                                            <a:latin typeface="Cambria Math" panose="02040503050406030204" pitchFamily="18" charset="0"/>
                                          </a:rPr>
                                        </m:ctrlPr>
                                      </m:sSubPr>
                                      <m:e>
                                        <m:r>
                                          <a:rPr lang="en-IN" sz="1800">
                                            <a:solidFill>
                                              <a:schemeClr val="tx1"/>
                                            </a:solidFill>
                                            <a:effectLst/>
                                            <a:latin typeface="Cambria Math" panose="02040503050406030204" pitchFamily="18" charset="0"/>
                                          </a:rPr>
                                          <m:t>𝑇</m:t>
                                        </m:r>
                                      </m:e>
                                      <m:sub>
                                        <m:r>
                                          <a:rPr lang="en-IN" sz="1800">
                                            <a:solidFill>
                                              <a:schemeClr val="tx1"/>
                                            </a:solidFill>
                                            <a:effectLst/>
                                            <a:latin typeface="Cambria Math" panose="02040503050406030204" pitchFamily="18" charset="0"/>
                                          </a:rPr>
                                          <m:t>𝑖</m:t>
                                        </m:r>
                                        <m:r>
                                          <a:rPr lang="en-IN" sz="1800">
                                            <a:solidFill>
                                              <a:schemeClr val="tx1"/>
                                            </a:solidFill>
                                            <a:effectLst/>
                                            <a:latin typeface="Cambria Math" panose="02040503050406030204" pitchFamily="18" charset="0"/>
                                          </a:rPr>
                                          <m:t>,</m:t>
                                        </m:r>
                                        <m:r>
                                          <a:rPr lang="en-IN" sz="1800">
                                            <a:solidFill>
                                              <a:schemeClr val="tx1"/>
                                            </a:solidFill>
                                            <a:effectLst/>
                                            <a:latin typeface="Cambria Math" panose="02040503050406030204" pitchFamily="18" charset="0"/>
                                          </a:rPr>
                                          <m:t>𝑗</m:t>
                                        </m:r>
                                      </m:sub>
                                    </m:sSub>
                                    <m:r>
                                      <a:rPr lang="en-IN" sz="1800">
                                        <a:solidFill>
                                          <a:schemeClr val="tx1"/>
                                        </a:solidFill>
                                        <a:effectLst/>
                                        <a:latin typeface="Cambria Math" panose="02040503050406030204" pitchFamily="18" charset="0"/>
                                      </a:rPr>
                                      <m:t>·</m:t>
                                    </m:r>
                                    <m:d>
                                      <m:dPr>
                                        <m:ctrlPr>
                                          <a:rPr lang="en-IN" sz="1800" i="1">
                                            <a:solidFill>
                                              <a:schemeClr val="tx1"/>
                                            </a:solidFill>
                                            <a:effectLst/>
                                            <a:latin typeface="Cambria Math" panose="02040503050406030204" pitchFamily="18" charset="0"/>
                                          </a:rPr>
                                        </m:ctrlPr>
                                      </m:dPr>
                                      <m:e>
                                        <m:r>
                                          <a:rPr lang="en-IN" sz="1800">
                                            <a:solidFill>
                                              <a:schemeClr val="tx1"/>
                                            </a:solidFill>
                                            <a:effectLst/>
                                            <a:latin typeface="Cambria Math" panose="02040503050406030204" pitchFamily="18" charset="0"/>
                                          </a:rPr>
                                          <m:t>2·</m:t>
                                        </m:r>
                                        <m:sSub>
                                          <m:sSubPr>
                                            <m:ctrlPr>
                                              <a:rPr lang="en-IN" sz="1800" i="1">
                                                <a:solidFill>
                                                  <a:schemeClr val="tx1"/>
                                                </a:solidFill>
                                                <a:effectLst/>
                                                <a:latin typeface="Cambria Math" panose="02040503050406030204" pitchFamily="18" charset="0"/>
                                              </a:rPr>
                                            </m:ctrlPr>
                                          </m:sSubPr>
                                          <m:e>
                                            <m:r>
                                              <a:rPr lang="en-IN" sz="1800">
                                                <a:solidFill>
                                                  <a:schemeClr val="tx1"/>
                                                </a:solidFill>
                                                <a:effectLst/>
                                                <a:latin typeface="Cambria Math" panose="02040503050406030204" pitchFamily="18" charset="0"/>
                                              </a:rPr>
                                              <m:t>𝑥</m:t>
                                            </m:r>
                                          </m:e>
                                          <m:sub>
                                            <m:r>
                                              <a:rPr lang="en-IN" sz="1800">
                                                <a:solidFill>
                                                  <a:schemeClr val="tx1"/>
                                                </a:solidFill>
                                                <a:effectLst/>
                                                <a:latin typeface="Cambria Math" panose="02040503050406030204" pitchFamily="18" charset="0"/>
                                              </a:rPr>
                                              <m:t>𝑖</m:t>
                                            </m:r>
                                            <m:r>
                                              <a:rPr lang="en-IN" sz="1800">
                                                <a:solidFill>
                                                  <a:schemeClr val="tx1"/>
                                                </a:solidFill>
                                                <a:effectLst/>
                                                <a:latin typeface="Cambria Math" panose="02040503050406030204" pitchFamily="18" charset="0"/>
                                              </a:rPr>
                                              <m:t>,</m:t>
                                            </m:r>
                                            <m:r>
                                              <a:rPr lang="en-IN" sz="1800">
                                                <a:solidFill>
                                                  <a:schemeClr val="tx1"/>
                                                </a:solidFill>
                                                <a:effectLst/>
                                                <a:latin typeface="Cambria Math" panose="02040503050406030204" pitchFamily="18" charset="0"/>
                                              </a:rPr>
                                              <m:t>𝑗</m:t>
                                            </m:r>
                                          </m:sub>
                                        </m:sSub>
                                        <m:r>
                                          <a:rPr lang="en-IN" sz="1800">
                                            <a:solidFill>
                                              <a:schemeClr val="tx1"/>
                                            </a:solidFill>
                                            <a:effectLst/>
                                            <a:latin typeface="Cambria Math" panose="02040503050406030204" pitchFamily="18" charset="0"/>
                                          </a:rPr>
                                          <m:t>·</m:t>
                                        </m:r>
                                        <m:sSup>
                                          <m:sSupPr>
                                            <m:ctrlPr>
                                              <a:rPr lang="en-IN" sz="1800" i="1">
                                                <a:solidFill>
                                                  <a:schemeClr val="tx1"/>
                                                </a:solidFill>
                                                <a:effectLst/>
                                                <a:latin typeface="Cambria Math" panose="02040503050406030204" pitchFamily="18" charset="0"/>
                                              </a:rPr>
                                            </m:ctrlPr>
                                          </m:sSupPr>
                                          <m:e>
                                            <m:r>
                                              <a:rPr lang="en-US" sz="1800">
                                                <a:solidFill>
                                                  <a:schemeClr val="tx1"/>
                                                </a:solidFill>
                                                <a:effectLst/>
                                                <a:latin typeface="Cambria Math" panose="02040503050406030204" pitchFamily="18" charset="0"/>
                                              </a:rPr>
                                              <m:t>𝐹</m:t>
                                            </m:r>
                                          </m:e>
                                          <m:sup>
                                            <m:r>
                                              <a:rPr lang="en-US" sz="1800">
                                                <a:solidFill>
                                                  <a:schemeClr val="tx1"/>
                                                </a:solidFill>
                                                <a:effectLst/>
                                                <a:latin typeface="Cambria Math" panose="02040503050406030204" pitchFamily="18" charset="0"/>
                                              </a:rPr>
                                              <m:t>0</m:t>
                                            </m:r>
                                          </m:sup>
                                        </m:sSup>
                                        <m:r>
                                          <a:rPr lang="en-IN" sz="1800">
                                            <a:solidFill>
                                              <a:schemeClr val="tx1"/>
                                            </a:solidFill>
                                            <a:effectLst/>
                                            <a:latin typeface="Cambria Math" panose="02040503050406030204" pitchFamily="18" charset="0"/>
                                          </a:rPr>
                                          <m:t>+</m:t>
                                        </m:r>
                                        <m:sSup>
                                          <m:sSupPr>
                                            <m:ctrlPr>
                                              <a:rPr lang="en-IN" sz="1800" i="1">
                                                <a:solidFill>
                                                  <a:schemeClr val="tx1"/>
                                                </a:solidFill>
                                                <a:effectLst/>
                                                <a:latin typeface="Cambria Math" panose="02040503050406030204" pitchFamily="18" charset="0"/>
                                              </a:rPr>
                                            </m:ctrlPr>
                                          </m:sSupPr>
                                          <m:e>
                                            <m:r>
                                              <a:rPr lang="en-US" sz="1800">
                                                <a:solidFill>
                                                  <a:schemeClr val="tx1"/>
                                                </a:solidFill>
                                                <a:effectLst/>
                                                <a:latin typeface="Cambria Math" panose="02040503050406030204" pitchFamily="18" charset="0"/>
                                              </a:rPr>
                                              <m:t>𝑉</m:t>
                                            </m:r>
                                          </m:e>
                                          <m:sup>
                                            <m:r>
                                              <a:rPr lang="en-US" sz="1800">
                                                <a:solidFill>
                                                  <a:schemeClr val="tx1"/>
                                                </a:solidFill>
                                                <a:effectLst/>
                                                <a:latin typeface="Cambria Math" panose="02040503050406030204" pitchFamily="18" charset="0"/>
                                              </a:rPr>
                                              <m:t>0</m:t>
                                            </m:r>
                                          </m:sup>
                                        </m:sSup>
                                        <m:r>
                                          <a:rPr lang="en-IN" sz="1800">
                                            <a:solidFill>
                                              <a:schemeClr val="tx1"/>
                                            </a:solidFill>
                                            <a:effectLst/>
                                            <a:latin typeface="Cambria Math" panose="02040503050406030204" pitchFamily="18" charset="0"/>
                                          </a:rPr>
                                          <m:t>·</m:t>
                                        </m:r>
                                        <m:nary>
                                          <m:naryPr>
                                            <m:chr m:val="∑"/>
                                            <m:limLoc m:val="undOvr"/>
                                            <m:supHide m:val="on"/>
                                            <m:ctrlPr>
                                              <a:rPr lang="en-IN" sz="1800" i="1">
                                                <a:solidFill>
                                                  <a:schemeClr val="tx1"/>
                                                </a:solidFill>
                                                <a:effectLst/>
                                                <a:latin typeface="Cambria Math" panose="02040503050406030204" pitchFamily="18" charset="0"/>
                                              </a:rPr>
                                            </m:ctrlPr>
                                          </m:naryPr>
                                          <m:sub>
                                            <m:r>
                                              <a:rPr lang="en-IN" sz="1800">
                                                <a:solidFill>
                                                  <a:schemeClr val="tx1"/>
                                                </a:solidFill>
                                                <a:effectLst/>
                                                <a:latin typeface="Cambria Math" panose="02040503050406030204" pitchFamily="18" charset="0"/>
                                              </a:rPr>
                                              <m:t>𝑘</m:t>
                                            </m:r>
                                            <m:r>
                                              <a:rPr lang="en-IN" sz="1800">
                                                <a:solidFill>
                                                  <a:schemeClr val="tx1"/>
                                                </a:solidFill>
                                                <a:effectLst/>
                                                <a:latin typeface="Cambria Math" panose="02040503050406030204" pitchFamily="18" charset="0"/>
                                              </a:rPr>
                                              <m:t>∈</m:t>
                                            </m:r>
                                            <m:r>
                                              <a:rPr lang="en-IN" sz="1800">
                                                <a:solidFill>
                                                  <a:schemeClr val="tx1"/>
                                                </a:solidFill>
                                                <a:effectLst/>
                                                <a:latin typeface="Cambria Math" panose="02040503050406030204" pitchFamily="18" charset="0"/>
                                              </a:rPr>
                                              <m:t>𝐾</m:t>
                                            </m:r>
                                          </m:sub>
                                          <m:sup/>
                                          <m:e>
                                            <m:sSubSup>
                                              <m:sSubSupPr>
                                                <m:ctrlPr>
                                                  <a:rPr lang="en-IN" sz="1800" i="1">
                                                    <a:solidFill>
                                                      <a:schemeClr val="tx1"/>
                                                    </a:solidFill>
                                                    <a:effectLst/>
                                                    <a:latin typeface="Cambria Math" panose="02040503050406030204" pitchFamily="18" charset="0"/>
                                                  </a:rPr>
                                                </m:ctrlPr>
                                              </m:sSubSupPr>
                                              <m:e>
                                                <m:r>
                                                  <a:rPr lang="en-US" sz="1800">
                                                    <a:solidFill>
                                                      <a:schemeClr val="tx1"/>
                                                    </a:solidFill>
                                                    <a:effectLst/>
                                                    <a:latin typeface="Cambria Math" panose="02040503050406030204" pitchFamily="18" charset="0"/>
                                                  </a:rPr>
                                                  <m:t>𝑦</m:t>
                                                </m:r>
                                              </m:e>
                                              <m:sub>
                                                <m:r>
                                                  <a:rPr lang="en-US" sz="1800">
                                                    <a:solidFill>
                                                      <a:schemeClr val="tx1"/>
                                                    </a:solidFill>
                                                    <a:effectLst/>
                                                    <a:latin typeface="Cambria Math" panose="02040503050406030204" pitchFamily="18" charset="0"/>
                                                  </a:rPr>
                                                  <m:t>𝑖</m:t>
                                                </m:r>
                                                <m:r>
                                                  <a:rPr lang="en-US" sz="1800">
                                                    <a:solidFill>
                                                      <a:schemeClr val="tx1"/>
                                                    </a:solidFill>
                                                    <a:effectLst/>
                                                    <a:latin typeface="Cambria Math" panose="02040503050406030204" pitchFamily="18" charset="0"/>
                                                  </a:rPr>
                                                  <m:t>,</m:t>
                                                </m:r>
                                                <m:r>
                                                  <a:rPr lang="en-US" sz="1800">
                                                    <a:solidFill>
                                                      <a:schemeClr val="tx1"/>
                                                    </a:solidFill>
                                                    <a:effectLst/>
                                                    <a:latin typeface="Cambria Math" panose="02040503050406030204" pitchFamily="18" charset="0"/>
                                                  </a:rPr>
                                                  <m:t>𝑗</m:t>
                                                </m:r>
                                              </m:sub>
                                              <m:sup>
                                                <m:r>
                                                  <a:rPr lang="en-US" sz="1800">
                                                    <a:solidFill>
                                                      <a:schemeClr val="tx1"/>
                                                    </a:solidFill>
                                                    <a:effectLst/>
                                                    <a:latin typeface="Cambria Math" panose="02040503050406030204" pitchFamily="18" charset="0"/>
                                                  </a:rPr>
                                                  <m:t>𝑘</m:t>
                                                </m:r>
                                              </m:sup>
                                            </m:sSubSup>
                                          </m:e>
                                        </m:nary>
                                      </m:e>
                                    </m:d>
                                  </m:e>
                                </m:nary>
                                <m:r>
                                  <a:rPr lang="en-IN" sz="1800">
                                    <a:solidFill>
                                      <a:schemeClr val="tx1"/>
                                    </a:solidFill>
                                    <a:effectLst/>
                                    <a:latin typeface="Cambria Math" panose="02040503050406030204" pitchFamily="18" charset="0"/>
                                  </a:rPr>
                                  <m:t>+</m:t>
                                </m:r>
                                <m:nary>
                                  <m:naryPr>
                                    <m:chr m:val="∑"/>
                                    <m:limLoc m:val="undOvr"/>
                                    <m:supHide m:val="on"/>
                                    <m:ctrlPr>
                                      <a:rPr lang="en-IN" sz="1800" i="1">
                                        <a:solidFill>
                                          <a:schemeClr val="tx1"/>
                                        </a:solidFill>
                                        <a:effectLst/>
                                        <a:latin typeface="Cambria Math" panose="02040503050406030204" pitchFamily="18" charset="0"/>
                                      </a:rPr>
                                    </m:ctrlPr>
                                  </m:naryPr>
                                  <m:sub>
                                    <m:r>
                                      <a:rPr lang="en-IN" sz="1800">
                                        <a:solidFill>
                                          <a:schemeClr val="tx1"/>
                                        </a:solidFill>
                                        <a:effectLst/>
                                        <a:latin typeface="Cambria Math" panose="02040503050406030204" pitchFamily="18" charset="0"/>
                                      </a:rPr>
                                      <m:t>𝑖</m:t>
                                    </m:r>
                                    <m:r>
                                      <a:rPr lang="en-IN" sz="1800">
                                        <a:solidFill>
                                          <a:schemeClr val="tx1"/>
                                        </a:solidFill>
                                        <a:effectLst/>
                                        <a:latin typeface="Cambria Math" panose="02040503050406030204" pitchFamily="18" charset="0"/>
                                      </a:rPr>
                                      <m:t>∈</m:t>
                                    </m:r>
                                    <m:r>
                                      <a:rPr lang="en-IN" sz="1800">
                                        <a:solidFill>
                                          <a:schemeClr val="tx1"/>
                                        </a:solidFill>
                                        <a:effectLst/>
                                        <a:latin typeface="Cambria Math" panose="02040503050406030204" pitchFamily="18" charset="0"/>
                                      </a:rPr>
                                      <m:t>𝑅</m:t>
                                    </m:r>
                                    <m:r>
                                      <a:rPr lang="en-IN" sz="1800">
                                        <a:solidFill>
                                          <a:schemeClr val="tx1"/>
                                        </a:solidFill>
                                        <a:effectLst/>
                                        <a:latin typeface="Cambria Math" panose="02040503050406030204" pitchFamily="18" charset="0"/>
                                      </a:rPr>
                                      <m:t>,</m:t>
                                    </m:r>
                                    <m:r>
                                      <a:rPr lang="en-IN" sz="1800">
                                        <a:solidFill>
                                          <a:schemeClr val="tx1"/>
                                        </a:solidFill>
                                        <a:effectLst/>
                                        <a:latin typeface="Cambria Math" panose="02040503050406030204" pitchFamily="18" charset="0"/>
                                      </a:rPr>
                                      <m:t>𝐵</m:t>
                                    </m:r>
                                  </m:sub>
                                  <m:sup/>
                                  <m:e>
                                    <m:sSub>
                                      <m:sSubPr>
                                        <m:ctrlPr>
                                          <a:rPr lang="en-IN" sz="1800" i="1">
                                            <a:solidFill>
                                              <a:schemeClr val="tx1"/>
                                            </a:solidFill>
                                            <a:effectLst/>
                                            <a:latin typeface="Cambria Math" panose="02040503050406030204" pitchFamily="18" charset="0"/>
                                          </a:rPr>
                                        </m:ctrlPr>
                                      </m:sSubPr>
                                      <m:e>
                                        <m:r>
                                          <a:rPr lang="en-IN" sz="1800">
                                            <a:solidFill>
                                              <a:schemeClr val="tx1"/>
                                            </a:solidFill>
                                            <a:effectLst/>
                                            <a:latin typeface="Cambria Math" panose="02040503050406030204" pitchFamily="18" charset="0"/>
                                          </a:rPr>
                                          <m:t>𝑧</m:t>
                                        </m:r>
                                      </m:e>
                                      <m:sub>
                                        <m:r>
                                          <a:rPr lang="en-IN" sz="1800">
                                            <a:solidFill>
                                              <a:schemeClr val="tx1"/>
                                            </a:solidFill>
                                            <a:effectLst/>
                                            <a:latin typeface="Cambria Math" panose="02040503050406030204" pitchFamily="18" charset="0"/>
                                          </a:rPr>
                                          <m:t>𝑖</m:t>
                                        </m:r>
                                      </m:sub>
                                    </m:sSub>
                                    <m:r>
                                      <a:rPr lang="en-IN" sz="1800">
                                        <a:solidFill>
                                          <a:schemeClr val="tx1"/>
                                        </a:solidFill>
                                        <a:effectLst/>
                                        <a:latin typeface="Cambria Math" panose="02040503050406030204" pitchFamily="18" charset="0"/>
                                      </a:rPr>
                                      <m:t>·</m:t>
                                    </m:r>
                                    <m:sSub>
                                      <m:sSubPr>
                                        <m:ctrlPr>
                                          <a:rPr lang="en-IN" sz="1800" i="1">
                                            <a:solidFill>
                                              <a:schemeClr val="tx1"/>
                                            </a:solidFill>
                                            <a:effectLst/>
                                            <a:latin typeface="Cambria Math" panose="02040503050406030204" pitchFamily="18" charset="0"/>
                                          </a:rPr>
                                        </m:ctrlPr>
                                      </m:sSubPr>
                                      <m:e>
                                        <m:r>
                                          <a:rPr lang="en-IN" sz="1800">
                                            <a:solidFill>
                                              <a:schemeClr val="tx1"/>
                                            </a:solidFill>
                                            <a:effectLst/>
                                            <a:latin typeface="Cambria Math" panose="02040503050406030204" pitchFamily="18" charset="0"/>
                                          </a:rPr>
                                          <m:t>𝐹</m:t>
                                        </m:r>
                                      </m:e>
                                      <m:sub>
                                        <m:r>
                                          <a:rPr lang="en-IN" sz="1800">
                                            <a:solidFill>
                                              <a:schemeClr val="tx1"/>
                                            </a:solidFill>
                                            <a:effectLst/>
                                            <a:latin typeface="Cambria Math" panose="02040503050406030204" pitchFamily="18" charset="0"/>
                                          </a:rPr>
                                          <m:t>𝑖</m:t>
                                        </m:r>
                                      </m:sub>
                                    </m:sSub>
                                  </m:e>
                                </m:nary>
                                <m:r>
                                  <a:rPr lang="en-IN" sz="1800">
                                    <a:solidFill>
                                      <a:schemeClr val="tx1"/>
                                    </a:solidFill>
                                    <a:effectLst/>
                                    <a:latin typeface="Cambria Math" panose="02040503050406030204" pitchFamily="18" charset="0"/>
                                  </a:rPr>
                                  <m:t>+</m:t>
                                </m:r>
                                <m:nary>
                                  <m:naryPr>
                                    <m:chr m:val="∑"/>
                                    <m:limLoc m:val="undOvr"/>
                                    <m:supHide m:val="on"/>
                                    <m:ctrlPr>
                                      <a:rPr lang="en-IN" sz="1800" i="1">
                                        <a:solidFill>
                                          <a:schemeClr val="tx1"/>
                                        </a:solidFill>
                                        <a:effectLst/>
                                        <a:latin typeface="Cambria Math" panose="02040503050406030204" pitchFamily="18" charset="0"/>
                                      </a:rPr>
                                    </m:ctrlPr>
                                  </m:naryPr>
                                  <m:sub>
                                    <m:r>
                                      <a:rPr lang="en-IN" sz="1800">
                                        <a:solidFill>
                                          <a:schemeClr val="tx1"/>
                                        </a:solidFill>
                                        <a:effectLst/>
                                        <a:latin typeface="Cambria Math" panose="02040503050406030204" pitchFamily="18" charset="0"/>
                                      </a:rPr>
                                      <m:t>𝑖</m:t>
                                    </m:r>
                                    <m:r>
                                      <a:rPr lang="en-IN" sz="1800">
                                        <a:solidFill>
                                          <a:schemeClr val="tx1"/>
                                        </a:solidFill>
                                        <a:effectLst/>
                                        <a:latin typeface="Cambria Math" panose="02040503050406030204" pitchFamily="18" charset="0"/>
                                      </a:rPr>
                                      <m:t>∈</m:t>
                                    </m:r>
                                    <m:r>
                                      <a:rPr lang="en-IN" sz="1800">
                                        <a:solidFill>
                                          <a:schemeClr val="tx1"/>
                                        </a:solidFill>
                                        <a:effectLst/>
                                        <a:latin typeface="Cambria Math" panose="02040503050406030204" pitchFamily="18" charset="0"/>
                                      </a:rPr>
                                      <m:t>𝑅</m:t>
                                    </m:r>
                                  </m:sub>
                                  <m:sup/>
                                  <m:e>
                                    <m:sSub>
                                      <m:sSubPr>
                                        <m:ctrlPr>
                                          <a:rPr lang="en-IN" sz="1800" i="1">
                                            <a:solidFill>
                                              <a:schemeClr val="tx1"/>
                                            </a:solidFill>
                                            <a:effectLst/>
                                            <a:latin typeface="Cambria Math" panose="02040503050406030204" pitchFamily="18" charset="0"/>
                                          </a:rPr>
                                        </m:ctrlPr>
                                      </m:sSubPr>
                                      <m:e>
                                        <m:r>
                                          <a:rPr lang="en-IN" sz="1800">
                                            <a:solidFill>
                                              <a:schemeClr val="tx1"/>
                                            </a:solidFill>
                                            <a:effectLst/>
                                            <a:latin typeface="Cambria Math" panose="02040503050406030204" pitchFamily="18" charset="0"/>
                                          </a:rPr>
                                          <m:t>𝑉</m:t>
                                        </m:r>
                                      </m:e>
                                      <m:sub>
                                        <m:r>
                                          <a:rPr lang="en-IN" sz="1800">
                                            <a:solidFill>
                                              <a:schemeClr val="tx1"/>
                                            </a:solidFill>
                                            <a:effectLst/>
                                            <a:latin typeface="Cambria Math" panose="02040503050406030204" pitchFamily="18" charset="0"/>
                                          </a:rPr>
                                          <m:t>𝑖</m:t>
                                        </m:r>
                                      </m:sub>
                                    </m:sSub>
                                    <m:r>
                                      <a:rPr lang="en-IN" sz="1800">
                                        <a:solidFill>
                                          <a:schemeClr val="tx1"/>
                                        </a:solidFill>
                                        <a:effectLst/>
                                        <a:latin typeface="Cambria Math" panose="02040503050406030204" pitchFamily="18" charset="0"/>
                                      </a:rPr>
                                      <m:t>·</m:t>
                                    </m:r>
                                    <m:nary>
                                      <m:naryPr>
                                        <m:chr m:val="∑"/>
                                        <m:limLoc m:val="undOvr"/>
                                        <m:supHide m:val="on"/>
                                        <m:ctrlPr>
                                          <a:rPr lang="en-IN" sz="1800" i="1">
                                            <a:solidFill>
                                              <a:schemeClr val="tx1"/>
                                            </a:solidFill>
                                            <a:effectLst/>
                                            <a:latin typeface="Cambria Math" panose="02040503050406030204" pitchFamily="18" charset="0"/>
                                          </a:rPr>
                                        </m:ctrlPr>
                                      </m:naryPr>
                                      <m:sub>
                                        <m:r>
                                          <a:rPr lang="en-IN" sz="1800">
                                            <a:solidFill>
                                              <a:schemeClr val="tx1"/>
                                            </a:solidFill>
                                            <a:effectLst/>
                                            <a:latin typeface="Cambria Math" panose="02040503050406030204" pitchFamily="18" charset="0"/>
                                          </a:rPr>
                                          <m:t>𝑘</m:t>
                                        </m:r>
                                        <m:r>
                                          <a:rPr lang="en-IN" sz="1800">
                                            <a:solidFill>
                                              <a:schemeClr val="tx1"/>
                                            </a:solidFill>
                                            <a:effectLst/>
                                            <a:latin typeface="Cambria Math" panose="02040503050406030204" pitchFamily="18" charset="0"/>
                                          </a:rPr>
                                          <m:t>∈</m:t>
                                        </m:r>
                                        <m:r>
                                          <a:rPr lang="en-IN" sz="1800">
                                            <a:solidFill>
                                              <a:schemeClr val="tx1"/>
                                            </a:solidFill>
                                            <a:effectLst/>
                                            <a:latin typeface="Cambria Math" panose="02040503050406030204" pitchFamily="18" charset="0"/>
                                          </a:rPr>
                                          <m:t>𝐾</m:t>
                                        </m:r>
                                      </m:sub>
                                      <m:sup/>
                                      <m:e>
                                        <m:nary>
                                          <m:naryPr>
                                            <m:chr m:val="∑"/>
                                            <m:limLoc m:val="undOvr"/>
                                            <m:supHide m:val="on"/>
                                            <m:ctrlPr>
                                              <a:rPr lang="en-IN" sz="1800" i="1">
                                                <a:solidFill>
                                                  <a:schemeClr val="tx1"/>
                                                </a:solidFill>
                                                <a:effectLst/>
                                                <a:latin typeface="Cambria Math" panose="02040503050406030204" pitchFamily="18" charset="0"/>
                                              </a:rPr>
                                            </m:ctrlPr>
                                          </m:naryPr>
                                          <m:sub>
                                            <m:r>
                                              <a:rPr lang="en-IN" sz="1800">
                                                <a:solidFill>
                                                  <a:schemeClr val="tx1"/>
                                                </a:solidFill>
                                                <a:effectLst/>
                                                <a:latin typeface="Cambria Math" panose="02040503050406030204" pitchFamily="18" charset="0"/>
                                              </a:rPr>
                                              <m:t>𝑗</m:t>
                                            </m:r>
                                            <m:r>
                                              <a:rPr lang="en-IN" sz="1800">
                                                <a:solidFill>
                                                  <a:schemeClr val="tx1"/>
                                                </a:solidFill>
                                                <a:effectLst/>
                                                <a:latin typeface="Cambria Math" panose="02040503050406030204" pitchFamily="18" charset="0"/>
                                              </a:rPr>
                                              <m:t>∈</m:t>
                                            </m:r>
                                            <m:r>
                                              <a:rPr lang="en-IN" sz="1800">
                                                <a:solidFill>
                                                  <a:schemeClr val="tx1"/>
                                                </a:solidFill>
                                                <a:effectLst/>
                                                <a:latin typeface="Cambria Math" panose="02040503050406030204" pitchFamily="18" charset="0"/>
                                              </a:rPr>
                                              <m:t>𝑆</m:t>
                                            </m:r>
                                          </m:sub>
                                          <m:sup/>
                                          <m:e>
                                            <m:sSub>
                                              <m:sSubPr>
                                                <m:ctrlPr>
                                                  <a:rPr lang="en-IN" sz="1800" i="1">
                                                    <a:solidFill>
                                                      <a:schemeClr val="tx1"/>
                                                    </a:solidFill>
                                                    <a:effectLst/>
                                                    <a:latin typeface="Cambria Math" panose="02040503050406030204" pitchFamily="18" charset="0"/>
                                                  </a:rPr>
                                                </m:ctrlPr>
                                              </m:sSubPr>
                                              <m:e>
                                                <m:r>
                                                  <a:rPr lang="en-IN" sz="1800">
                                                    <a:solidFill>
                                                      <a:schemeClr val="tx1"/>
                                                    </a:solidFill>
                                                    <a:effectLst/>
                                                    <a:latin typeface="Cambria Math" panose="02040503050406030204" pitchFamily="18" charset="0"/>
                                                  </a:rPr>
                                                  <m:t>𝑦</m:t>
                                                </m:r>
                                              </m:e>
                                              <m:sub>
                                                <m:r>
                                                  <a:rPr lang="en-IN" sz="1800">
                                                    <a:solidFill>
                                                      <a:schemeClr val="tx1"/>
                                                    </a:solidFill>
                                                    <a:effectLst/>
                                                    <a:latin typeface="Cambria Math" panose="02040503050406030204" pitchFamily="18" charset="0"/>
                                                  </a:rPr>
                                                  <m:t>𝑗</m:t>
                                                </m:r>
                                                <m:r>
                                                  <a:rPr lang="en-IN" sz="1800">
                                                    <a:solidFill>
                                                      <a:schemeClr val="tx1"/>
                                                    </a:solidFill>
                                                    <a:effectLst/>
                                                    <a:latin typeface="Cambria Math" panose="02040503050406030204" pitchFamily="18" charset="0"/>
                                                  </a:rPr>
                                                  <m:t>,</m:t>
                                                </m:r>
                                                <m:r>
                                                  <a:rPr lang="en-IN" sz="1800">
                                                    <a:solidFill>
                                                      <a:schemeClr val="tx1"/>
                                                    </a:solidFill>
                                                    <a:effectLst/>
                                                    <a:latin typeface="Cambria Math" panose="02040503050406030204" pitchFamily="18" charset="0"/>
                                                  </a:rPr>
                                                  <m:t>𝑖</m:t>
                                                </m:r>
                                                <m:r>
                                                  <a:rPr lang="en-IN" sz="1800">
                                                    <a:solidFill>
                                                      <a:schemeClr val="tx1"/>
                                                    </a:solidFill>
                                                    <a:effectLst/>
                                                    <a:latin typeface="Cambria Math" panose="02040503050406030204" pitchFamily="18" charset="0"/>
                                                  </a:rPr>
                                                  <m:t>,</m:t>
                                                </m:r>
                                                <m:r>
                                                  <a:rPr lang="en-IN" sz="1800">
                                                    <a:solidFill>
                                                      <a:schemeClr val="tx1"/>
                                                    </a:solidFill>
                                                    <a:effectLst/>
                                                    <a:latin typeface="Cambria Math" panose="02040503050406030204" pitchFamily="18" charset="0"/>
                                                  </a:rPr>
                                                  <m:t>𝑘</m:t>
                                                </m:r>
                                              </m:sub>
                                            </m:sSub>
                                          </m:e>
                                        </m:nary>
                                      </m:e>
                                    </m:nary>
                                  </m:e>
                                </m:nary>
                                <m:r>
                                  <a:rPr lang="en-IN" sz="1800">
                                    <a:solidFill>
                                      <a:schemeClr val="tx1"/>
                                    </a:solidFill>
                                    <a:effectLst/>
                                    <a:latin typeface="Cambria Math" panose="02040503050406030204" pitchFamily="18" charset="0"/>
                                  </a:rPr>
                                  <m:t>+</m:t>
                                </m:r>
                                <m:nary>
                                  <m:naryPr>
                                    <m:chr m:val="∑"/>
                                    <m:limLoc m:val="undOvr"/>
                                    <m:supHide m:val="on"/>
                                    <m:ctrlPr>
                                      <a:rPr lang="en-IN" sz="1800" i="1">
                                        <a:solidFill>
                                          <a:schemeClr val="tx1"/>
                                        </a:solidFill>
                                        <a:effectLst/>
                                        <a:latin typeface="Cambria Math" panose="02040503050406030204" pitchFamily="18" charset="0"/>
                                      </a:rPr>
                                    </m:ctrlPr>
                                  </m:naryPr>
                                  <m:sub>
                                    <m:r>
                                      <a:rPr lang="en-IN" sz="1800">
                                        <a:solidFill>
                                          <a:schemeClr val="tx1"/>
                                        </a:solidFill>
                                        <a:effectLst/>
                                        <a:latin typeface="Cambria Math" panose="02040503050406030204" pitchFamily="18" charset="0"/>
                                      </a:rPr>
                                      <m:t>𝑖</m:t>
                                    </m:r>
                                    <m:r>
                                      <a:rPr lang="en-IN" sz="1800">
                                        <a:solidFill>
                                          <a:schemeClr val="tx1"/>
                                        </a:solidFill>
                                        <a:effectLst/>
                                        <a:latin typeface="Cambria Math" panose="02040503050406030204" pitchFamily="18" charset="0"/>
                                      </a:rPr>
                                      <m:t>∈</m:t>
                                    </m:r>
                                    <m:r>
                                      <a:rPr lang="en-IN" sz="1800">
                                        <a:solidFill>
                                          <a:schemeClr val="tx1"/>
                                        </a:solidFill>
                                        <a:effectLst/>
                                        <a:latin typeface="Cambria Math" panose="02040503050406030204" pitchFamily="18" charset="0"/>
                                      </a:rPr>
                                      <m:t>𝐵</m:t>
                                    </m:r>
                                  </m:sub>
                                  <m:sup/>
                                  <m:e>
                                    <m:sSub>
                                      <m:sSubPr>
                                        <m:ctrlPr>
                                          <a:rPr lang="en-IN" sz="1800" i="1">
                                            <a:solidFill>
                                              <a:schemeClr val="tx1"/>
                                            </a:solidFill>
                                            <a:effectLst/>
                                            <a:latin typeface="Cambria Math" panose="02040503050406030204" pitchFamily="18" charset="0"/>
                                          </a:rPr>
                                        </m:ctrlPr>
                                      </m:sSubPr>
                                      <m:e>
                                        <m:r>
                                          <a:rPr lang="en-IN" sz="1800">
                                            <a:solidFill>
                                              <a:schemeClr val="tx1"/>
                                            </a:solidFill>
                                            <a:effectLst/>
                                            <a:latin typeface="Cambria Math" panose="02040503050406030204" pitchFamily="18" charset="0"/>
                                          </a:rPr>
                                          <m:t>𝑉</m:t>
                                        </m:r>
                                      </m:e>
                                      <m:sub>
                                        <m:r>
                                          <a:rPr lang="en-IN" sz="1800">
                                            <a:solidFill>
                                              <a:schemeClr val="tx1"/>
                                            </a:solidFill>
                                            <a:effectLst/>
                                            <a:latin typeface="Cambria Math" panose="02040503050406030204" pitchFamily="18" charset="0"/>
                                          </a:rPr>
                                          <m:t>𝑖</m:t>
                                        </m:r>
                                      </m:sub>
                                    </m:sSub>
                                    <m:r>
                                      <a:rPr lang="en-IN" sz="1800">
                                        <a:solidFill>
                                          <a:schemeClr val="tx1"/>
                                        </a:solidFill>
                                        <a:effectLst/>
                                        <a:latin typeface="Cambria Math" panose="02040503050406030204" pitchFamily="18" charset="0"/>
                                      </a:rPr>
                                      <m:t>·</m:t>
                                    </m:r>
                                    <m:nary>
                                      <m:naryPr>
                                        <m:chr m:val="∑"/>
                                        <m:limLoc m:val="undOvr"/>
                                        <m:supHide m:val="on"/>
                                        <m:ctrlPr>
                                          <a:rPr lang="en-IN" sz="1800" i="1">
                                            <a:solidFill>
                                              <a:schemeClr val="tx1"/>
                                            </a:solidFill>
                                            <a:effectLst/>
                                            <a:latin typeface="Cambria Math" panose="02040503050406030204" pitchFamily="18" charset="0"/>
                                          </a:rPr>
                                        </m:ctrlPr>
                                      </m:naryPr>
                                      <m:sub>
                                        <m:r>
                                          <a:rPr lang="en-IN" sz="1800">
                                            <a:solidFill>
                                              <a:schemeClr val="tx1"/>
                                            </a:solidFill>
                                            <a:effectLst/>
                                            <a:latin typeface="Cambria Math" panose="02040503050406030204" pitchFamily="18" charset="0"/>
                                          </a:rPr>
                                          <m:t>𝑘</m:t>
                                        </m:r>
                                        <m:r>
                                          <a:rPr lang="en-IN" sz="1800">
                                            <a:solidFill>
                                              <a:schemeClr val="tx1"/>
                                            </a:solidFill>
                                            <a:effectLst/>
                                            <a:latin typeface="Cambria Math" panose="02040503050406030204" pitchFamily="18" charset="0"/>
                                          </a:rPr>
                                          <m:t>∈</m:t>
                                        </m:r>
                                        <m:r>
                                          <a:rPr lang="en-IN" sz="1800">
                                            <a:solidFill>
                                              <a:schemeClr val="tx1"/>
                                            </a:solidFill>
                                            <a:effectLst/>
                                            <a:latin typeface="Cambria Math" panose="02040503050406030204" pitchFamily="18" charset="0"/>
                                          </a:rPr>
                                          <m:t>𝐾</m:t>
                                        </m:r>
                                      </m:sub>
                                      <m:sup/>
                                      <m:e>
                                        <m:nary>
                                          <m:naryPr>
                                            <m:chr m:val="∑"/>
                                            <m:limLoc m:val="undOvr"/>
                                            <m:supHide m:val="on"/>
                                            <m:ctrlPr>
                                              <a:rPr lang="en-IN" sz="1800" i="1">
                                                <a:solidFill>
                                                  <a:schemeClr val="tx1"/>
                                                </a:solidFill>
                                                <a:effectLst/>
                                                <a:latin typeface="Cambria Math" panose="02040503050406030204" pitchFamily="18" charset="0"/>
                                              </a:rPr>
                                            </m:ctrlPr>
                                          </m:naryPr>
                                          <m:sub>
                                            <m:r>
                                              <a:rPr lang="en-IN" sz="1800">
                                                <a:solidFill>
                                                  <a:schemeClr val="tx1"/>
                                                </a:solidFill>
                                                <a:effectLst/>
                                                <a:latin typeface="Cambria Math" panose="02040503050406030204" pitchFamily="18" charset="0"/>
                                              </a:rPr>
                                              <m:t>𝑗</m:t>
                                            </m:r>
                                            <m:r>
                                              <a:rPr lang="en-IN" sz="1800">
                                                <a:solidFill>
                                                  <a:schemeClr val="tx1"/>
                                                </a:solidFill>
                                                <a:effectLst/>
                                                <a:latin typeface="Cambria Math" panose="02040503050406030204" pitchFamily="18" charset="0"/>
                                              </a:rPr>
                                              <m:t>∈</m:t>
                                            </m:r>
                                            <m:r>
                                              <a:rPr lang="en-IN" sz="1800">
                                                <a:solidFill>
                                                  <a:schemeClr val="tx1"/>
                                                </a:solidFill>
                                                <a:effectLst/>
                                                <a:latin typeface="Cambria Math" panose="02040503050406030204" pitchFamily="18" charset="0"/>
                                              </a:rPr>
                                              <m:t>𝐶</m:t>
                                            </m:r>
                                          </m:sub>
                                          <m:sup/>
                                          <m:e>
                                            <m:sSub>
                                              <m:sSubPr>
                                                <m:ctrlPr>
                                                  <a:rPr lang="en-IN" sz="1800" i="1">
                                                    <a:solidFill>
                                                      <a:schemeClr val="tx1"/>
                                                    </a:solidFill>
                                                    <a:effectLst/>
                                                    <a:latin typeface="Cambria Math" panose="02040503050406030204" pitchFamily="18" charset="0"/>
                                                  </a:rPr>
                                                </m:ctrlPr>
                                              </m:sSubPr>
                                              <m:e>
                                                <m:r>
                                                  <a:rPr lang="en-IN" sz="1800">
                                                    <a:solidFill>
                                                      <a:schemeClr val="tx1"/>
                                                    </a:solidFill>
                                                    <a:effectLst/>
                                                    <a:latin typeface="Cambria Math" panose="02040503050406030204" pitchFamily="18" charset="0"/>
                                                  </a:rPr>
                                                  <m:t>𝑦</m:t>
                                                </m:r>
                                              </m:e>
                                              <m:sub>
                                                <m:r>
                                                  <a:rPr lang="en-IN" sz="1800">
                                                    <a:solidFill>
                                                      <a:schemeClr val="tx1"/>
                                                    </a:solidFill>
                                                    <a:effectLst/>
                                                    <a:latin typeface="Cambria Math" panose="02040503050406030204" pitchFamily="18" charset="0"/>
                                                  </a:rPr>
                                                  <m:t>𝑖</m:t>
                                                </m:r>
                                                <m:r>
                                                  <a:rPr lang="en-IN" sz="1800">
                                                    <a:solidFill>
                                                      <a:schemeClr val="tx1"/>
                                                    </a:solidFill>
                                                    <a:effectLst/>
                                                    <a:latin typeface="Cambria Math" panose="02040503050406030204" pitchFamily="18" charset="0"/>
                                                  </a:rPr>
                                                  <m:t>,</m:t>
                                                </m:r>
                                                <m:r>
                                                  <a:rPr lang="en-IN" sz="1800">
                                                    <a:solidFill>
                                                      <a:schemeClr val="tx1"/>
                                                    </a:solidFill>
                                                    <a:effectLst/>
                                                    <a:latin typeface="Cambria Math" panose="02040503050406030204" pitchFamily="18" charset="0"/>
                                                  </a:rPr>
                                                  <m:t>𝑗</m:t>
                                                </m:r>
                                                <m:r>
                                                  <a:rPr lang="en-IN" sz="1800">
                                                    <a:solidFill>
                                                      <a:schemeClr val="tx1"/>
                                                    </a:solidFill>
                                                    <a:effectLst/>
                                                    <a:latin typeface="Cambria Math" panose="02040503050406030204" pitchFamily="18" charset="0"/>
                                                  </a:rPr>
                                                  <m:t>,</m:t>
                                                </m:r>
                                                <m:r>
                                                  <a:rPr lang="en-IN" sz="1800">
                                                    <a:solidFill>
                                                      <a:schemeClr val="tx1"/>
                                                    </a:solidFill>
                                                    <a:effectLst/>
                                                    <a:latin typeface="Cambria Math" panose="02040503050406030204" pitchFamily="18" charset="0"/>
                                                  </a:rPr>
                                                  <m:t>𝑘</m:t>
                                                </m:r>
                                              </m:sub>
                                            </m:sSub>
                                          </m:e>
                                        </m:nary>
                                      </m:e>
                                    </m:nary>
                                  </m:e>
                                </m:nary>
                                <m:r>
                                  <a:rPr lang="en-IN" sz="1800">
                                    <a:solidFill>
                                      <a:schemeClr val="tx1"/>
                                    </a:solidFill>
                                    <a:effectLst/>
                                    <a:latin typeface="Cambria Math" panose="02040503050406030204" pitchFamily="18" charset="0"/>
                                  </a:rPr>
                                  <m:t> ,</m:t>
                                </m:r>
                              </m:oMath>
                            </m:oMathPara>
                          </a14:m>
                          <a:endParaRPr lang="en-IN" sz="1800" dirty="0">
                            <a:solidFill>
                              <a:schemeClr val="tx1"/>
                            </a:solidFill>
                            <a:effectLst/>
                            <a:latin typeface="Calibri" panose="020F0502020204030204" pitchFamily="34" charset="0"/>
                            <a:ea typeface="Calibri" panose="020F0502020204030204" pitchFamily="34" charset="0"/>
                            <a:cs typeface="Mangal" panose="02040503050203030202" pitchFamily="18" charset="0"/>
                          </a:endParaRPr>
                        </a:p>
                      </a:txBody>
                      <a:tcPr marL="68539" marR="68539" marT="0" marB="0" anchor="ctr">
                        <a:noFill/>
                      </a:tcPr>
                    </a:tc>
                    <a:tc>
                      <a:txBody>
                        <a:bodyPr/>
                        <a:lstStyle/>
                        <a:p>
                          <a:pPr algn="r">
                            <a:lnSpc>
                              <a:spcPct val="115000"/>
                            </a:lnSpc>
                          </a:pPr>
                          <a:r>
                            <a:rPr lang="en-IN" sz="1800" dirty="0">
                              <a:solidFill>
                                <a:schemeClr val="tx1"/>
                              </a:solidFill>
                              <a:effectLst/>
                              <a:latin typeface="Times New Roman" panose="02020603050405020304" pitchFamily="18" charset="0"/>
                              <a:cs typeface="Times New Roman" panose="02020603050405020304" pitchFamily="18" charset="0"/>
                            </a:rPr>
                            <a:t>( 1 )</a:t>
                          </a:r>
                          <a:endParaRPr lang="en-IN"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39" marR="68539" marT="0" marB="0" anchor="ctr">
                        <a:noFill/>
                      </a:tcPr>
                    </a:tc>
                    <a:extLst>
                      <a:ext uri="{0D108BD9-81ED-4DB2-BD59-A6C34878D82A}">
                        <a16:rowId xmlns:a16="http://schemas.microsoft.com/office/drawing/2014/main" val="3511545858"/>
                      </a:ext>
                    </a:extLst>
                  </a:tr>
                </a:tbl>
              </a:graphicData>
            </a:graphic>
          </p:graphicFrame>
        </mc:Choice>
        <mc:Fallback xmlns="">
          <p:graphicFrame>
            <p:nvGraphicFramePr>
              <p:cNvPr id="3" name="Table 2">
                <a:extLst>
                  <a:ext uri="{FF2B5EF4-FFF2-40B4-BE49-F238E27FC236}">
                    <a16:creationId xmlns:a16="http://schemas.microsoft.com/office/drawing/2014/main" id="{20881C3B-D8AB-55E9-57C7-A9412413AB40}"/>
                  </a:ext>
                </a:extLst>
              </p:cNvPr>
              <p:cNvGraphicFramePr>
                <a:graphicFrameLocks noGrp="1"/>
              </p:cNvGraphicFramePr>
              <p:nvPr>
                <p:extLst>
                  <p:ext uri="{D42A27DB-BD31-4B8C-83A1-F6EECF244321}">
                    <p14:modId xmlns:p14="http://schemas.microsoft.com/office/powerpoint/2010/main" val="589328896"/>
                  </p:ext>
                </p:extLst>
              </p:nvPr>
            </p:nvGraphicFramePr>
            <p:xfrm>
              <a:off x="838200" y="1615576"/>
              <a:ext cx="10879015" cy="1680655"/>
            </p:xfrm>
            <a:graphic>
              <a:graphicData uri="http://schemas.openxmlformats.org/drawingml/2006/table">
                <a:tbl>
                  <a:tblPr firstRow="1" firstCol="1" bandRow="1">
                    <a:tableStyleId>{5C22544A-7EE6-4342-B048-85BDC9FD1C3A}</a:tableStyleId>
                  </a:tblPr>
                  <a:tblGrid>
                    <a:gridCol w="9921661">
                      <a:extLst>
                        <a:ext uri="{9D8B030D-6E8A-4147-A177-3AD203B41FA5}">
                          <a16:colId xmlns:a16="http://schemas.microsoft.com/office/drawing/2014/main" val="4190002918"/>
                        </a:ext>
                      </a:extLst>
                    </a:gridCol>
                    <a:gridCol w="957354">
                      <a:extLst>
                        <a:ext uri="{9D8B030D-6E8A-4147-A177-3AD203B41FA5}">
                          <a16:colId xmlns:a16="http://schemas.microsoft.com/office/drawing/2014/main" val="1459585614"/>
                        </a:ext>
                      </a:extLst>
                    </a:gridCol>
                  </a:tblGrid>
                  <a:tr h="1680655">
                    <a:tc>
                      <a:txBody>
                        <a:bodyPr/>
                        <a:lstStyle/>
                        <a:p>
                          <a:endParaRPr lang="en-US"/>
                        </a:p>
                      </a:txBody>
                      <a:tcPr marL="68539" marR="68539" marT="0" marB="0" anchor="ctr">
                        <a:blipFill>
                          <a:blip r:embed="rId2"/>
                          <a:stretch>
                            <a:fillRect l="-61" t="-725" r="-9883" b="-1449"/>
                          </a:stretch>
                        </a:blipFill>
                      </a:tcPr>
                    </a:tc>
                    <a:tc>
                      <a:txBody>
                        <a:bodyPr/>
                        <a:lstStyle/>
                        <a:p>
                          <a:pPr algn="r">
                            <a:lnSpc>
                              <a:spcPct val="115000"/>
                            </a:lnSpc>
                          </a:pPr>
                          <a:r>
                            <a:rPr lang="en-IN" sz="1800" dirty="0">
                              <a:solidFill>
                                <a:schemeClr val="tx1"/>
                              </a:solidFill>
                              <a:effectLst/>
                              <a:latin typeface="Times New Roman" panose="02020603050405020304" pitchFamily="18" charset="0"/>
                              <a:cs typeface="Times New Roman" panose="02020603050405020304" pitchFamily="18" charset="0"/>
                            </a:rPr>
                            <a:t>( 1 )</a:t>
                          </a:r>
                          <a:endParaRPr lang="en-IN"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39" marR="68539" marT="0" marB="0" anchor="ctr">
                        <a:noFill/>
                      </a:tcPr>
                    </a:tc>
                    <a:extLst>
                      <a:ext uri="{0D108BD9-81ED-4DB2-BD59-A6C34878D82A}">
                        <a16:rowId xmlns:a16="http://schemas.microsoft.com/office/drawing/2014/main" val="3511545858"/>
                      </a:ext>
                    </a:extLst>
                  </a:tr>
                </a:tbl>
              </a:graphicData>
            </a:graphic>
          </p:graphicFrame>
        </mc:Fallback>
      </mc:AlternateContent>
      <p:sp>
        <p:nvSpPr>
          <p:cNvPr id="5" name="TextBox 4">
            <a:extLst>
              <a:ext uri="{FF2B5EF4-FFF2-40B4-BE49-F238E27FC236}">
                <a16:creationId xmlns:a16="http://schemas.microsoft.com/office/drawing/2014/main" id="{8665CA51-A080-B8AF-D66D-AB6CD525535F}"/>
              </a:ext>
            </a:extLst>
          </p:cNvPr>
          <p:cNvSpPr txBox="1"/>
          <p:nvPr/>
        </p:nvSpPr>
        <p:spPr>
          <a:xfrm>
            <a:off x="978877" y="1246244"/>
            <a:ext cx="6097464" cy="369332"/>
          </a:xfrm>
          <a:prstGeom prst="rect">
            <a:avLst/>
          </a:prstGeom>
          <a:noFill/>
        </p:spPr>
        <p:txBody>
          <a:bodyPr wrap="square">
            <a:spAutoFit/>
          </a:bodyPr>
          <a:lstStyle/>
          <a:p>
            <a:r>
              <a:rPr lang="en-US" sz="1800" b="1" dirty="0">
                <a:latin typeface="Times New Roman" panose="02020603050405020304" pitchFamily="18" charset="0"/>
                <a:ea typeface="Calibri" panose="020F0502020204030204" pitchFamily="34" charset="0"/>
                <a:cs typeface="Mangal" panose="02040503050203030202" pitchFamily="18" charset="0"/>
              </a:rPr>
              <a:t>Objective Function (</a:t>
            </a:r>
            <a:r>
              <a:rPr lang="en-US" sz="1800" dirty="0">
                <a:effectLst/>
                <a:latin typeface="Times New Roman" panose="02020603050405020304" pitchFamily="18" charset="0"/>
                <a:ea typeface="Calibri" panose="020F0502020204030204" pitchFamily="34" charset="0"/>
                <a:cs typeface="Mangal" panose="02040503050203030202" pitchFamily="18" charset="0"/>
              </a:rPr>
              <a:t>represents the total emission)</a:t>
            </a:r>
            <a:r>
              <a:rPr lang="en-US" sz="1800" b="1" dirty="0">
                <a:latin typeface="Times New Roman" panose="02020603050405020304" pitchFamily="18" charset="0"/>
                <a:ea typeface="Calibri" panose="020F0502020204030204" pitchFamily="34" charset="0"/>
                <a:cs typeface="Mangal" panose="02040503050203030202" pitchFamily="18" charset="0"/>
              </a:rPr>
              <a:t>:</a:t>
            </a:r>
            <a:endParaRPr lang="en-IN" sz="4400" dirty="0"/>
          </a:p>
        </p:txBody>
      </p:sp>
      <p:sp>
        <p:nvSpPr>
          <p:cNvPr id="7" name="TextBox 6">
            <a:extLst>
              <a:ext uri="{FF2B5EF4-FFF2-40B4-BE49-F238E27FC236}">
                <a16:creationId xmlns:a16="http://schemas.microsoft.com/office/drawing/2014/main" id="{1479A244-F00E-EC6A-12F3-4F2A0BA91293}"/>
              </a:ext>
            </a:extLst>
          </p:cNvPr>
          <p:cNvSpPr txBox="1"/>
          <p:nvPr/>
        </p:nvSpPr>
        <p:spPr>
          <a:xfrm>
            <a:off x="597877" y="3541977"/>
            <a:ext cx="11183816" cy="3082190"/>
          </a:xfrm>
          <a:prstGeom prst="rect">
            <a:avLst/>
          </a:prstGeom>
          <a:noFill/>
        </p:spPr>
        <p:txBody>
          <a:bodyPr wrap="square">
            <a:spAutoFit/>
          </a:bodyPr>
          <a:lstStyle/>
          <a:p>
            <a:pPr marL="285750" indent="-285750" algn="just">
              <a:lnSpc>
                <a:spcPct val="115000"/>
              </a:lnSpc>
              <a:spcBef>
                <a:spcPts val="1200"/>
              </a:spcBef>
              <a:buFont typeface="Arial" panose="020B0604020202020204" pitchFamily="34" charset="0"/>
              <a:buChar char="•"/>
            </a:pPr>
            <a:r>
              <a:rPr lang="en-US" sz="1800" dirty="0">
                <a:effectLst/>
                <a:latin typeface="Times New Roman" panose="02020603050405020304" pitchFamily="18" charset="0"/>
                <a:ea typeface="Calibri" panose="020F0502020204030204" pitchFamily="34" charset="0"/>
                <a:cs typeface="Mangal" panose="02040503050203030202" pitchFamily="18" charset="0"/>
              </a:rPr>
              <a:t>First term represents the fixed emission and variable (as per load and distance) emission due to transportation of the loads. </a:t>
            </a:r>
          </a:p>
          <a:p>
            <a:pPr marL="285750" indent="-285750" algn="just">
              <a:lnSpc>
                <a:spcPct val="115000"/>
              </a:lnSpc>
              <a:spcBef>
                <a:spcPts val="1200"/>
              </a:spcBef>
              <a:buFont typeface="Arial" panose="020B0604020202020204" pitchFamily="34" charset="0"/>
              <a:buChar char="•"/>
            </a:pPr>
            <a:r>
              <a:rPr lang="en-US" sz="1800" dirty="0">
                <a:effectLst/>
                <a:latin typeface="Times New Roman" panose="02020603050405020304" pitchFamily="18" charset="0"/>
                <a:ea typeface="Calibri" panose="020F0502020204030204" pitchFamily="34" charset="0"/>
                <a:cs typeface="Mangal" panose="02040503050203030202" pitchFamily="18" charset="0"/>
              </a:rPr>
              <a:t>The fixed emission, which represents the emission of the empty vehicle per unit distance travelled, is doubled due to vehicles’ (empty) return journey.</a:t>
            </a:r>
          </a:p>
          <a:p>
            <a:pPr marL="285750" indent="-285750" algn="just">
              <a:lnSpc>
                <a:spcPct val="115000"/>
              </a:lnSpc>
              <a:spcBef>
                <a:spcPts val="1200"/>
              </a:spcBef>
              <a:buFont typeface="Arial" panose="020B0604020202020204" pitchFamily="34" charset="0"/>
              <a:buChar char="•"/>
            </a:pPr>
            <a:r>
              <a:rPr lang="en-US" sz="1800" dirty="0">
                <a:effectLst/>
                <a:latin typeface="Times New Roman" panose="02020603050405020304" pitchFamily="18" charset="0"/>
                <a:ea typeface="Calibri" panose="020F0502020204030204" pitchFamily="34" charset="0"/>
                <a:cs typeface="Mangal" panose="02040503050203030202" pitchFamily="18" charset="0"/>
              </a:rPr>
              <a:t>The second term represents the fixed emission from those Distribution Centres and Branches which are made to remain operational.</a:t>
            </a:r>
          </a:p>
          <a:p>
            <a:pPr marL="285750" indent="-285750" algn="just">
              <a:lnSpc>
                <a:spcPct val="115000"/>
              </a:lnSpc>
              <a:spcBef>
                <a:spcPts val="1200"/>
              </a:spcBef>
              <a:buFont typeface="Arial" panose="020B0604020202020204" pitchFamily="34" charset="0"/>
              <a:buChar char="•"/>
            </a:pPr>
            <a:r>
              <a:rPr lang="en-US" sz="1800" dirty="0">
                <a:effectLst/>
                <a:latin typeface="Times New Roman" panose="02020603050405020304" pitchFamily="18" charset="0"/>
                <a:ea typeface="Calibri" panose="020F0502020204030204" pitchFamily="34" charset="0"/>
                <a:cs typeface="Mangal" panose="02040503050203030202" pitchFamily="18" charset="0"/>
              </a:rPr>
              <a:t>The last two terms represent the variable emissions (as the sum of emissions for handling each product) at the functional Distribution Centres and Branches respectively.</a:t>
            </a:r>
            <a:endParaRPr lang="en-IN" sz="1800" dirty="0">
              <a:effectLst/>
              <a:latin typeface="Calibri" panose="020F0502020204030204" pitchFamily="34" charset="0"/>
              <a:ea typeface="Calibri" panose="020F0502020204030204" pitchFamily="34" charset="0"/>
              <a:cs typeface="Mangal" panose="02040503050203030202" pitchFamily="18" charset="0"/>
            </a:endParaRPr>
          </a:p>
        </p:txBody>
      </p:sp>
    </p:spTree>
    <p:extLst>
      <p:ext uri="{BB962C8B-B14F-4D97-AF65-F5344CB8AC3E}">
        <p14:creationId xmlns:p14="http://schemas.microsoft.com/office/powerpoint/2010/main" val="24301837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6564F2-EEA1-1794-4527-D81EE235BBEF}"/>
            </a:ext>
          </a:extLst>
        </p:cNvPr>
        <p:cNvGrpSpPr/>
        <p:nvPr/>
      </p:nvGrpSpPr>
      <p:grpSpPr>
        <a:xfrm>
          <a:off x="0" y="0"/>
          <a:ext cx="0" cy="0"/>
          <a:chOff x="0" y="0"/>
          <a:chExt cx="0" cy="0"/>
        </a:xfrm>
      </p:grpSpPr>
      <mc:AlternateContent xmlns:mc="http://schemas.openxmlformats.org/markup-compatibility/2006" xmlns:a14="http://schemas.microsoft.com/office/drawing/2010/main">
        <mc:Choice Requires="a14">
          <p:graphicFrame>
            <p:nvGraphicFramePr>
              <p:cNvPr id="2" name="Table 1">
                <a:extLst>
                  <a:ext uri="{FF2B5EF4-FFF2-40B4-BE49-F238E27FC236}">
                    <a16:creationId xmlns:a16="http://schemas.microsoft.com/office/drawing/2014/main" id="{466ABA0A-1062-AA60-CDF2-036572D7F732}"/>
                  </a:ext>
                </a:extLst>
              </p:cNvPr>
              <p:cNvGraphicFramePr>
                <a:graphicFrameLocks noGrp="1"/>
              </p:cNvGraphicFramePr>
              <p:nvPr>
                <p:extLst>
                  <p:ext uri="{D42A27DB-BD31-4B8C-83A1-F6EECF244321}">
                    <p14:modId xmlns:p14="http://schemas.microsoft.com/office/powerpoint/2010/main" val="3041401951"/>
                  </p:ext>
                </p:extLst>
              </p:nvPr>
            </p:nvGraphicFramePr>
            <p:xfrm>
              <a:off x="1" y="584704"/>
              <a:ext cx="12191999" cy="6027932"/>
            </p:xfrm>
            <a:graphic>
              <a:graphicData uri="http://schemas.openxmlformats.org/drawingml/2006/table">
                <a:tbl>
                  <a:tblPr firstRow="1" firstCol="1" bandRow="1">
                    <a:tableStyleId>{5C22544A-7EE6-4342-B048-85BDC9FD1C3A}</a:tableStyleId>
                  </a:tblPr>
                  <a:tblGrid>
                    <a:gridCol w="6523891">
                      <a:extLst>
                        <a:ext uri="{9D8B030D-6E8A-4147-A177-3AD203B41FA5}">
                          <a16:colId xmlns:a16="http://schemas.microsoft.com/office/drawing/2014/main" val="3901612656"/>
                        </a:ext>
                      </a:extLst>
                    </a:gridCol>
                    <a:gridCol w="509954">
                      <a:extLst>
                        <a:ext uri="{9D8B030D-6E8A-4147-A177-3AD203B41FA5}">
                          <a16:colId xmlns:a16="http://schemas.microsoft.com/office/drawing/2014/main" val="3557839339"/>
                        </a:ext>
                      </a:extLst>
                    </a:gridCol>
                    <a:gridCol w="5158154">
                      <a:extLst>
                        <a:ext uri="{9D8B030D-6E8A-4147-A177-3AD203B41FA5}">
                          <a16:colId xmlns:a16="http://schemas.microsoft.com/office/drawing/2014/main" val="50334244"/>
                        </a:ext>
                      </a:extLst>
                    </a:gridCol>
                  </a:tblGrid>
                  <a:tr h="658783">
                    <a:tc>
                      <a:txBody>
                        <a:bodyPr/>
                        <a:lstStyle/>
                        <a:p>
                          <a:pPr algn="just">
                            <a:lnSpc>
                              <a:spcPct val="115000"/>
                            </a:lnSpc>
                          </a:pPr>
                          <a14:m>
                            <m:oMathPara xmlns:m="http://schemas.openxmlformats.org/officeDocument/2006/math">
                              <m:oMathParaPr>
                                <m:jc m:val="centerGroup"/>
                              </m:oMathParaPr>
                              <m:oMath xmlns:m="http://schemas.openxmlformats.org/officeDocument/2006/math">
                                <m:nary>
                                  <m:naryPr>
                                    <m:chr m:val="∑"/>
                                    <m:limLoc m:val="undOvr"/>
                                    <m:supHide m:val="on"/>
                                    <m:ctrlPr>
                                      <a:rPr lang="en-IN" sz="1400" i="1" smtClean="0">
                                        <a:solidFill>
                                          <a:schemeClr val="tx1"/>
                                        </a:solidFill>
                                        <a:effectLst/>
                                        <a:latin typeface="Cambria Math" panose="02040503050406030204" pitchFamily="18" charset="0"/>
                                      </a:rPr>
                                    </m:ctrlPr>
                                  </m:naryPr>
                                  <m:sub>
                                    <m:r>
                                      <a:rPr lang="en-IN" sz="1400">
                                        <a:solidFill>
                                          <a:schemeClr val="tx1"/>
                                        </a:solidFill>
                                        <a:effectLst/>
                                        <a:latin typeface="Cambria Math" panose="02040503050406030204" pitchFamily="18" charset="0"/>
                                      </a:rPr>
                                      <m:t>𝑗</m:t>
                                    </m:r>
                                    <m:r>
                                      <a:rPr lang="en-IN" sz="1400">
                                        <a:solidFill>
                                          <a:schemeClr val="tx1"/>
                                        </a:solidFill>
                                        <a:effectLst/>
                                        <a:latin typeface="Cambria Math" panose="02040503050406030204" pitchFamily="18" charset="0"/>
                                      </a:rPr>
                                      <m:t>∈</m:t>
                                    </m:r>
                                    <m:r>
                                      <a:rPr lang="en-IN" sz="1400">
                                        <a:solidFill>
                                          <a:schemeClr val="tx1"/>
                                        </a:solidFill>
                                        <a:effectLst/>
                                        <a:latin typeface="Cambria Math" panose="02040503050406030204" pitchFamily="18" charset="0"/>
                                      </a:rPr>
                                      <m:t>𝑅</m:t>
                                    </m:r>
                                    <m:r>
                                      <a:rPr lang="en-IN" sz="1400">
                                        <a:solidFill>
                                          <a:schemeClr val="tx1"/>
                                        </a:solidFill>
                                        <a:effectLst/>
                                        <a:latin typeface="Cambria Math" panose="02040503050406030204" pitchFamily="18" charset="0"/>
                                      </a:rPr>
                                      <m:t>,</m:t>
                                    </m:r>
                                    <m:r>
                                      <a:rPr lang="en-IN" sz="1400">
                                        <a:solidFill>
                                          <a:schemeClr val="tx1"/>
                                        </a:solidFill>
                                        <a:effectLst/>
                                        <a:latin typeface="Cambria Math" panose="02040503050406030204" pitchFamily="18" charset="0"/>
                                      </a:rPr>
                                      <m:t>𝐵</m:t>
                                    </m:r>
                                  </m:sub>
                                  <m:sup/>
                                  <m:e>
                                    <m:sSubSup>
                                      <m:sSubSupPr>
                                        <m:ctrlPr>
                                          <a:rPr lang="en-IN" sz="1400" i="1">
                                            <a:solidFill>
                                              <a:schemeClr val="tx1"/>
                                            </a:solidFill>
                                            <a:effectLst/>
                                            <a:latin typeface="Cambria Math" panose="02040503050406030204" pitchFamily="18" charset="0"/>
                                          </a:rPr>
                                        </m:ctrlPr>
                                      </m:sSubSupPr>
                                      <m:e>
                                        <m:r>
                                          <a:rPr lang="en-US" sz="1400">
                                            <a:solidFill>
                                              <a:schemeClr val="tx1"/>
                                            </a:solidFill>
                                            <a:effectLst/>
                                            <a:latin typeface="Cambria Math" panose="02040503050406030204" pitchFamily="18" charset="0"/>
                                          </a:rPr>
                                          <m:t>𝑦</m:t>
                                        </m:r>
                                      </m:e>
                                      <m:sub>
                                        <m:r>
                                          <a:rPr lang="en-US" sz="1400">
                                            <a:solidFill>
                                              <a:schemeClr val="tx1"/>
                                            </a:solidFill>
                                            <a:effectLst/>
                                            <a:latin typeface="Cambria Math" panose="02040503050406030204" pitchFamily="18" charset="0"/>
                                          </a:rPr>
                                          <m:t>𝑖</m:t>
                                        </m:r>
                                        <m:r>
                                          <a:rPr lang="en-US" sz="1400">
                                            <a:solidFill>
                                              <a:schemeClr val="tx1"/>
                                            </a:solidFill>
                                            <a:effectLst/>
                                            <a:latin typeface="Cambria Math" panose="02040503050406030204" pitchFamily="18" charset="0"/>
                                          </a:rPr>
                                          <m:t>,</m:t>
                                        </m:r>
                                        <m:r>
                                          <a:rPr lang="en-US" sz="1400">
                                            <a:solidFill>
                                              <a:schemeClr val="tx1"/>
                                            </a:solidFill>
                                            <a:effectLst/>
                                            <a:latin typeface="Cambria Math" panose="02040503050406030204" pitchFamily="18" charset="0"/>
                                          </a:rPr>
                                          <m:t>𝑗</m:t>
                                        </m:r>
                                      </m:sub>
                                      <m:sup>
                                        <m:r>
                                          <a:rPr lang="en-US" sz="1400">
                                            <a:solidFill>
                                              <a:schemeClr val="tx1"/>
                                            </a:solidFill>
                                            <a:effectLst/>
                                            <a:latin typeface="Cambria Math" panose="02040503050406030204" pitchFamily="18" charset="0"/>
                                          </a:rPr>
                                          <m:t>𝑘</m:t>
                                        </m:r>
                                      </m:sup>
                                    </m:sSubSup>
                                  </m:e>
                                </m:nary>
                                <m:r>
                                  <a:rPr lang="en-IN" sz="1400">
                                    <a:solidFill>
                                      <a:schemeClr val="tx1"/>
                                    </a:solidFill>
                                    <a:effectLst/>
                                    <a:latin typeface="Cambria Math" panose="02040503050406030204" pitchFamily="18" charset="0"/>
                                  </a:rPr>
                                  <m:t>≤</m:t>
                                </m:r>
                                <m:sSubSup>
                                  <m:sSubSupPr>
                                    <m:ctrlPr>
                                      <a:rPr lang="en-IN" sz="1400" i="1">
                                        <a:solidFill>
                                          <a:schemeClr val="tx1"/>
                                        </a:solidFill>
                                        <a:effectLst/>
                                        <a:latin typeface="Cambria Math" panose="02040503050406030204" pitchFamily="18" charset="0"/>
                                      </a:rPr>
                                    </m:ctrlPr>
                                  </m:sSubSupPr>
                                  <m:e>
                                    <m:r>
                                      <a:rPr lang="en-US" sz="1400">
                                        <a:solidFill>
                                          <a:schemeClr val="tx1"/>
                                        </a:solidFill>
                                        <a:effectLst/>
                                        <a:latin typeface="Cambria Math" panose="02040503050406030204" pitchFamily="18" charset="0"/>
                                      </a:rPr>
                                      <m:t>𝑈</m:t>
                                    </m:r>
                                  </m:e>
                                  <m:sub>
                                    <m:r>
                                      <a:rPr lang="en-US" sz="1400">
                                        <a:solidFill>
                                          <a:schemeClr val="tx1"/>
                                        </a:solidFill>
                                        <a:effectLst/>
                                        <a:latin typeface="Cambria Math" panose="02040503050406030204" pitchFamily="18" charset="0"/>
                                      </a:rPr>
                                      <m:t>𝑖</m:t>
                                    </m:r>
                                  </m:sub>
                                  <m:sup>
                                    <m:r>
                                      <a:rPr lang="en-US" sz="1400">
                                        <a:solidFill>
                                          <a:schemeClr val="tx1"/>
                                        </a:solidFill>
                                        <a:effectLst/>
                                        <a:latin typeface="Cambria Math" panose="02040503050406030204" pitchFamily="18" charset="0"/>
                                      </a:rPr>
                                      <m:t>𝑘</m:t>
                                    </m:r>
                                  </m:sup>
                                </m:sSubSup>
                                <m:r>
                                  <a:rPr lang="en-US" sz="1400">
                                    <a:solidFill>
                                      <a:schemeClr val="tx1"/>
                                    </a:solidFill>
                                    <a:effectLst/>
                                    <a:latin typeface="Cambria Math" panose="02040503050406030204" pitchFamily="18" charset="0"/>
                                  </a:rPr>
                                  <m:t> </m:t>
                                </m:r>
                                <m:r>
                                  <a:rPr lang="en-IN" sz="1400">
                                    <a:solidFill>
                                      <a:schemeClr val="tx1"/>
                                    </a:solidFill>
                                    <a:effectLst/>
                                    <a:latin typeface="Cambria Math" panose="02040503050406030204" pitchFamily="18" charset="0"/>
                                  </a:rPr>
                                  <m:t>,  ∀</m:t>
                                </m:r>
                                <m:r>
                                  <a:rPr lang="en-IN" sz="1400">
                                    <a:solidFill>
                                      <a:schemeClr val="tx1"/>
                                    </a:solidFill>
                                    <a:effectLst/>
                                    <a:latin typeface="Cambria Math" panose="02040503050406030204" pitchFamily="18" charset="0"/>
                                  </a:rPr>
                                  <m:t>𝑘</m:t>
                                </m:r>
                                <m:r>
                                  <a:rPr lang="en-IN" sz="1400">
                                    <a:solidFill>
                                      <a:schemeClr val="tx1"/>
                                    </a:solidFill>
                                    <a:effectLst/>
                                    <a:latin typeface="Cambria Math" panose="02040503050406030204" pitchFamily="18" charset="0"/>
                                  </a:rPr>
                                  <m:t>∈</m:t>
                                </m:r>
                                <m:r>
                                  <a:rPr lang="en-IN" sz="1400">
                                    <a:solidFill>
                                      <a:schemeClr val="tx1"/>
                                    </a:solidFill>
                                    <a:effectLst/>
                                    <a:latin typeface="Cambria Math" panose="02040503050406030204" pitchFamily="18" charset="0"/>
                                  </a:rPr>
                                  <m:t>𝐾</m:t>
                                </m:r>
                                <m:r>
                                  <a:rPr lang="en-IN" sz="1400">
                                    <a:solidFill>
                                      <a:schemeClr val="tx1"/>
                                    </a:solidFill>
                                    <a:effectLst/>
                                    <a:latin typeface="Cambria Math" panose="02040503050406030204" pitchFamily="18" charset="0"/>
                                  </a:rPr>
                                  <m:t>, ∀</m:t>
                                </m:r>
                                <m:r>
                                  <a:rPr lang="en-IN" sz="1400">
                                    <a:solidFill>
                                      <a:schemeClr val="tx1"/>
                                    </a:solidFill>
                                    <a:effectLst/>
                                    <a:latin typeface="Cambria Math" panose="02040503050406030204" pitchFamily="18" charset="0"/>
                                  </a:rPr>
                                  <m:t>𝑖</m:t>
                                </m:r>
                                <m:r>
                                  <a:rPr lang="en-IN" sz="1400">
                                    <a:solidFill>
                                      <a:schemeClr val="tx1"/>
                                    </a:solidFill>
                                    <a:effectLst/>
                                    <a:latin typeface="Cambria Math" panose="02040503050406030204" pitchFamily="18" charset="0"/>
                                  </a:rPr>
                                  <m:t>∈</m:t>
                                </m:r>
                                <m:r>
                                  <a:rPr lang="en-IN" sz="1400">
                                    <a:solidFill>
                                      <a:schemeClr val="tx1"/>
                                    </a:solidFill>
                                    <a:effectLst/>
                                    <a:latin typeface="Cambria Math" panose="02040503050406030204" pitchFamily="18" charset="0"/>
                                  </a:rPr>
                                  <m:t>𝑆</m:t>
                                </m:r>
                                <m:r>
                                  <a:rPr lang="en-IN" sz="1400">
                                    <a:solidFill>
                                      <a:schemeClr val="tx1"/>
                                    </a:solidFill>
                                    <a:effectLst/>
                                    <a:latin typeface="Cambria Math" panose="02040503050406030204" pitchFamily="18" charset="0"/>
                                  </a:rPr>
                                  <m:t>,</m:t>
                                </m:r>
                              </m:oMath>
                            </m:oMathPara>
                          </a14:m>
                          <a:endParaRPr lang="en-IN" sz="14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0852" marR="6085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lnSpc>
                              <a:spcPct val="115000"/>
                            </a:lnSpc>
                          </a:pPr>
                          <a:r>
                            <a:rPr lang="en-IN" sz="1400" b="0" dirty="0">
                              <a:solidFill>
                                <a:schemeClr val="tx1"/>
                              </a:solidFill>
                              <a:effectLst/>
                              <a:latin typeface="Times New Roman" panose="02020603050405020304" pitchFamily="18" charset="0"/>
                              <a:cs typeface="Times New Roman" panose="02020603050405020304" pitchFamily="18" charset="0"/>
                            </a:rPr>
                            <a:t>( 2 )</a:t>
                          </a:r>
                          <a:endParaRPr lang="en-IN" sz="14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0852" marR="6085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just" defTabSz="914400" rtl="0" eaLnBrk="1" fontAlgn="auto" latinLnBrk="0" hangingPunct="1">
                            <a:lnSpc>
                              <a:spcPct val="115000"/>
                            </a:lnSpc>
                            <a:spcBef>
                              <a:spcPts val="0"/>
                            </a:spcBef>
                            <a:spcAft>
                              <a:spcPts val="0"/>
                            </a:spcAft>
                            <a:buClrTx/>
                            <a:buSzTx/>
                            <a:buFontTx/>
                            <a:buNone/>
                            <a:tabLst/>
                            <a:defRPr/>
                          </a:pPr>
                          <a:r>
                            <a:rPr lang="en-US" sz="1400" b="0" kern="1200" dirty="0">
                              <a:solidFill>
                                <a:schemeClr val="tx1"/>
                              </a:solidFill>
                              <a:effectLst/>
                              <a:latin typeface="Times New Roman" panose="02020603050405020304" pitchFamily="18" charset="0"/>
                              <a:ea typeface="+mn-ea"/>
                              <a:cs typeface="Times New Roman" panose="02020603050405020304" pitchFamily="18" charset="0"/>
                            </a:rPr>
                            <a:t>Ensures the supply of each product from the Suppliers to the Distribution Centres and Branches should be less that the amount of that product available for supply</a:t>
                          </a:r>
                          <a:endParaRPr lang="en-IN" sz="1400" b="0" kern="1200" dirty="0">
                            <a:solidFill>
                              <a:schemeClr val="tx1"/>
                            </a:solidFill>
                            <a:effectLst/>
                            <a:latin typeface="Times New Roman" panose="02020603050405020304" pitchFamily="18" charset="0"/>
                            <a:ea typeface="+mn-ea"/>
                            <a:cs typeface="Times New Roman" panose="02020603050405020304" pitchFamily="18" charset="0"/>
                          </a:endParaRPr>
                        </a:p>
                      </a:txBody>
                      <a:tcPr marL="60852" marR="6085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92687661"/>
                      </a:ext>
                    </a:extLst>
                  </a:tr>
                  <a:tr h="473972">
                    <a:tc>
                      <a:txBody>
                        <a:bodyPr/>
                        <a:lstStyle/>
                        <a:p>
                          <a:pPr algn="just">
                            <a:lnSpc>
                              <a:spcPct val="115000"/>
                            </a:lnSpc>
                          </a:pPr>
                          <a14:m>
                            <m:oMathPara xmlns:m="http://schemas.openxmlformats.org/officeDocument/2006/math">
                              <m:oMathParaPr>
                                <m:jc m:val="centerGroup"/>
                              </m:oMathParaPr>
                              <m:oMath xmlns:m="http://schemas.openxmlformats.org/officeDocument/2006/math">
                                <m:nary>
                                  <m:naryPr>
                                    <m:chr m:val="∑"/>
                                    <m:limLoc m:val="undOvr"/>
                                    <m:supHide m:val="on"/>
                                    <m:ctrlPr>
                                      <a:rPr lang="en-IN" sz="1400" i="1" smtClean="0">
                                        <a:solidFill>
                                          <a:schemeClr val="tx1"/>
                                        </a:solidFill>
                                        <a:effectLst/>
                                        <a:latin typeface="Cambria Math" panose="02040503050406030204" pitchFamily="18" charset="0"/>
                                      </a:rPr>
                                    </m:ctrlPr>
                                  </m:naryPr>
                                  <m:sub>
                                    <m:r>
                                      <a:rPr lang="en-IN" sz="1400">
                                        <a:solidFill>
                                          <a:schemeClr val="tx1"/>
                                        </a:solidFill>
                                        <a:effectLst/>
                                        <a:latin typeface="Cambria Math" panose="02040503050406030204" pitchFamily="18" charset="0"/>
                                      </a:rPr>
                                      <m:t>𝑗</m:t>
                                    </m:r>
                                    <m:r>
                                      <a:rPr lang="en-IN" sz="1400">
                                        <a:solidFill>
                                          <a:schemeClr val="tx1"/>
                                        </a:solidFill>
                                        <a:effectLst/>
                                        <a:latin typeface="Cambria Math" panose="02040503050406030204" pitchFamily="18" charset="0"/>
                                      </a:rPr>
                                      <m:t>∈</m:t>
                                    </m:r>
                                    <m:r>
                                      <a:rPr lang="en-IN" sz="1400">
                                        <a:solidFill>
                                          <a:schemeClr val="tx1"/>
                                        </a:solidFill>
                                        <a:effectLst/>
                                        <a:latin typeface="Cambria Math" panose="02040503050406030204" pitchFamily="18" charset="0"/>
                                      </a:rPr>
                                      <m:t>𝐵</m:t>
                                    </m:r>
                                    <m:r>
                                      <a:rPr lang="en-IN" sz="1400">
                                        <a:solidFill>
                                          <a:schemeClr val="tx1"/>
                                        </a:solidFill>
                                        <a:effectLst/>
                                        <a:latin typeface="Cambria Math" panose="02040503050406030204" pitchFamily="18" charset="0"/>
                                      </a:rPr>
                                      <m:t>,</m:t>
                                    </m:r>
                                    <m:r>
                                      <a:rPr lang="en-IN" sz="1400">
                                        <a:solidFill>
                                          <a:schemeClr val="tx1"/>
                                        </a:solidFill>
                                        <a:effectLst/>
                                        <a:latin typeface="Cambria Math" panose="02040503050406030204" pitchFamily="18" charset="0"/>
                                      </a:rPr>
                                      <m:t>𝐶</m:t>
                                    </m:r>
                                  </m:sub>
                                  <m:sup/>
                                  <m:e>
                                    <m:sSubSup>
                                      <m:sSubSupPr>
                                        <m:ctrlPr>
                                          <a:rPr lang="en-IN" sz="1400" i="1">
                                            <a:solidFill>
                                              <a:schemeClr val="tx1"/>
                                            </a:solidFill>
                                            <a:effectLst/>
                                            <a:latin typeface="Cambria Math" panose="02040503050406030204" pitchFamily="18" charset="0"/>
                                          </a:rPr>
                                        </m:ctrlPr>
                                      </m:sSubSupPr>
                                      <m:e>
                                        <m:r>
                                          <a:rPr lang="en-US" sz="1400">
                                            <a:solidFill>
                                              <a:schemeClr val="tx1"/>
                                            </a:solidFill>
                                            <a:effectLst/>
                                            <a:latin typeface="Cambria Math" panose="02040503050406030204" pitchFamily="18" charset="0"/>
                                          </a:rPr>
                                          <m:t>𝑦</m:t>
                                        </m:r>
                                      </m:e>
                                      <m:sub>
                                        <m:r>
                                          <a:rPr lang="en-US" sz="1400">
                                            <a:solidFill>
                                              <a:schemeClr val="tx1"/>
                                            </a:solidFill>
                                            <a:effectLst/>
                                            <a:latin typeface="Cambria Math" panose="02040503050406030204" pitchFamily="18" charset="0"/>
                                          </a:rPr>
                                          <m:t>𝑖</m:t>
                                        </m:r>
                                        <m:r>
                                          <a:rPr lang="en-US" sz="1400">
                                            <a:solidFill>
                                              <a:schemeClr val="tx1"/>
                                            </a:solidFill>
                                            <a:effectLst/>
                                            <a:latin typeface="Cambria Math" panose="02040503050406030204" pitchFamily="18" charset="0"/>
                                          </a:rPr>
                                          <m:t>,</m:t>
                                        </m:r>
                                        <m:r>
                                          <a:rPr lang="en-US" sz="1400">
                                            <a:solidFill>
                                              <a:schemeClr val="tx1"/>
                                            </a:solidFill>
                                            <a:effectLst/>
                                            <a:latin typeface="Cambria Math" panose="02040503050406030204" pitchFamily="18" charset="0"/>
                                          </a:rPr>
                                          <m:t>𝑗</m:t>
                                        </m:r>
                                      </m:sub>
                                      <m:sup>
                                        <m:r>
                                          <a:rPr lang="en-US" sz="1400">
                                            <a:solidFill>
                                              <a:schemeClr val="tx1"/>
                                            </a:solidFill>
                                            <a:effectLst/>
                                            <a:latin typeface="Cambria Math" panose="02040503050406030204" pitchFamily="18" charset="0"/>
                                          </a:rPr>
                                          <m:t>𝑘</m:t>
                                        </m:r>
                                      </m:sup>
                                    </m:sSubSup>
                                  </m:e>
                                </m:nary>
                                <m:r>
                                  <a:rPr lang="en-IN" sz="1400">
                                    <a:solidFill>
                                      <a:schemeClr val="tx1"/>
                                    </a:solidFill>
                                    <a:effectLst/>
                                    <a:latin typeface="Cambria Math" panose="02040503050406030204" pitchFamily="18" charset="0"/>
                                  </a:rPr>
                                  <m:t>≤</m:t>
                                </m:r>
                                <m:nary>
                                  <m:naryPr>
                                    <m:chr m:val="∑"/>
                                    <m:limLoc m:val="undOvr"/>
                                    <m:supHide m:val="on"/>
                                    <m:ctrlPr>
                                      <a:rPr lang="en-IN" sz="1400" i="1">
                                        <a:solidFill>
                                          <a:schemeClr val="tx1"/>
                                        </a:solidFill>
                                        <a:effectLst/>
                                        <a:latin typeface="Cambria Math" panose="02040503050406030204" pitchFamily="18" charset="0"/>
                                      </a:rPr>
                                    </m:ctrlPr>
                                  </m:naryPr>
                                  <m:sub>
                                    <m:r>
                                      <a:rPr lang="en-IN" sz="1400">
                                        <a:solidFill>
                                          <a:schemeClr val="tx1"/>
                                        </a:solidFill>
                                        <a:effectLst/>
                                        <a:latin typeface="Cambria Math" panose="02040503050406030204" pitchFamily="18" charset="0"/>
                                      </a:rPr>
                                      <m:t>𝑗</m:t>
                                    </m:r>
                                    <m:r>
                                      <a:rPr lang="en-IN" sz="1400">
                                        <a:solidFill>
                                          <a:schemeClr val="tx1"/>
                                        </a:solidFill>
                                        <a:effectLst/>
                                        <a:latin typeface="Cambria Math" panose="02040503050406030204" pitchFamily="18" charset="0"/>
                                      </a:rPr>
                                      <m:t>∈</m:t>
                                    </m:r>
                                    <m:r>
                                      <a:rPr lang="en-IN" sz="1400">
                                        <a:solidFill>
                                          <a:schemeClr val="tx1"/>
                                        </a:solidFill>
                                        <a:effectLst/>
                                        <a:latin typeface="Cambria Math" panose="02040503050406030204" pitchFamily="18" charset="0"/>
                                      </a:rPr>
                                      <m:t>𝑆</m:t>
                                    </m:r>
                                  </m:sub>
                                  <m:sup/>
                                  <m:e>
                                    <m:sSubSup>
                                      <m:sSubSupPr>
                                        <m:ctrlPr>
                                          <a:rPr lang="en-IN" sz="1400" i="1">
                                            <a:solidFill>
                                              <a:schemeClr val="tx1"/>
                                            </a:solidFill>
                                            <a:effectLst/>
                                            <a:latin typeface="Cambria Math" panose="02040503050406030204" pitchFamily="18" charset="0"/>
                                          </a:rPr>
                                        </m:ctrlPr>
                                      </m:sSubSupPr>
                                      <m:e>
                                        <m:r>
                                          <a:rPr lang="en-US" sz="1400">
                                            <a:solidFill>
                                              <a:schemeClr val="tx1"/>
                                            </a:solidFill>
                                            <a:effectLst/>
                                            <a:latin typeface="Cambria Math" panose="02040503050406030204" pitchFamily="18" charset="0"/>
                                          </a:rPr>
                                          <m:t>𝑦</m:t>
                                        </m:r>
                                      </m:e>
                                      <m:sub>
                                        <m:r>
                                          <a:rPr lang="en-US" sz="1400">
                                            <a:solidFill>
                                              <a:schemeClr val="tx1"/>
                                            </a:solidFill>
                                            <a:effectLst/>
                                            <a:latin typeface="Cambria Math" panose="02040503050406030204" pitchFamily="18" charset="0"/>
                                          </a:rPr>
                                          <m:t>𝑗</m:t>
                                        </m:r>
                                        <m:r>
                                          <a:rPr lang="en-US" sz="1400">
                                            <a:solidFill>
                                              <a:schemeClr val="tx1"/>
                                            </a:solidFill>
                                            <a:effectLst/>
                                            <a:latin typeface="Cambria Math" panose="02040503050406030204" pitchFamily="18" charset="0"/>
                                          </a:rPr>
                                          <m:t>,</m:t>
                                        </m:r>
                                        <m:r>
                                          <a:rPr lang="en-US" sz="1400">
                                            <a:solidFill>
                                              <a:schemeClr val="tx1"/>
                                            </a:solidFill>
                                            <a:effectLst/>
                                            <a:latin typeface="Cambria Math" panose="02040503050406030204" pitchFamily="18" charset="0"/>
                                          </a:rPr>
                                          <m:t>𝑖</m:t>
                                        </m:r>
                                      </m:sub>
                                      <m:sup>
                                        <m:r>
                                          <a:rPr lang="en-US" sz="1400">
                                            <a:solidFill>
                                              <a:schemeClr val="tx1"/>
                                            </a:solidFill>
                                            <a:effectLst/>
                                            <a:latin typeface="Cambria Math" panose="02040503050406030204" pitchFamily="18" charset="0"/>
                                          </a:rPr>
                                          <m:t>𝑘</m:t>
                                        </m:r>
                                      </m:sup>
                                    </m:sSubSup>
                                  </m:e>
                                </m:nary>
                                <m:r>
                                  <a:rPr lang="en-IN" sz="1400">
                                    <a:solidFill>
                                      <a:schemeClr val="tx1"/>
                                    </a:solidFill>
                                    <a:effectLst/>
                                    <a:latin typeface="Cambria Math" panose="02040503050406030204" pitchFamily="18" charset="0"/>
                                  </a:rPr>
                                  <m:t> ,  ∀</m:t>
                                </m:r>
                                <m:r>
                                  <a:rPr lang="en-IN" sz="1400">
                                    <a:solidFill>
                                      <a:schemeClr val="tx1"/>
                                    </a:solidFill>
                                    <a:effectLst/>
                                    <a:latin typeface="Cambria Math" panose="02040503050406030204" pitchFamily="18" charset="0"/>
                                  </a:rPr>
                                  <m:t>𝑘</m:t>
                                </m:r>
                                <m:r>
                                  <a:rPr lang="en-IN" sz="1400">
                                    <a:solidFill>
                                      <a:schemeClr val="tx1"/>
                                    </a:solidFill>
                                    <a:effectLst/>
                                    <a:latin typeface="Cambria Math" panose="02040503050406030204" pitchFamily="18" charset="0"/>
                                  </a:rPr>
                                  <m:t>∈</m:t>
                                </m:r>
                                <m:r>
                                  <a:rPr lang="en-IN" sz="1400">
                                    <a:solidFill>
                                      <a:schemeClr val="tx1"/>
                                    </a:solidFill>
                                    <a:effectLst/>
                                    <a:latin typeface="Cambria Math" panose="02040503050406030204" pitchFamily="18" charset="0"/>
                                  </a:rPr>
                                  <m:t>𝐾</m:t>
                                </m:r>
                                <m:r>
                                  <a:rPr lang="en-IN" sz="1400">
                                    <a:solidFill>
                                      <a:schemeClr val="tx1"/>
                                    </a:solidFill>
                                    <a:effectLst/>
                                    <a:latin typeface="Cambria Math" panose="02040503050406030204" pitchFamily="18" charset="0"/>
                                  </a:rPr>
                                  <m:t>, ∀</m:t>
                                </m:r>
                                <m:r>
                                  <a:rPr lang="en-IN" sz="1400">
                                    <a:solidFill>
                                      <a:schemeClr val="tx1"/>
                                    </a:solidFill>
                                    <a:effectLst/>
                                    <a:latin typeface="Cambria Math" panose="02040503050406030204" pitchFamily="18" charset="0"/>
                                  </a:rPr>
                                  <m:t>𝑖</m:t>
                                </m:r>
                                <m:r>
                                  <a:rPr lang="en-IN" sz="1400">
                                    <a:solidFill>
                                      <a:schemeClr val="tx1"/>
                                    </a:solidFill>
                                    <a:effectLst/>
                                    <a:latin typeface="Cambria Math" panose="02040503050406030204" pitchFamily="18" charset="0"/>
                                  </a:rPr>
                                  <m:t>∈</m:t>
                                </m:r>
                                <m:r>
                                  <a:rPr lang="en-IN" sz="1400">
                                    <a:solidFill>
                                      <a:schemeClr val="tx1"/>
                                    </a:solidFill>
                                    <a:effectLst/>
                                    <a:latin typeface="Cambria Math" panose="02040503050406030204" pitchFamily="18" charset="0"/>
                                  </a:rPr>
                                  <m:t>𝑅</m:t>
                                </m:r>
                                <m:r>
                                  <a:rPr lang="en-IN" sz="1400">
                                    <a:solidFill>
                                      <a:schemeClr val="tx1"/>
                                    </a:solidFill>
                                    <a:effectLst/>
                                    <a:latin typeface="Cambria Math" panose="02040503050406030204" pitchFamily="18" charset="0"/>
                                  </a:rPr>
                                  <m:t>,</m:t>
                                </m:r>
                              </m:oMath>
                            </m:oMathPara>
                          </a14:m>
                          <a:endParaRPr lang="en-IN" sz="14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0852" marR="6085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lnSpc>
                              <a:spcPct val="115000"/>
                            </a:lnSpc>
                          </a:pPr>
                          <a:r>
                            <a:rPr lang="en-IN" sz="1400" dirty="0">
                              <a:solidFill>
                                <a:schemeClr val="tx1"/>
                              </a:solidFill>
                              <a:effectLst/>
                              <a:latin typeface="Times New Roman" panose="02020603050405020304" pitchFamily="18" charset="0"/>
                              <a:cs typeface="Times New Roman" panose="02020603050405020304" pitchFamily="18" charset="0"/>
                            </a:rPr>
                            <a:t>( 3 )</a:t>
                          </a:r>
                          <a:endParaRPr lang="en-IN"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0852" marR="6085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just">
                            <a:lnSpc>
                              <a:spcPct val="115000"/>
                            </a:lnSpc>
                          </a:pPr>
                          <a:r>
                            <a:rPr lang="en-US" sz="1400" b="0" kern="1200" dirty="0">
                              <a:solidFill>
                                <a:schemeClr val="tx1"/>
                              </a:solidFill>
                              <a:effectLst/>
                              <a:latin typeface="Times New Roman" panose="02020603050405020304" pitchFamily="18" charset="0"/>
                              <a:ea typeface="+mn-ea"/>
                              <a:cs typeface="Times New Roman" panose="02020603050405020304" pitchFamily="18" charset="0"/>
                            </a:rPr>
                            <a:t>Ensures the supply of each type of product from the Distribution Centres to the Branches and Customers should be less that the amount of inventory available at the respective </a:t>
                          </a:r>
                          <a:r>
                            <a:rPr lang="en-US" sz="1400" b="0" i="1" kern="1200" dirty="0">
                              <a:solidFill>
                                <a:schemeClr val="tx1"/>
                              </a:solidFill>
                              <a:effectLst/>
                              <a:latin typeface="Times New Roman" panose="02020603050405020304" pitchFamily="18" charset="0"/>
                              <a:ea typeface="+mn-ea"/>
                              <a:cs typeface="Times New Roman" panose="02020603050405020304" pitchFamily="18" charset="0"/>
                            </a:rPr>
                            <a:t>R</a:t>
                          </a:r>
                          <a:r>
                            <a:rPr lang="en-US" sz="1400" b="0" kern="1200" dirty="0">
                              <a:solidFill>
                                <a:schemeClr val="tx1"/>
                              </a:solidFill>
                              <a:effectLst/>
                              <a:latin typeface="Times New Roman" panose="02020603050405020304" pitchFamily="18" charset="0"/>
                              <a:ea typeface="+mn-ea"/>
                              <a:cs typeface="Times New Roman" panose="02020603050405020304" pitchFamily="18" charset="0"/>
                            </a:rPr>
                            <a:t> for that specific product</a:t>
                          </a:r>
                          <a:endParaRPr lang="en-IN"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0852" marR="6085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86438687"/>
                      </a:ext>
                    </a:extLst>
                  </a:tr>
                  <a:tr h="473972">
                    <a:tc>
                      <a:txBody>
                        <a:bodyPr/>
                        <a:lstStyle/>
                        <a:p>
                          <a:pPr algn="just">
                            <a:lnSpc>
                              <a:spcPct val="115000"/>
                            </a:lnSpc>
                          </a:pPr>
                          <a14:m>
                            <m:oMathPara xmlns:m="http://schemas.openxmlformats.org/officeDocument/2006/math">
                              <m:oMathParaPr>
                                <m:jc m:val="centerGroup"/>
                              </m:oMathParaPr>
                              <m:oMath xmlns:m="http://schemas.openxmlformats.org/officeDocument/2006/math">
                                <m:nary>
                                  <m:naryPr>
                                    <m:chr m:val="∑"/>
                                    <m:limLoc m:val="undOvr"/>
                                    <m:supHide m:val="on"/>
                                    <m:ctrlPr>
                                      <a:rPr lang="en-IN" sz="1400" i="1" smtClean="0">
                                        <a:solidFill>
                                          <a:schemeClr val="tx1"/>
                                        </a:solidFill>
                                        <a:effectLst/>
                                        <a:latin typeface="Cambria Math" panose="02040503050406030204" pitchFamily="18" charset="0"/>
                                      </a:rPr>
                                    </m:ctrlPr>
                                  </m:naryPr>
                                  <m:sub>
                                    <m:r>
                                      <a:rPr lang="en-IN" sz="1400">
                                        <a:solidFill>
                                          <a:schemeClr val="tx1"/>
                                        </a:solidFill>
                                        <a:effectLst/>
                                        <a:latin typeface="Cambria Math" panose="02040503050406030204" pitchFamily="18" charset="0"/>
                                      </a:rPr>
                                      <m:t>𝑗</m:t>
                                    </m:r>
                                    <m:r>
                                      <a:rPr lang="en-IN" sz="1400">
                                        <a:solidFill>
                                          <a:schemeClr val="tx1"/>
                                        </a:solidFill>
                                        <a:effectLst/>
                                        <a:latin typeface="Cambria Math" panose="02040503050406030204" pitchFamily="18" charset="0"/>
                                      </a:rPr>
                                      <m:t>∈</m:t>
                                    </m:r>
                                    <m:r>
                                      <a:rPr lang="en-IN" sz="1400">
                                        <a:solidFill>
                                          <a:schemeClr val="tx1"/>
                                        </a:solidFill>
                                        <a:effectLst/>
                                        <a:latin typeface="Cambria Math" panose="02040503050406030204" pitchFamily="18" charset="0"/>
                                      </a:rPr>
                                      <m:t>𝐶</m:t>
                                    </m:r>
                                  </m:sub>
                                  <m:sup/>
                                  <m:e>
                                    <m:sSubSup>
                                      <m:sSubSupPr>
                                        <m:ctrlPr>
                                          <a:rPr lang="en-IN" sz="1400" i="1">
                                            <a:solidFill>
                                              <a:schemeClr val="tx1"/>
                                            </a:solidFill>
                                            <a:effectLst/>
                                            <a:latin typeface="Cambria Math" panose="02040503050406030204" pitchFamily="18" charset="0"/>
                                          </a:rPr>
                                        </m:ctrlPr>
                                      </m:sSubSupPr>
                                      <m:e>
                                        <m:r>
                                          <a:rPr lang="en-US" sz="1400">
                                            <a:solidFill>
                                              <a:schemeClr val="tx1"/>
                                            </a:solidFill>
                                            <a:effectLst/>
                                            <a:latin typeface="Cambria Math" panose="02040503050406030204" pitchFamily="18" charset="0"/>
                                          </a:rPr>
                                          <m:t>𝑦</m:t>
                                        </m:r>
                                      </m:e>
                                      <m:sub>
                                        <m:r>
                                          <a:rPr lang="en-US" sz="1400">
                                            <a:solidFill>
                                              <a:schemeClr val="tx1"/>
                                            </a:solidFill>
                                            <a:effectLst/>
                                            <a:latin typeface="Cambria Math" panose="02040503050406030204" pitchFamily="18" charset="0"/>
                                          </a:rPr>
                                          <m:t>𝑖</m:t>
                                        </m:r>
                                        <m:r>
                                          <a:rPr lang="en-US" sz="1400">
                                            <a:solidFill>
                                              <a:schemeClr val="tx1"/>
                                            </a:solidFill>
                                            <a:effectLst/>
                                            <a:latin typeface="Cambria Math" panose="02040503050406030204" pitchFamily="18" charset="0"/>
                                          </a:rPr>
                                          <m:t>,</m:t>
                                        </m:r>
                                        <m:r>
                                          <a:rPr lang="en-US" sz="1400">
                                            <a:solidFill>
                                              <a:schemeClr val="tx1"/>
                                            </a:solidFill>
                                            <a:effectLst/>
                                            <a:latin typeface="Cambria Math" panose="02040503050406030204" pitchFamily="18" charset="0"/>
                                          </a:rPr>
                                          <m:t>𝑗</m:t>
                                        </m:r>
                                      </m:sub>
                                      <m:sup>
                                        <m:r>
                                          <a:rPr lang="en-US" sz="1400">
                                            <a:solidFill>
                                              <a:schemeClr val="tx1"/>
                                            </a:solidFill>
                                            <a:effectLst/>
                                            <a:latin typeface="Cambria Math" panose="02040503050406030204" pitchFamily="18" charset="0"/>
                                          </a:rPr>
                                          <m:t>𝑘</m:t>
                                        </m:r>
                                      </m:sup>
                                    </m:sSubSup>
                                  </m:e>
                                </m:nary>
                                <m:r>
                                  <a:rPr lang="en-IN" sz="1400">
                                    <a:solidFill>
                                      <a:schemeClr val="tx1"/>
                                    </a:solidFill>
                                    <a:effectLst/>
                                    <a:latin typeface="Cambria Math" panose="02040503050406030204" pitchFamily="18" charset="0"/>
                                  </a:rPr>
                                  <m:t>+</m:t>
                                </m:r>
                                <m:nary>
                                  <m:naryPr>
                                    <m:chr m:val="∑"/>
                                    <m:limLoc m:val="undOvr"/>
                                    <m:supHide m:val="on"/>
                                    <m:ctrlPr>
                                      <a:rPr lang="en-IN" sz="1400" i="1">
                                        <a:solidFill>
                                          <a:schemeClr val="tx1"/>
                                        </a:solidFill>
                                        <a:effectLst/>
                                        <a:latin typeface="Cambria Math" panose="02040503050406030204" pitchFamily="18" charset="0"/>
                                      </a:rPr>
                                    </m:ctrlPr>
                                  </m:naryPr>
                                  <m:sub>
                                    <m:r>
                                      <a:rPr lang="en-IN" sz="1400">
                                        <a:solidFill>
                                          <a:schemeClr val="tx1"/>
                                        </a:solidFill>
                                        <a:effectLst/>
                                        <a:latin typeface="Cambria Math" panose="02040503050406030204" pitchFamily="18" charset="0"/>
                                      </a:rPr>
                                      <m:t>𝑗</m:t>
                                    </m:r>
                                    <m:r>
                                      <a:rPr lang="en-IN" sz="1400">
                                        <a:solidFill>
                                          <a:schemeClr val="tx1"/>
                                        </a:solidFill>
                                        <a:effectLst/>
                                        <a:latin typeface="Cambria Math" panose="02040503050406030204" pitchFamily="18" charset="0"/>
                                      </a:rPr>
                                      <m:t>∈</m:t>
                                    </m:r>
                                    <m:r>
                                      <a:rPr lang="en-IN" sz="1400">
                                        <a:solidFill>
                                          <a:schemeClr val="tx1"/>
                                        </a:solidFill>
                                        <a:effectLst/>
                                        <a:latin typeface="Cambria Math" panose="02040503050406030204" pitchFamily="18" charset="0"/>
                                      </a:rPr>
                                      <m:t>𝑆</m:t>
                                    </m:r>
                                  </m:sub>
                                  <m:sup/>
                                  <m:e>
                                    <m:sSubSup>
                                      <m:sSubSupPr>
                                        <m:ctrlPr>
                                          <a:rPr lang="en-IN" sz="1400" i="1">
                                            <a:solidFill>
                                              <a:schemeClr val="tx1"/>
                                            </a:solidFill>
                                            <a:effectLst/>
                                            <a:latin typeface="Cambria Math" panose="02040503050406030204" pitchFamily="18" charset="0"/>
                                          </a:rPr>
                                        </m:ctrlPr>
                                      </m:sSubSupPr>
                                      <m:e>
                                        <m:r>
                                          <a:rPr lang="en-US" sz="1400">
                                            <a:solidFill>
                                              <a:schemeClr val="tx1"/>
                                            </a:solidFill>
                                            <a:effectLst/>
                                            <a:latin typeface="Cambria Math" panose="02040503050406030204" pitchFamily="18" charset="0"/>
                                          </a:rPr>
                                          <m:t>𝑦</m:t>
                                        </m:r>
                                      </m:e>
                                      <m:sub>
                                        <m:r>
                                          <a:rPr lang="en-US" sz="1400">
                                            <a:solidFill>
                                              <a:schemeClr val="tx1"/>
                                            </a:solidFill>
                                            <a:effectLst/>
                                            <a:latin typeface="Cambria Math" panose="02040503050406030204" pitchFamily="18" charset="0"/>
                                          </a:rPr>
                                          <m:t>𝑗</m:t>
                                        </m:r>
                                        <m:r>
                                          <a:rPr lang="en-US" sz="1400">
                                            <a:solidFill>
                                              <a:schemeClr val="tx1"/>
                                            </a:solidFill>
                                            <a:effectLst/>
                                            <a:latin typeface="Cambria Math" panose="02040503050406030204" pitchFamily="18" charset="0"/>
                                          </a:rPr>
                                          <m:t>,</m:t>
                                        </m:r>
                                        <m:r>
                                          <a:rPr lang="en-US" sz="1400">
                                            <a:solidFill>
                                              <a:schemeClr val="tx1"/>
                                            </a:solidFill>
                                            <a:effectLst/>
                                            <a:latin typeface="Cambria Math" panose="02040503050406030204" pitchFamily="18" charset="0"/>
                                          </a:rPr>
                                          <m:t>𝑖</m:t>
                                        </m:r>
                                      </m:sub>
                                      <m:sup>
                                        <m:r>
                                          <a:rPr lang="en-US" sz="1400">
                                            <a:solidFill>
                                              <a:schemeClr val="tx1"/>
                                            </a:solidFill>
                                            <a:effectLst/>
                                            <a:latin typeface="Cambria Math" panose="02040503050406030204" pitchFamily="18" charset="0"/>
                                          </a:rPr>
                                          <m:t>𝑘</m:t>
                                        </m:r>
                                      </m:sup>
                                    </m:sSubSup>
                                  </m:e>
                                </m:nary>
                                <m:r>
                                  <a:rPr lang="en-IN" sz="1400">
                                    <a:solidFill>
                                      <a:schemeClr val="tx1"/>
                                    </a:solidFill>
                                    <a:effectLst/>
                                    <a:latin typeface="Cambria Math" panose="02040503050406030204" pitchFamily="18" charset="0"/>
                                  </a:rPr>
                                  <m:t>≤</m:t>
                                </m:r>
                                <m:nary>
                                  <m:naryPr>
                                    <m:chr m:val="∑"/>
                                    <m:limLoc m:val="undOvr"/>
                                    <m:supHide m:val="on"/>
                                    <m:ctrlPr>
                                      <a:rPr lang="en-IN" sz="1400" i="1">
                                        <a:solidFill>
                                          <a:schemeClr val="tx1"/>
                                        </a:solidFill>
                                        <a:effectLst/>
                                        <a:latin typeface="Cambria Math" panose="02040503050406030204" pitchFamily="18" charset="0"/>
                                      </a:rPr>
                                    </m:ctrlPr>
                                  </m:naryPr>
                                  <m:sub>
                                    <m:r>
                                      <a:rPr lang="en-IN" sz="1400">
                                        <a:solidFill>
                                          <a:schemeClr val="tx1"/>
                                        </a:solidFill>
                                        <a:effectLst/>
                                        <a:latin typeface="Cambria Math" panose="02040503050406030204" pitchFamily="18" charset="0"/>
                                      </a:rPr>
                                      <m:t>𝑗</m:t>
                                    </m:r>
                                    <m:r>
                                      <a:rPr lang="en-IN" sz="1400">
                                        <a:solidFill>
                                          <a:schemeClr val="tx1"/>
                                        </a:solidFill>
                                        <a:effectLst/>
                                        <a:latin typeface="Cambria Math" panose="02040503050406030204" pitchFamily="18" charset="0"/>
                                      </a:rPr>
                                      <m:t>∈</m:t>
                                    </m:r>
                                    <m:r>
                                      <a:rPr lang="en-IN" sz="1400">
                                        <a:solidFill>
                                          <a:schemeClr val="tx1"/>
                                        </a:solidFill>
                                        <a:effectLst/>
                                        <a:latin typeface="Cambria Math" panose="02040503050406030204" pitchFamily="18" charset="0"/>
                                      </a:rPr>
                                      <m:t>𝑅</m:t>
                                    </m:r>
                                  </m:sub>
                                  <m:sup/>
                                  <m:e>
                                    <m:sSubSup>
                                      <m:sSubSupPr>
                                        <m:ctrlPr>
                                          <a:rPr lang="en-IN" sz="1400" i="1">
                                            <a:solidFill>
                                              <a:schemeClr val="tx1"/>
                                            </a:solidFill>
                                            <a:effectLst/>
                                            <a:latin typeface="Cambria Math" panose="02040503050406030204" pitchFamily="18" charset="0"/>
                                          </a:rPr>
                                        </m:ctrlPr>
                                      </m:sSubSupPr>
                                      <m:e>
                                        <m:r>
                                          <a:rPr lang="en-US" sz="1400">
                                            <a:solidFill>
                                              <a:schemeClr val="tx1"/>
                                            </a:solidFill>
                                            <a:effectLst/>
                                            <a:latin typeface="Cambria Math" panose="02040503050406030204" pitchFamily="18" charset="0"/>
                                          </a:rPr>
                                          <m:t>𝑦</m:t>
                                        </m:r>
                                      </m:e>
                                      <m:sub>
                                        <m:r>
                                          <a:rPr lang="en-US" sz="1400">
                                            <a:solidFill>
                                              <a:schemeClr val="tx1"/>
                                            </a:solidFill>
                                            <a:effectLst/>
                                            <a:latin typeface="Cambria Math" panose="02040503050406030204" pitchFamily="18" charset="0"/>
                                          </a:rPr>
                                          <m:t>𝑗</m:t>
                                        </m:r>
                                        <m:r>
                                          <a:rPr lang="en-US" sz="1400">
                                            <a:solidFill>
                                              <a:schemeClr val="tx1"/>
                                            </a:solidFill>
                                            <a:effectLst/>
                                            <a:latin typeface="Cambria Math" panose="02040503050406030204" pitchFamily="18" charset="0"/>
                                          </a:rPr>
                                          <m:t>,</m:t>
                                        </m:r>
                                        <m:r>
                                          <a:rPr lang="en-US" sz="1400">
                                            <a:solidFill>
                                              <a:schemeClr val="tx1"/>
                                            </a:solidFill>
                                            <a:effectLst/>
                                            <a:latin typeface="Cambria Math" panose="02040503050406030204" pitchFamily="18" charset="0"/>
                                          </a:rPr>
                                          <m:t>𝑖</m:t>
                                        </m:r>
                                      </m:sub>
                                      <m:sup>
                                        <m:r>
                                          <a:rPr lang="en-US" sz="1400">
                                            <a:solidFill>
                                              <a:schemeClr val="tx1"/>
                                            </a:solidFill>
                                            <a:effectLst/>
                                            <a:latin typeface="Cambria Math" panose="02040503050406030204" pitchFamily="18" charset="0"/>
                                          </a:rPr>
                                          <m:t>𝑘</m:t>
                                        </m:r>
                                      </m:sup>
                                    </m:sSubSup>
                                  </m:e>
                                </m:nary>
                                <m:r>
                                  <a:rPr lang="en-IN" sz="1400">
                                    <a:solidFill>
                                      <a:schemeClr val="tx1"/>
                                    </a:solidFill>
                                    <a:effectLst/>
                                    <a:latin typeface="Cambria Math" panose="02040503050406030204" pitchFamily="18" charset="0"/>
                                  </a:rPr>
                                  <m:t> ,  ∀</m:t>
                                </m:r>
                                <m:r>
                                  <a:rPr lang="en-IN" sz="1400">
                                    <a:solidFill>
                                      <a:schemeClr val="tx1"/>
                                    </a:solidFill>
                                    <a:effectLst/>
                                    <a:latin typeface="Cambria Math" panose="02040503050406030204" pitchFamily="18" charset="0"/>
                                  </a:rPr>
                                  <m:t>𝑘</m:t>
                                </m:r>
                                <m:r>
                                  <a:rPr lang="en-IN" sz="1400">
                                    <a:solidFill>
                                      <a:schemeClr val="tx1"/>
                                    </a:solidFill>
                                    <a:effectLst/>
                                    <a:latin typeface="Cambria Math" panose="02040503050406030204" pitchFamily="18" charset="0"/>
                                  </a:rPr>
                                  <m:t>∈</m:t>
                                </m:r>
                                <m:r>
                                  <a:rPr lang="en-IN" sz="1400">
                                    <a:solidFill>
                                      <a:schemeClr val="tx1"/>
                                    </a:solidFill>
                                    <a:effectLst/>
                                    <a:latin typeface="Cambria Math" panose="02040503050406030204" pitchFamily="18" charset="0"/>
                                  </a:rPr>
                                  <m:t>𝐾</m:t>
                                </m:r>
                                <m:r>
                                  <a:rPr lang="en-IN" sz="1400">
                                    <a:solidFill>
                                      <a:schemeClr val="tx1"/>
                                    </a:solidFill>
                                    <a:effectLst/>
                                    <a:latin typeface="Cambria Math" panose="02040503050406030204" pitchFamily="18" charset="0"/>
                                  </a:rPr>
                                  <m:t>, ∀</m:t>
                                </m:r>
                                <m:r>
                                  <a:rPr lang="en-IN" sz="1400">
                                    <a:solidFill>
                                      <a:schemeClr val="tx1"/>
                                    </a:solidFill>
                                    <a:effectLst/>
                                    <a:latin typeface="Cambria Math" panose="02040503050406030204" pitchFamily="18" charset="0"/>
                                  </a:rPr>
                                  <m:t>𝑖</m:t>
                                </m:r>
                                <m:r>
                                  <a:rPr lang="en-IN" sz="1400">
                                    <a:solidFill>
                                      <a:schemeClr val="tx1"/>
                                    </a:solidFill>
                                    <a:effectLst/>
                                    <a:latin typeface="Cambria Math" panose="02040503050406030204" pitchFamily="18" charset="0"/>
                                  </a:rPr>
                                  <m:t>∈</m:t>
                                </m:r>
                                <m:r>
                                  <a:rPr lang="en-IN" sz="1400">
                                    <a:solidFill>
                                      <a:schemeClr val="tx1"/>
                                    </a:solidFill>
                                    <a:effectLst/>
                                    <a:latin typeface="Cambria Math" panose="02040503050406030204" pitchFamily="18" charset="0"/>
                                  </a:rPr>
                                  <m:t>𝐵</m:t>
                                </m:r>
                                <m:r>
                                  <a:rPr lang="en-IN" sz="1400">
                                    <a:solidFill>
                                      <a:schemeClr val="tx1"/>
                                    </a:solidFill>
                                    <a:effectLst/>
                                    <a:latin typeface="Cambria Math" panose="02040503050406030204" pitchFamily="18" charset="0"/>
                                  </a:rPr>
                                  <m:t>,</m:t>
                                </m:r>
                              </m:oMath>
                            </m:oMathPara>
                          </a14:m>
                          <a:endParaRPr lang="en-IN" sz="14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0852" marR="6085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lnSpc>
                              <a:spcPct val="115000"/>
                            </a:lnSpc>
                          </a:pPr>
                          <a:r>
                            <a:rPr lang="en-IN" sz="1400">
                              <a:solidFill>
                                <a:schemeClr val="tx1"/>
                              </a:solidFill>
                              <a:effectLst/>
                              <a:latin typeface="Times New Roman" panose="02020603050405020304" pitchFamily="18" charset="0"/>
                              <a:cs typeface="Times New Roman" panose="02020603050405020304" pitchFamily="18" charset="0"/>
                            </a:rPr>
                            <a:t>( 4 )</a:t>
                          </a:r>
                          <a:endParaRPr lang="en-IN" sz="14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0852" marR="6085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just">
                            <a:lnSpc>
                              <a:spcPct val="115000"/>
                            </a:lnSpc>
                          </a:pPr>
                          <a:r>
                            <a:rPr lang="en-US" sz="1400" b="0" kern="1200" dirty="0">
                              <a:solidFill>
                                <a:schemeClr val="tx1"/>
                              </a:solidFill>
                              <a:effectLst/>
                              <a:latin typeface="Times New Roman" panose="02020603050405020304" pitchFamily="18" charset="0"/>
                              <a:ea typeface="+mn-ea"/>
                              <a:cs typeface="Times New Roman" panose="02020603050405020304" pitchFamily="18" charset="0"/>
                            </a:rPr>
                            <a:t>Restricts the supply of each product from Branches to Customers to less that the available inventory at the respective </a:t>
                          </a:r>
                          <a:r>
                            <a:rPr lang="en-US" sz="1400" b="0" i="1" kern="1200" dirty="0">
                              <a:solidFill>
                                <a:schemeClr val="tx1"/>
                              </a:solidFill>
                              <a:effectLst/>
                              <a:latin typeface="Times New Roman" panose="02020603050405020304" pitchFamily="18" charset="0"/>
                              <a:ea typeface="+mn-ea"/>
                              <a:cs typeface="Times New Roman" panose="02020603050405020304" pitchFamily="18" charset="0"/>
                            </a:rPr>
                            <a:t>B</a:t>
                          </a:r>
                          <a:r>
                            <a:rPr lang="en-US" sz="1400" b="0" kern="1200" dirty="0">
                              <a:solidFill>
                                <a:schemeClr val="tx1"/>
                              </a:solidFill>
                              <a:effectLst/>
                              <a:latin typeface="Times New Roman" panose="02020603050405020304" pitchFamily="18" charset="0"/>
                              <a:ea typeface="+mn-ea"/>
                              <a:cs typeface="Times New Roman" panose="02020603050405020304" pitchFamily="18" charset="0"/>
                            </a:rPr>
                            <a:t>. </a:t>
                          </a:r>
                          <a:endParaRPr lang="en-IN"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0852" marR="6085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369597628"/>
                      </a:ext>
                    </a:extLst>
                  </a:tr>
                  <a:tr h="453124">
                    <a:tc>
                      <a:txBody>
                        <a:bodyPr/>
                        <a:lstStyle/>
                        <a:p>
                          <a:pPr algn="just">
                            <a:lnSpc>
                              <a:spcPct val="115000"/>
                            </a:lnSpc>
                          </a:pPr>
                          <a14:m>
                            <m:oMathPara xmlns:m="http://schemas.openxmlformats.org/officeDocument/2006/math">
                              <m:oMathParaPr>
                                <m:jc m:val="centerGroup"/>
                              </m:oMathParaPr>
                              <m:oMath xmlns:m="http://schemas.openxmlformats.org/officeDocument/2006/math">
                                <m:nary>
                                  <m:naryPr>
                                    <m:chr m:val="∑"/>
                                    <m:limLoc m:val="undOvr"/>
                                    <m:supHide m:val="on"/>
                                    <m:ctrlPr>
                                      <a:rPr lang="en-IN" sz="1400" i="1" smtClean="0">
                                        <a:solidFill>
                                          <a:schemeClr val="tx1"/>
                                        </a:solidFill>
                                        <a:effectLst/>
                                        <a:latin typeface="Cambria Math" panose="02040503050406030204" pitchFamily="18" charset="0"/>
                                      </a:rPr>
                                    </m:ctrlPr>
                                  </m:naryPr>
                                  <m:sub>
                                    <m:r>
                                      <a:rPr lang="en-IN" sz="1400">
                                        <a:solidFill>
                                          <a:schemeClr val="tx1"/>
                                        </a:solidFill>
                                        <a:effectLst/>
                                        <a:latin typeface="Cambria Math" panose="02040503050406030204" pitchFamily="18" charset="0"/>
                                      </a:rPr>
                                      <m:t>𝑖</m:t>
                                    </m:r>
                                    <m:r>
                                      <a:rPr lang="en-IN" sz="1400">
                                        <a:solidFill>
                                          <a:schemeClr val="tx1"/>
                                        </a:solidFill>
                                        <a:effectLst/>
                                        <a:latin typeface="Cambria Math" panose="02040503050406030204" pitchFamily="18" charset="0"/>
                                      </a:rPr>
                                      <m:t>∈</m:t>
                                    </m:r>
                                    <m:r>
                                      <a:rPr lang="en-IN" sz="1400">
                                        <a:solidFill>
                                          <a:schemeClr val="tx1"/>
                                        </a:solidFill>
                                        <a:effectLst/>
                                        <a:latin typeface="Cambria Math" panose="02040503050406030204" pitchFamily="18" charset="0"/>
                                      </a:rPr>
                                      <m:t>𝑆</m:t>
                                    </m:r>
                                  </m:sub>
                                  <m:sup/>
                                  <m:e>
                                    <m:sSubSup>
                                      <m:sSubSupPr>
                                        <m:ctrlPr>
                                          <a:rPr lang="en-IN" sz="1400" i="1">
                                            <a:solidFill>
                                              <a:schemeClr val="tx1"/>
                                            </a:solidFill>
                                            <a:effectLst/>
                                            <a:latin typeface="Cambria Math" panose="02040503050406030204" pitchFamily="18" charset="0"/>
                                          </a:rPr>
                                        </m:ctrlPr>
                                      </m:sSubSupPr>
                                      <m:e>
                                        <m:r>
                                          <a:rPr lang="en-US" sz="1400">
                                            <a:solidFill>
                                              <a:schemeClr val="tx1"/>
                                            </a:solidFill>
                                            <a:effectLst/>
                                            <a:latin typeface="Cambria Math" panose="02040503050406030204" pitchFamily="18" charset="0"/>
                                          </a:rPr>
                                          <m:t>𝑦</m:t>
                                        </m:r>
                                      </m:e>
                                      <m:sub>
                                        <m:r>
                                          <a:rPr lang="en-US" sz="1400">
                                            <a:solidFill>
                                              <a:schemeClr val="tx1"/>
                                            </a:solidFill>
                                            <a:effectLst/>
                                            <a:latin typeface="Cambria Math" panose="02040503050406030204" pitchFamily="18" charset="0"/>
                                          </a:rPr>
                                          <m:t>𝑖</m:t>
                                        </m:r>
                                        <m:r>
                                          <a:rPr lang="en-US" sz="1400">
                                            <a:solidFill>
                                              <a:schemeClr val="tx1"/>
                                            </a:solidFill>
                                            <a:effectLst/>
                                            <a:latin typeface="Cambria Math" panose="02040503050406030204" pitchFamily="18" charset="0"/>
                                          </a:rPr>
                                          <m:t>,</m:t>
                                        </m:r>
                                        <m:r>
                                          <a:rPr lang="en-US" sz="1400">
                                            <a:solidFill>
                                              <a:schemeClr val="tx1"/>
                                            </a:solidFill>
                                            <a:effectLst/>
                                            <a:latin typeface="Cambria Math" panose="02040503050406030204" pitchFamily="18" charset="0"/>
                                          </a:rPr>
                                          <m:t>𝑗</m:t>
                                        </m:r>
                                      </m:sub>
                                      <m:sup>
                                        <m:r>
                                          <a:rPr lang="en-US" sz="1400">
                                            <a:solidFill>
                                              <a:schemeClr val="tx1"/>
                                            </a:solidFill>
                                            <a:effectLst/>
                                            <a:latin typeface="Cambria Math" panose="02040503050406030204" pitchFamily="18" charset="0"/>
                                          </a:rPr>
                                          <m:t>𝑘</m:t>
                                        </m:r>
                                      </m:sup>
                                    </m:sSubSup>
                                  </m:e>
                                </m:nary>
                                <m:r>
                                  <a:rPr lang="en-IN" sz="1400">
                                    <a:solidFill>
                                      <a:schemeClr val="tx1"/>
                                    </a:solidFill>
                                    <a:effectLst/>
                                    <a:latin typeface="Cambria Math" panose="02040503050406030204" pitchFamily="18" charset="0"/>
                                  </a:rPr>
                                  <m:t>≤</m:t>
                                </m:r>
                                <m:sSubSup>
                                  <m:sSubSupPr>
                                    <m:ctrlPr>
                                      <a:rPr lang="en-IN" sz="1400" i="1">
                                        <a:solidFill>
                                          <a:schemeClr val="tx1"/>
                                        </a:solidFill>
                                        <a:effectLst/>
                                        <a:latin typeface="Cambria Math" panose="02040503050406030204" pitchFamily="18" charset="0"/>
                                      </a:rPr>
                                    </m:ctrlPr>
                                  </m:sSubSupPr>
                                  <m:e>
                                    <m:r>
                                      <a:rPr lang="en-US" sz="1400">
                                        <a:solidFill>
                                          <a:schemeClr val="tx1"/>
                                        </a:solidFill>
                                        <a:effectLst/>
                                        <a:latin typeface="Cambria Math" panose="02040503050406030204" pitchFamily="18" charset="0"/>
                                      </a:rPr>
                                      <m:t>𝐻</m:t>
                                    </m:r>
                                  </m:e>
                                  <m:sub>
                                    <m:r>
                                      <a:rPr lang="en-US" sz="1400">
                                        <a:solidFill>
                                          <a:schemeClr val="tx1"/>
                                        </a:solidFill>
                                        <a:effectLst/>
                                        <a:latin typeface="Cambria Math" panose="02040503050406030204" pitchFamily="18" charset="0"/>
                                      </a:rPr>
                                      <m:t>𝑗</m:t>
                                    </m:r>
                                  </m:sub>
                                  <m:sup>
                                    <m:r>
                                      <a:rPr lang="en-US" sz="1400">
                                        <a:solidFill>
                                          <a:schemeClr val="tx1"/>
                                        </a:solidFill>
                                        <a:effectLst/>
                                        <a:latin typeface="Cambria Math" panose="02040503050406030204" pitchFamily="18" charset="0"/>
                                      </a:rPr>
                                      <m:t>𝑘</m:t>
                                    </m:r>
                                  </m:sup>
                                </m:sSubSup>
                                <m:r>
                                  <a:rPr lang="en-US" sz="1400">
                                    <a:solidFill>
                                      <a:schemeClr val="tx1"/>
                                    </a:solidFill>
                                    <a:effectLst/>
                                    <a:latin typeface="Cambria Math" panose="02040503050406030204" pitchFamily="18" charset="0"/>
                                  </a:rPr>
                                  <m:t> </m:t>
                                </m:r>
                                <m:r>
                                  <a:rPr lang="en-IN" sz="1400">
                                    <a:solidFill>
                                      <a:schemeClr val="tx1"/>
                                    </a:solidFill>
                                    <a:effectLst/>
                                    <a:latin typeface="Cambria Math" panose="02040503050406030204" pitchFamily="18" charset="0"/>
                                  </a:rPr>
                                  <m:t>,  ∀</m:t>
                                </m:r>
                                <m:r>
                                  <a:rPr lang="en-IN" sz="1400">
                                    <a:solidFill>
                                      <a:schemeClr val="tx1"/>
                                    </a:solidFill>
                                    <a:effectLst/>
                                    <a:latin typeface="Cambria Math" panose="02040503050406030204" pitchFamily="18" charset="0"/>
                                  </a:rPr>
                                  <m:t>𝑘</m:t>
                                </m:r>
                                <m:r>
                                  <a:rPr lang="en-IN" sz="1400">
                                    <a:solidFill>
                                      <a:schemeClr val="tx1"/>
                                    </a:solidFill>
                                    <a:effectLst/>
                                    <a:latin typeface="Cambria Math" panose="02040503050406030204" pitchFamily="18" charset="0"/>
                                  </a:rPr>
                                  <m:t>∈</m:t>
                                </m:r>
                                <m:r>
                                  <a:rPr lang="en-IN" sz="1400">
                                    <a:solidFill>
                                      <a:schemeClr val="tx1"/>
                                    </a:solidFill>
                                    <a:effectLst/>
                                    <a:latin typeface="Cambria Math" panose="02040503050406030204" pitchFamily="18" charset="0"/>
                                  </a:rPr>
                                  <m:t>𝐾</m:t>
                                </m:r>
                                <m:r>
                                  <a:rPr lang="en-IN" sz="1400">
                                    <a:solidFill>
                                      <a:schemeClr val="tx1"/>
                                    </a:solidFill>
                                    <a:effectLst/>
                                    <a:latin typeface="Cambria Math" panose="02040503050406030204" pitchFamily="18" charset="0"/>
                                  </a:rPr>
                                  <m:t>, ∀</m:t>
                                </m:r>
                                <m:r>
                                  <a:rPr lang="en-IN" sz="1400">
                                    <a:solidFill>
                                      <a:schemeClr val="tx1"/>
                                    </a:solidFill>
                                    <a:effectLst/>
                                    <a:latin typeface="Cambria Math" panose="02040503050406030204" pitchFamily="18" charset="0"/>
                                  </a:rPr>
                                  <m:t>𝑗</m:t>
                                </m:r>
                                <m:r>
                                  <a:rPr lang="en-IN" sz="1400">
                                    <a:solidFill>
                                      <a:schemeClr val="tx1"/>
                                    </a:solidFill>
                                    <a:effectLst/>
                                    <a:latin typeface="Cambria Math" panose="02040503050406030204" pitchFamily="18" charset="0"/>
                                  </a:rPr>
                                  <m:t>∈</m:t>
                                </m:r>
                                <m:r>
                                  <a:rPr lang="en-IN" sz="1400">
                                    <a:solidFill>
                                      <a:schemeClr val="tx1"/>
                                    </a:solidFill>
                                    <a:effectLst/>
                                    <a:latin typeface="Cambria Math" panose="02040503050406030204" pitchFamily="18" charset="0"/>
                                  </a:rPr>
                                  <m:t>𝑅</m:t>
                                </m:r>
                                <m:r>
                                  <a:rPr lang="en-IN" sz="1400">
                                    <a:solidFill>
                                      <a:schemeClr val="tx1"/>
                                    </a:solidFill>
                                    <a:effectLst/>
                                    <a:latin typeface="Cambria Math" panose="02040503050406030204" pitchFamily="18" charset="0"/>
                                  </a:rPr>
                                  <m:t>,</m:t>
                                </m:r>
                              </m:oMath>
                            </m:oMathPara>
                          </a14:m>
                          <a:endParaRPr lang="en-IN" sz="14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0852" marR="6085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lnSpc>
                              <a:spcPct val="115000"/>
                            </a:lnSpc>
                          </a:pPr>
                          <a:r>
                            <a:rPr lang="en-IN" sz="1400">
                              <a:solidFill>
                                <a:schemeClr val="tx1"/>
                              </a:solidFill>
                              <a:effectLst/>
                              <a:latin typeface="Times New Roman" panose="02020603050405020304" pitchFamily="18" charset="0"/>
                              <a:cs typeface="Times New Roman" panose="02020603050405020304" pitchFamily="18" charset="0"/>
                            </a:rPr>
                            <a:t>( 5 )</a:t>
                          </a:r>
                          <a:endParaRPr lang="en-IN" sz="14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0852" marR="6085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just">
                            <a:lnSpc>
                              <a:spcPct val="115000"/>
                            </a:lnSpc>
                          </a:pPr>
                          <a:r>
                            <a:rPr lang="en-US" sz="1400" b="0" kern="1200" dirty="0">
                              <a:solidFill>
                                <a:schemeClr val="tx1"/>
                              </a:solidFill>
                              <a:effectLst/>
                              <a:latin typeface="Times New Roman" panose="02020603050405020304" pitchFamily="18" charset="0"/>
                              <a:ea typeface="+mn-ea"/>
                              <a:cs typeface="Times New Roman" panose="02020603050405020304" pitchFamily="18" charset="0"/>
                            </a:rPr>
                            <a:t>The aggregation of the same products sent to a </a:t>
                          </a:r>
                          <a:r>
                            <a:rPr lang="en-US" sz="1400" b="0" i="1" kern="1200" dirty="0">
                              <a:solidFill>
                                <a:schemeClr val="tx1"/>
                              </a:solidFill>
                              <a:effectLst/>
                              <a:latin typeface="Times New Roman" panose="02020603050405020304" pitchFamily="18" charset="0"/>
                              <a:ea typeface="+mn-ea"/>
                              <a:cs typeface="Times New Roman" panose="02020603050405020304" pitchFamily="18" charset="0"/>
                            </a:rPr>
                            <a:t>R</a:t>
                          </a:r>
                          <a:r>
                            <a:rPr lang="en-US" sz="1400" b="0" kern="1200" dirty="0">
                              <a:solidFill>
                                <a:schemeClr val="tx1"/>
                              </a:solidFill>
                              <a:effectLst/>
                              <a:latin typeface="Times New Roman" panose="02020603050405020304" pitchFamily="18" charset="0"/>
                              <a:ea typeface="+mn-ea"/>
                              <a:cs typeface="Times New Roman" panose="02020603050405020304" pitchFamily="18" charset="0"/>
                            </a:rPr>
                            <a:t> from Suppliers should be less that the inventory holding and handling capacity for that specific product at the concerned </a:t>
                          </a:r>
                          <a:r>
                            <a:rPr lang="en-US" sz="1400" b="0" i="1" kern="1200" dirty="0">
                              <a:solidFill>
                                <a:schemeClr val="tx1"/>
                              </a:solidFill>
                              <a:effectLst/>
                              <a:latin typeface="Times New Roman" panose="02020603050405020304" pitchFamily="18" charset="0"/>
                              <a:ea typeface="+mn-ea"/>
                              <a:cs typeface="Times New Roman" panose="02020603050405020304" pitchFamily="18" charset="0"/>
                            </a:rPr>
                            <a:t>R</a:t>
                          </a:r>
                          <a:endParaRPr lang="en-IN"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0852" marR="6085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41140357"/>
                      </a:ext>
                    </a:extLst>
                  </a:tr>
                  <a:tr h="467267">
                    <a:tc>
                      <a:txBody>
                        <a:bodyPr/>
                        <a:lstStyle/>
                        <a:p>
                          <a:pPr>
                            <a:lnSpc>
                              <a:spcPct val="115000"/>
                            </a:lnSpc>
                          </a:pPr>
                          <a14:m>
                            <m:oMathPara xmlns:m="http://schemas.openxmlformats.org/officeDocument/2006/math">
                              <m:oMathParaPr>
                                <m:jc m:val="centerGroup"/>
                              </m:oMathParaPr>
                              <m:oMath xmlns:m="http://schemas.openxmlformats.org/officeDocument/2006/math">
                                <m:nary>
                                  <m:naryPr>
                                    <m:chr m:val="∑"/>
                                    <m:limLoc m:val="undOvr"/>
                                    <m:supHide m:val="on"/>
                                    <m:ctrlPr>
                                      <a:rPr lang="en-IN" sz="1400" i="1" smtClean="0">
                                        <a:solidFill>
                                          <a:schemeClr val="tx1"/>
                                        </a:solidFill>
                                        <a:effectLst/>
                                        <a:latin typeface="Cambria Math" panose="02040503050406030204" pitchFamily="18" charset="0"/>
                                      </a:rPr>
                                    </m:ctrlPr>
                                  </m:naryPr>
                                  <m:sub>
                                    <m:r>
                                      <a:rPr lang="en-IN" sz="1400">
                                        <a:solidFill>
                                          <a:schemeClr val="tx1"/>
                                        </a:solidFill>
                                        <a:effectLst/>
                                        <a:latin typeface="Cambria Math" panose="02040503050406030204" pitchFamily="18" charset="0"/>
                                      </a:rPr>
                                      <m:t>𝑖</m:t>
                                    </m:r>
                                    <m:r>
                                      <a:rPr lang="en-IN" sz="1400">
                                        <a:solidFill>
                                          <a:schemeClr val="tx1"/>
                                        </a:solidFill>
                                        <a:effectLst/>
                                        <a:latin typeface="Cambria Math" panose="02040503050406030204" pitchFamily="18" charset="0"/>
                                      </a:rPr>
                                      <m:t>∈</m:t>
                                    </m:r>
                                    <m:r>
                                      <a:rPr lang="en-IN" sz="1400">
                                        <a:solidFill>
                                          <a:schemeClr val="tx1"/>
                                        </a:solidFill>
                                        <a:effectLst/>
                                        <a:latin typeface="Cambria Math" panose="02040503050406030204" pitchFamily="18" charset="0"/>
                                      </a:rPr>
                                      <m:t>𝑆</m:t>
                                    </m:r>
                                    <m:r>
                                      <a:rPr lang="en-IN" sz="1400">
                                        <a:solidFill>
                                          <a:schemeClr val="tx1"/>
                                        </a:solidFill>
                                        <a:effectLst/>
                                        <a:latin typeface="Cambria Math" panose="02040503050406030204" pitchFamily="18" charset="0"/>
                                      </a:rPr>
                                      <m:t>,</m:t>
                                    </m:r>
                                    <m:r>
                                      <a:rPr lang="en-IN" sz="1400">
                                        <a:solidFill>
                                          <a:schemeClr val="tx1"/>
                                        </a:solidFill>
                                        <a:effectLst/>
                                        <a:latin typeface="Cambria Math" panose="02040503050406030204" pitchFamily="18" charset="0"/>
                                      </a:rPr>
                                      <m:t>𝑅</m:t>
                                    </m:r>
                                  </m:sub>
                                  <m:sup/>
                                  <m:e>
                                    <m:sSubSup>
                                      <m:sSubSupPr>
                                        <m:ctrlPr>
                                          <a:rPr lang="en-IN" sz="1400" i="1">
                                            <a:solidFill>
                                              <a:schemeClr val="tx1"/>
                                            </a:solidFill>
                                            <a:effectLst/>
                                            <a:latin typeface="Cambria Math" panose="02040503050406030204" pitchFamily="18" charset="0"/>
                                          </a:rPr>
                                        </m:ctrlPr>
                                      </m:sSubSupPr>
                                      <m:e>
                                        <m:r>
                                          <a:rPr lang="en-US" sz="1400">
                                            <a:solidFill>
                                              <a:schemeClr val="tx1"/>
                                            </a:solidFill>
                                            <a:effectLst/>
                                            <a:latin typeface="Cambria Math" panose="02040503050406030204" pitchFamily="18" charset="0"/>
                                          </a:rPr>
                                          <m:t>𝑦</m:t>
                                        </m:r>
                                      </m:e>
                                      <m:sub>
                                        <m:r>
                                          <a:rPr lang="en-US" sz="1400">
                                            <a:solidFill>
                                              <a:schemeClr val="tx1"/>
                                            </a:solidFill>
                                            <a:effectLst/>
                                            <a:latin typeface="Cambria Math" panose="02040503050406030204" pitchFamily="18" charset="0"/>
                                          </a:rPr>
                                          <m:t>𝑖</m:t>
                                        </m:r>
                                        <m:r>
                                          <a:rPr lang="en-US" sz="1400">
                                            <a:solidFill>
                                              <a:schemeClr val="tx1"/>
                                            </a:solidFill>
                                            <a:effectLst/>
                                            <a:latin typeface="Cambria Math" panose="02040503050406030204" pitchFamily="18" charset="0"/>
                                          </a:rPr>
                                          <m:t>,</m:t>
                                        </m:r>
                                        <m:r>
                                          <a:rPr lang="en-US" sz="1400">
                                            <a:solidFill>
                                              <a:schemeClr val="tx1"/>
                                            </a:solidFill>
                                            <a:effectLst/>
                                            <a:latin typeface="Cambria Math" panose="02040503050406030204" pitchFamily="18" charset="0"/>
                                          </a:rPr>
                                          <m:t>𝑗</m:t>
                                        </m:r>
                                      </m:sub>
                                      <m:sup>
                                        <m:r>
                                          <a:rPr lang="en-US" sz="1400">
                                            <a:solidFill>
                                              <a:schemeClr val="tx1"/>
                                            </a:solidFill>
                                            <a:effectLst/>
                                            <a:latin typeface="Cambria Math" panose="02040503050406030204" pitchFamily="18" charset="0"/>
                                          </a:rPr>
                                          <m:t>𝑘</m:t>
                                        </m:r>
                                      </m:sup>
                                    </m:sSubSup>
                                  </m:e>
                                </m:nary>
                                <m:r>
                                  <a:rPr lang="en-IN" sz="1400">
                                    <a:solidFill>
                                      <a:schemeClr val="tx1"/>
                                    </a:solidFill>
                                    <a:effectLst/>
                                    <a:latin typeface="Cambria Math" panose="02040503050406030204" pitchFamily="18" charset="0"/>
                                  </a:rPr>
                                  <m:t>≤</m:t>
                                </m:r>
                                <m:sSubSup>
                                  <m:sSubSupPr>
                                    <m:ctrlPr>
                                      <a:rPr lang="en-IN" sz="1400" i="1">
                                        <a:solidFill>
                                          <a:schemeClr val="tx1"/>
                                        </a:solidFill>
                                        <a:effectLst/>
                                        <a:latin typeface="Cambria Math" panose="02040503050406030204" pitchFamily="18" charset="0"/>
                                      </a:rPr>
                                    </m:ctrlPr>
                                  </m:sSubSupPr>
                                  <m:e>
                                    <m:r>
                                      <a:rPr lang="en-US" sz="1400">
                                        <a:solidFill>
                                          <a:schemeClr val="tx1"/>
                                        </a:solidFill>
                                        <a:effectLst/>
                                        <a:latin typeface="Cambria Math" panose="02040503050406030204" pitchFamily="18" charset="0"/>
                                      </a:rPr>
                                      <m:t>𝐻</m:t>
                                    </m:r>
                                  </m:e>
                                  <m:sub>
                                    <m:r>
                                      <a:rPr lang="en-US" sz="1400">
                                        <a:solidFill>
                                          <a:schemeClr val="tx1"/>
                                        </a:solidFill>
                                        <a:effectLst/>
                                        <a:latin typeface="Cambria Math" panose="02040503050406030204" pitchFamily="18" charset="0"/>
                                      </a:rPr>
                                      <m:t>𝑗</m:t>
                                    </m:r>
                                  </m:sub>
                                  <m:sup>
                                    <m:r>
                                      <a:rPr lang="en-US" sz="1400">
                                        <a:solidFill>
                                          <a:schemeClr val="tx1"/>
                                        </a:solidFill>
                                        <a:effectLst/>
                                        <a:latin typeface="Cambria Math" panose="02040503050406030204" pitchFamily="18" charset="0"/>
                                      </a:rPr>
                                      <m:t>𝑘</m:t>
                                    </m:r>
                                  </m:sup>
                                </m:sSubSup>
                                <m:r>
                                  <a:rPr lang="en-US" sz="1400">
                                    <a:solidFill>
                                      <a:schemeClr val="tx1"/>
                                    </a:solidFill>
                                    <a:effectLst/>
                                    <a:latin typeface="Cambria Math" panose="02040503050406030204" pitchFamily="18" charset="0"/>
                                  </a:rPr>
                                  <m:t> </m:t>
                                </m:r>
                                <m:r>
                                  <a:rPr lang="en-IN" sz="1400">
                                    <a:solidFill>
                                      <a:schemeClr val="tx1"/>
                                    </a:solidFill>
                                    <a:effectLst/>
                                    <a:latin typeface="Cambria Math" panose="02040503050406030204" pitchFamily="18" charset="0"/>
                                  </a:rPr>
                                  <m:t>,  ∀</m:t>
                                </m:r>
                                <m:r>
                                  <a:rPr lang="en-IN" sz="1400">
                                    <a:solidFill>
                                      <a:schemeClr val="tx1"/>
                                    </a:solidFill>
                                    <a:effectLst/>
                                    <a:latin typeface="Cambria Math" panose="02040503050406030204" pitchFamily="18" charset="0"/>
                                  </a:rPr>
                                  <m:t>𝑘</m:t>
                                </m:r>
                                <m:r>
                                  <a:rPr lang="en-IN" sz="1400">
                                    <a:solidFill>
                                      <a:schemeClr val="tx1"/>
                                    </a:solidFill>
                                    <a:effectLst/>
                                    <a:latin typeface="Cambria Math" panose="02040503050406030204" pitchFamily="18" charset="0"/>
                                  </a:rPr>
                                  <m:t>∈</m:t>
                                </m:r>
                                <m:r>
                                  <a:rPr lang="en-IN" sz="1400">
                                    <a:solidFill>
                                      <a:schemeClr val="tx1"/>
                                    </a:solidFill>
                                    <a:effectLst/>
                                    <a:latin typeface="Cambria Math" panose="02040503050406030204" pitchFamily="18" charset="0"/>
                                  </a:rPr>
                                  <m:t>𝐾</m:t>
                                </m:r>
                                <m:r>
                                  <a:rPr lang="en-IN" sz="1400">
                                    <a:solidFill>
                                      <a:schemeClr val="tx1"/>
                                    </a:solidFill>
                                    <a:effectLst/>
                                    <a:latin typeface="Cambria Math" panose="02040503050406030204" pitchFamily="18" charset="0"/>
                                  </a:rPr>
                                  <m:t>, ∀</m:t>
                                </m:r>
                                <m:r>
                                  <a:rPr lang="en-IN" sz="1400">
                                    <a:solidFill>
                                      <a:schemeClr val="tx1"/>
                                    </a:solidFill>
                                    <a:effectLst/>
                                    <a:latin typeface="Cambria Math" panose="02040503050406030204" pitchFamily="18" charset="0"/>
                                  </a:rPr>
                                  <m:t>𝑗</m:t>
                                </m:r>
                                <m:r>
                                  <a:rPr lang="en-IN" sz="1400">
                                    <a:solidFill>
                                      <a:schemeClr val="tx1"/>
                                    </a:solidFill>
                                    <a:effectLst/>
                                    <a:latin typeface="Cambria Math" panose="02040503050406030204" pitchFamily="18" charset="0"/>
                                  </a:rPr>
                                  <m:t>∈</m:t>
                                </m:r>
                                <m:r>
                                  <a:rPr lang="en-IN" sz="1400">
                                    <a:solidFill>
                                      <a:schemeClr val="tx1"/>
                                    </a:solidFill>
                                    <a:effectLst/>
                                    <a:latin typeface="Cambria Math" panose="02040503050406030204" pitchFamily="18" charset="0"/>
                                  </a:rPr>
                                  <m:t>𝐵</m:t>
                                </m:r>
                                <m:r>
                                  <a:rPr lang="en-IN" sz="1400">
                                    <a:solidFill>
                                      <a:schemeClr val="tx1"/>
                                    </a:solidFill>
                                    <a:effectLst/>
                                    <a:latin typeface="Cambria Math" panose="02040503050406030204" pitchFamily="18" charset="0"/>
                                  </a:rPr>
                                  <m:t>,</m:t>
                                </m:r>
                              </m:oMath>
                            </m:oMathPara>
                          </a14:m>
                          <a:endParaRPr lang="en-IN" sz="14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0852" marR="6085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lnSpc>
                              <a:spcPct val="115000"/>
                            </a:lnSpc>
                          </a:pPr>
                          <a:r>
                            <a:rPr lang="en-IN" sz="1400">
                              <a:solidFill>
                                <a:schemeClr val="tx1"/>
                              </a:solidFill>
                              <a:effectLst/>
                              <a:latin typeface="Times New Roman" panose="02020603050405020304" pitchFamily="18" charset="0"/>
                              <a:cs typeface="Times New Roman" panose="02020603050405020304" pitchFamily="18" charset="0"/>
                            </a:rPr>
                            <a:t>( 6 )</a:t>
                          </a:r>
                          <a:endParaRPr lang="en-IN" sz="14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0852" marR="6085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just">
                            <a:lnSpc>
                              <a:spcPct val="115000"/>
                            </a:lnSpc>
                          </a:pPr>
                          <a:r>
                            <a:rPr lang="en-US" sz="1400" b="0" kern="1200" dirty="0">
                              <a:solidFill>
                                <a:schemeClr val="tx1"/>
                              </a:solidFill>
                              <a:effectLst/>
                              <a:latin typeface="Times New Roman" panose="02020603050405020304" pitchFamily="18" charset="0"/>
                              <a:ea typeface="+mn-ea"/>
                              <a:cs typeface="Times New Roman" panose="02020603050405020304" pitchFamily="18" charset="0"/>
                            </a:rPr>
                            <a:t>Restricts the aggregate of a product type sent to each element in </a:t>
                          </a:r>
                          <a:r>
                            <a:rPr lang="en-US" sz="1400" b="0" i="1" kern="1200" dirty="0">
                              <a:solidFill>
                                <a:schemeClr val="tx1"/>
                              </a:solidFill>
                              <a:effectLst/>
                              <a:latin typeface="Times New Roman" panose="02020603050405020304" pitchFamily="18" charset="0"/>
                              <a:ea typeface="+mn-ea"/>
                              <a:cs typeface="Times New Roman" panose="02020603050405020304" pitchFamily="18" charset="0"/>
                            </a:rPr>
                            <a:t>B</a:t>
                          </a:r>
                          <a:r>
                            <a:rPr lang="en-US" sz="1400" b="0" kern="1200" dirty="0">
                              <a:solidFill>
                                <a:schemeClr val="tx1"/>
                              </a:solidFill>
                              <a:effectLst/>
                              <a:latin typeface="Times New Roman" panose="02020603050405020304" pitchFamily="18" charset="0"/>
                              <a:ea typeface="+mn-ea"/>
                              <a:cs typeface="Times New Roman" panose="02020603050405020304" pitchFamily="18" charset="0"/>
                            </a:rPr>
                            <a:t> from facilities in </a:t>
                          </a:r>
                          <a:r>
                            <a:rPr lang="en-US" sz="1400" b="0" i="1" kern="1200" dirty="0">
                              <a:solidFill>
                                <a:schemeClr val="tx1"/>
                              </a:solidFill>
                              <a:effectLst/>
                              <a:latin typeface="Times New Roman" panose="02020603050405020304" pitchFamily="18" charset="0"/>
                              <a:ea typeface="+mn-ea"/>
                              <a:cs typeface="Times New Roman" panose="02020603050405020304" pitchFamily="18" charset="0"/>
                            </a:rPr>
                            <a:t>S</a:t>
                          </a:r>
                          <a:r>
                            <a:rPr lang="en-US" sz="1400" b="0" kern="1200" dirty="0">
                              <a:solidFill>
                                <a:schemeClr val="tx1"/>
                              </a:solidFill>
                              <a:effectLst/>
                              <a:latin typeface="Times New Roman" panose="02020603050405020304" pitchFamily="18" charset="0"/>
                              <a:ea typeface="+mn-ea"/>
                              <a:cs typeface="Times New Roman" panose="02020603050405020304" pitchFamily="18" charset="0"/>
                            </a:rPr>
                            <a:t> and </a:t>
                          </a:r>
                          <a:r>
                            <a:rPr lang="en-US" sz="1400" b="0" i="1" kern="1200" dirty="0">
                              <a:solidFill>
                                <a:schemeClr val="tx1"/>
                              </a:solidFill>
                              <a:effectLst/>
                              <a:latin typeface="Times New Roman" panose="02020603050405020304" pitchFamily="18" charset="0"/>
                              <a:ea typeface="+mn-ea"/>
                              <a:cs typeface="Times New Roman" panose="02020603050405020304" pitchFamily="18" charset="0"/>
                            </a:rPr>
                            <a:t>R</a:t>
                          </a:r>
                          <a:r>
                            <a:rPr lang="en-US" sz="1400" b="0" kern="1200" dirty="0">
                              <a:solidFill>
                                <a:schemeClr val="tx1"/>
                              </a:solidFill>
                              <a:effectLst/>
                              <a:latin typeface="Times New Roman" panose="02020603050405020304" pitchFamily="18" charset="0"/>
                              <a:ea typeface="+mn-ea"/>
                              <a:cs typeface="Times New Roman" panose="02020603050405020304" pitchFamily="18" charset="0"/>
                            </a:rPr>
                            <a:t> to be less than the respective </a:t>
                          </a:r>
                          <a:r>
                            <a:rPr lang="en-US" sz="1400" b="0" i="1" kern="1200" dirty="0">
                              <a:solidFill>
                                <a:schemeClr val="tx1"/>
                              </a:solidFill>
                              <a:effectLst/>
                              <a:latin typeface="Times New Roman" panose="02020603050405020304" pitchFamily="18" charset="0"/>
                              <a:ea typeface="+mn-ea"/>
                              <a:cs typeface="Times New Roman" panose="02020603050405020304" pitchFamily="18" charset="0"/>
                            </a:rPr>
                            <a:t>H</a:t>
                          </a:r>
                          <a:endParaRPr lang="en-IN"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0852" marR="6085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263309102"/>
                      </a:ext>
                    </a:extLst>
                  </a:tr>
                  <a:tr h="467267">
                    <a:tc>
                      <a:txBody>
                        <a:bodyPr/>
                        <a:lstStyle/>
                        <a:p>
                          <a:pPr>
                            <a:lnSpc>
                              <a:spcPct val="115000"/>
                            </a:lnSpc>
                          </a:pPr>
                          <a14:m>
                            <m:oMathPara xmlns:m="http://schemas.openxmlformats.org/officeDocument/2006/math">
                              <m:oMathParaPr>
                                <m:jc m:val="centerGroup"/>
                              </m:oMathParaPr>
                              <m:oMath xmlns:m="http://schemas.openxmlformats.org/officeDocument/2006/math">
                                <m:nary>
                                  <m:naryPr>
                                    <m:chr m:val="∑"/>
                                    <m:limLoc m:val="undOvr"/>
                                    <m:supHide m:val="on"/>
                                    <m:ctrlPr>
                                      <a:rPr lang="en-IN" sz="1400" i="1" smtClean="0">
                                        <a:solidFill>
                                          <a:schemeClr val="tx1"/>
                                        </a:solidFill>
                                        <a:effectLst/>
                                        <a:latin typeface="Cambria Math" panose="02040503050406030204" pitchFamily="18" charset="0"/>
                                      </a:rPr>
                                    </m:ctrlPr>
                                  </m:naryPr>
                                  <m:sub>
                                    <m:r>
                                      <a:rPr lang="en-IN" sz="1400">
                                        <a:solidFill>
                                          <a:schemeClr val="tx1"/>
                                        </a:solidFill>
                                        <a:effectLst/>
                                        <a:latin typeface="Cambria Math" panose="02040503050406030204" pitchFamily="18" charset="0"/>
                                      </a:rPr>
                                      <m:t>𝑖</m:t>
                                    </m:r>
                                    <m:r>
                                      <a:rPr lang="en-IN" sz="1400">
                                        <a:solidFill>
                                          <a:schemeClr val="tx1"/>
                                        </a:solidFill>
                                        <a:effectLst/>
                                        <a:latin typeface="Cambria Math" panose="02040503050406030204" pitchFamily="18" charset="0"/>
                                      </a:rPr>
                                      <m:t>∈</m:t>
                                    </m:r>
                                    <m:r>
                                      <a:rPr lang="en-IN" sz="1400">
                                        <a:solidFill>
                                          <a:schemeClr val="tx1"/>
                                        </a:solidFill>
                                        <a:effectLst/>
                                        <a:latin typeface="Cambria Math" panose="02040503050406030204" pitchFamily="18" charset="0"/>
                                      </a:rPr>
                                      <m:t>𝑅</m:t>
                                    </m:r>
                                    <m:r>
                                      <a:rPr lang="en-IN" sz="1400">
                                        <a:solidFill>
                                          <a:schemeClr val="tx1"/>
                                        </a:solidFill>
                                        <a:effectLst/>
                                        <a:latin typeface="Cambria Math" panose="02040503050406030204" pitchFamily="18" charset="0"/>
                                      </a:rPr>
                                      <m:t>,</m:t>
                                    </m:r>
                                    <m:r>
                                      <a:rPr lang="en-IN" sz="1400">
                                        <a:solidFill>
                                          <a:schemeClr val="tx1"/>
                                        </a:solidFill>
                                        <a:effectLst/>
                                        <a:latin typeface="Cambria Math" panose="02040503050406030204" pitchFamily="18" charset="0"/>
                                      </a:rPr>
                                      <m:t>𝐵</m:t>
                                    </m:r>
                                  </m:sub>
                                  <m:sup/>
                                  <m:e>
                                    <m:sSubSup>
                                      <m:sSubSupPr>
                                        <m:ctrlPr>
                                          <a:rPr lang="en-IN" sz="1400" i="1">
                                            <a:solidFill>
                                              <a:schemeClr val="tx1"/>
                                            </a:solidFill>
                                            <a:effectLst/>
                                            <a:latin typeface="Cambria Math" panose="02040503050406030204" pitchFamily="18" charset="0"/>
                                          </a:rPr>
                                        </m:ctrlPr>
                                      </m:sSubSupPr>
                                      <m:e>
                                        <m:r>
                                          <a:rPr lang="en-US" sz="1400">
                                            <a:solidFill>
                                              <a:schemeClr val="tx1"/>
                                            </a:solidFill>
                                            <a:effectLst/>
                                            <a:latin typeface="Cambria Math" panose="02040503050406030204" pitchFamily="18" charset="0"/>
                                          </a:rPr>
                                          <m:t>𝑦</m:t>
                                        </m:r>
                                      </m:e>
                                      <m:sub>
                                        <m:r>
                                          <a:rPr lang="en-US" sz="1400">
                                            <a:solidFill>
                                              <a:schemeClr val="tx1"/>
                                            </a:solidFill>
                                            <a:effectLst/>
                                            <a:latin typeface="Cambria Math" panose="02040503050406030204" pitchFamily="18" charset="0"/>
                                          </a:rPr>
                                          <m:t>𝑖</m:t>
                                        </m:r>
                                        <m:r>
                                          <a:rPr lang="en-US" sz="1400">
                                            <a:solidFill>
                                              <a:schemeClr val="tx1"/>
                                            </a:solidFill>
                                            <a:effectLst/>
                                            <a:latin typeface="Cambria Math" panose="02040503050406030204" pitchFamily="18" charset="0"/>
                                          </a:rPr>
                                          <m:t>,</m:t>
                                        </m:r>
                                        <m:r>
                                          <a:rPr lang="en-US" sz="1400">
                                            <a:solidFill>
                                              <a:schemeClr val="tx1"/>
                                            </a:solidFill>
                                            <a:effectLst/>
                                            <a:latin typeface="Cambria Math" panose="02040503050406030204" pitchFamily="18" charset="0"/>
                                          </a:rPr>
                                          <m:t>𝑗</m:t>
                                        </m:r>
                                      </m:sub>
                                      <m:sup>
                                        <m:r>
                                          <a:rPr lang="en-US" sz="1400">
                                            <a:solidFill>
                                              <a:schemeClr val="tx1"/>
                                            </a:solidFill>
                                            <a:effectLst/>
                                            <a:latin typeface="Cambria Math" panose="02040503050406030204" pitchFamily="18" charset="0"/>
                                          </a:rPr>
                                          <m:t>𝑘</m:t>
                                        </m:r>
                                      </m:sup>
                                    </m:sSubSup>
                                  </m:e>
                                </m:nary>
                                <m:r>
                                  <a:rPr lang="en-IN" sz="1400">
                                    <a:solidFill>
                                      <a:schemeClr val="tx1"/>
                                    </a:solidFill>
                                    <a:effectLst/>
                                    <a:latin typeface="Cambria Math" panose="02040503050406030204" pitchFamily="18" charset="0"/>
                                  </a:rPr>
                                  <m:t>=</m:t>
                                </m:r>
                                <m:sSubSup>
                                  <m:sSubSupPr>
                                    <m:ctrlPr>
                                      <a:rPr lang="en-IN" sz="1400" i="1">
                                        <a:solidFill>
                                          <a:schemeClr val="tx1"/>
                                        </a:solidFill>
                                        <a:effectLst/>
                                        <a:latin typeface="Cambria Math" panose="02040503050406030204" pitchFamily="18" charset="0"/>
                                      </a:rPr>
                                    </m:ctrlPr>
                                  </m:sSubSupPr>
                                  <m:e>
                                    <m:r>
                                      <a:rPr lang="en-US" sz="1400">
                                        <a:solidFill>
                                          <a:schemeClr val="tx1"/>
                                        </a:solidFill>
                                        <a:effectLst/>
                                        <a:latin typeface="Cambria Math" panose="02040503050406030204" pitchFamily="18" charset="0"/>
                                      </a:rPr>
                                      <m:t>𝐷</m:t>
                                    </m:r>
                                  </m:e>
                                  <m:sub>
                                    <m:r>
                                      <a:rPr lang="en-US" sz="1400">
                                        <a:solidFill>
                                          <a:schemeClr val="tx1"/>
                                        </a:solidFill>
                                        <a:effectLst/>
                                        <a:latin typeface="Cambria Math" panose="02040503050406030204" pitchFamily="18" charset="0"/>
                                      </a:rPr>
                                      <m:t>𝑗</m:t>
                                    </m:r>
                                  </m:sub>
                                  <m:sup>
                                    <m:r>
                                      <a:rPr lang="en-US" sz="1400">
                                        <a:solidFill>
                                          <a:schemeClr val="tx1"/>
                                        </a:solidFill>
                                        <a:effectLst/>
                                        <a:latin typeface="Cambria Math" panose="02040503050406030204" pitchFamily="18" charset="0"/>
                                      </a:rPr>
                                      <m:t>𝑘</m:t>
                                    </m:r>
                                  </m:sup>
                                </m:sSubSup>
                                <m:r>
                                  <a:rPr lang="en-US" sz="1400">
                                    <a:solidFill>
                                      <a:schemeClr val="tx1"/>
                                    </a:solidFill>
                                    <a:effectLst/>
                                    <a:latin typeface="Cambria Math" panose="02040503050406030204" pitchFamily="18" charset="0"/>
                                  </a:rPr>
                                  <m:t> </m:t>
                                </m:r>
                                <m:r>
                                  <a:rPr lang="en-IN" sz="1400">
                                    <a:solidFill>
                                      <a:schemeClr val="tx1"/>
                                    </a:solidFill>
                                    <a:effectLst/>
                                    <a:latin typeface="Cambria Math" panose="02040503050406030204" pitchFamily="18" charset="0"/>
                                  </a:rPr>
                                  <m:t>,  ∀</m:t>
                                </m:r>
                                <m:r>
                                  <a:rPr lang="en-IN" sz="1400">
                                    <a:solidFill>
                                      <a:schemeClr val="tx1"/>
                                    </a:solidFill>
                                    <a:effectLst/>
                                    <a:latin typeface="Cambria Math" panose="02040503050406030204" pitchFamily="18" charset="0"/>
                                  </a:rPr>
                                  <m:t>𝑘</m:t>
                                </m:r>
                                <m:r>
                                  <a:rPr lang="en-IN" sz="1400">
                                    <a:solidFill>
                                      <a:schemeClr val="tx1"/>
                                    </a:solidFill>
                                    <a:effectLst/>
                                    <a:latin typeface="Cambria Math" panose="02040503050406030204" pitchFamily="18" charset="0"/>
                                  </a:rPr>
                                  <m:t>∈</m:t>
                                </m:r>
                                <m:r>
                                  <a:rPr lang="en-IN" sz="1400">
                                    <a:solidFill>
                                      <a:schemeClr val="tx1"/>
                                    </a:solidFill>
                                    <a:effectLst/>
                                    <a:latin typeface="Cambria Math" panose="02040503050406030204" pitchFamily="18" charset="0"/>
                                  </a:rPr>
                                  <m:t>𝐾</m:t>
                                </m:r>
                                <m:r>
                                  <a:rPr lang="en-IN" sz="1400">
                                    <a:solidFill>
                                      <a:schemeClr val="tx1"/>
                                    </a:solidFill>
                                    <a:effectLst/>
                                    <a:latin typeface="Cambria Math" panose="02040503050406030204" pitchFamily="18" charset="0"/>
                                  </a:rPr>
                                  <m:t>, ∀</m:t>
                                </m:r>
                                <m:r>
                                  <a:rPr lang="en-IN" sz="1400">
                                    <a:solidFill>
                                      <a:schemeClr val="tx1"/>
                                    </a:solidFill>
                                    <a:effectLst/>
                                    <a:latin typeface="Cambria Math" panose="02040503050406030204" pitchFamily="18" charset="0"/>
                                  </a:rPr>
                                  <m:t>𝑗</m:t>
                                </m:r>
                                <m:r>
                                  <a:rPr lang="en-IN" sz="1400">
                                    <a:solidFill>
                                      <a:schemeClr val="tx1"/>
                                    </a:solidFill>
                                    <a:effectLst/>
                                    <a:latin typeface="Cambria Math" panose="02040503050406030204" pitchFamily="18" charset="0"/>
                                  </a:rPr>
                                  <m:t>∈</m:t>
                                </m:r>
                                <m:r>
                                  <a:rPr lang="en-IN" sz="1400">
                                    <a:solidFill>
                                      <a:schemeClr val="tx1"/>
                                    </a:solidFill>
                                    <a:effectLst/>
                                    <a:latin typeface="Cambria Math" panose="02040503050406030204" pitchFamily="18" charset="0"/>
                                  </a:rPr>
                                  <m:t>𝐶</m:t>
                                </m:r>
                                <m:r>
                                  <a:rPr lang="en-IN" sz="1400">
                                    <a:solidFill>
                                      <a:schemeClr val="tx1"/>
                                    </a:solidFill>
                                    <a:effectLst/>
                                    <a:latin typeface="Cambria Math" panose="02040503050406030204" pitchFamily="18" charset="0"/>
                                  </a:rPr>
                                  <m:t>,</m:t>
                                </m:r>
                              </m:oMath>
                            </m:oMathPara>
                          </a14:m>
                          <a:endParaRPr lang="en-IN" sz="14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0852" marR="6085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lnSpc>
                              <a:spcPct val="115000"/>
                            </a:lnSpc>
                          </a:pPr>
                          <a:r>
                            <a:rPr lang="en-IN" sz="1400">
                              <a:solidFill>
                                <a:schemeClr val="tx1"/>
                              </a:solidFill>
                              <a:effectLst/>
                              <a:latin typeface="Times New Roman" panose="02020603050405020304" pitchFamily="18" charset="0"/>
                              <a:cs typeface="Times New Roman" panose="02020603050405020304" pitchFamily="18" charset="0"/>
                            </a:rPr>
                            <a:t>( 7 )</a:t>
                          </a:r>
                          <a:endParaRPr lang="en-IN" sz="14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0852" marR="6085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just">
                            <a:lnSpc>
                              <a:spcPct val="115000"/>
                            </a:lnSpc>
                          </a:pPr>
                          <a:r>
                            <a:rPr lang="en-US" sz="1400" b="0" kern="1200" dirty="0">
                              <a:solidFill>
                                <a:schemeClr val="tx1"/>
                              </a:solidFill>
                              <a:effectLst/>
                              <a:latin typeface="Times New Roman" panose="02020603050405020304" pitchFamily="18" charset="0"/>
                              <a:ea typeface="+mn-ea"/>
                              <a:cs typeface="Times New Roman" panose="02020603050405020304" pitchFamily="18" charset="0"/>
                            </a:rPr>
                            <a:t>Ensures that all requested customer demands are met</a:t>
                          </a:r>
                          <a:endParaRPr lang="en-IN"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0852" marR="6085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48106734"/>
                      </a:ext>
                    </a:extLst>
                  </a:tr>
                  <a:tr h="452843">
                    <a:tc>
                      <a:txBody>
                        <a:bodyPr/>
                        <a:lstStyle/>
                        <a:p>
                          <a:pPr>
                            <a:lnSpc>
                              <a:spcPct val="115000"/>
                            </a:lnSpc>
                          </a:pPr>
                          <a14:m>
                            <m:oMathPara xmlns:m="http://schemas.openxmlformats.org/officeDocument/2006/math">
                              <m:oMathParaPr>
                                <m:jc m:val="centerGroup"/>
                              </m:oMathParaPr>
                              <m:oMath xmlns:m="http://schemas.openxmlformats.org/officeDocument/2006/math">
                                <m:nary>
                                  <m:naryPr>
                                    <m:chr m:val="∑"/>
                                    <m:limLoc m:val="undOvr"/>
                                    <m:supHide m:val="on"/>
                                    <m:ctrlPr>
                                      <a:rPr lang="en-IN" sz="1400" i="1" smtClean="0">
                                        <a:solidFill>
                                          <a:schemeClr val="tx1"/>
                                        </a:solidFill>
                                        <a:effectLst/>
                                        <a:latin typeface="Cambria Math" panose="02040503050406030204" pitchFamily="18" charset="0"/>
                                      </a:rPr>
                                    </m:ctrlPr>
                                  </m:naryPr>
                                  <m:sub>
                                    <m:r>
                                      <a:rPr lang="en-IN" sz="1400">
                                        <a:solidFill>
                                          <a:schemeClr val="tx1"/>
                                        </a:solidFill>
                                        <a:effectLst/>
                                        <a:latin typeface="Cambria Math" panose="02040503050406030204" pitchFamily="18" charset="0"/>
                                      </a:rPr>
                                      <m:t>𝑘</m:t>
                                    </m:r>
                                    <m:r>
                                      <a:rPr lang="en-IN" sz="1400">
                                        <a:solidFill>
                                          <a:schemeClr val="tx1"/>
                                        </a:solidFill>
                                        <a:effectLst/>
                                        <a:latin typeface="Cambria Math" panose="02040503050406030204" pitchFamily="18" charset="0"/>
                                      </a:rPr>
                                      <m:t>∈</m:t>
                                    </m:r>
                                    <m:r>
                                      <a:rPr lang="en-IN" sz="1400">
                                        <a:solidFill>
                                          <a:schemeClr val="tx1"/>
                                        </a:solidFill>
                                        <a:effectLst/>
                                        <a:latin typeface="Cambria Math" panose="02040503050406030204" pitchFamily="18" charset="0"/>
                                      </a:rPr>
                                      <m:t>𝐾</m:t>
                                    </m:r>
                                  </m:sub>
                                  <m:sup/>
                                  <m:e>
                                    <m:sSubSup>
                                      <m:sSubSupPr>
                                        <m:ctrlPr>
                                          <a:rPr lang="en-IN" sz="1400" i="1">
                                            <a:solidFill>
                                              <a:schemeClr val="tx1"/>
                                            </a:solidFill>
                                            <a:effectLst/>
                                            <a:latin typeface="Cambria Math" panose="02040503050406030204" pitchFamily="18" charset="0"/>
                                          </a:rPr>
                                        </m:ctrlPr>
                                      </m:sSubSupPr>
                                      <m:e>
                                        <m:r>
                                          <a:rPr lang="en-US" sz="1400">
                                            <a:solidFill>
                                              <a:schemeClr val="tx1"/>
                                            </a:solidFill>
                                            <a:effectLst/>
                                            <a:latin typeface="Cambria Math" panose="02040503050406030204" pitchFamily="18" charset="0"/>
                                          </a:rPr>
                                          <m:t>𝑦</m:t>
                                        </m:r>
                                      </m:e>
                                      <m:sub>
                                        <m:r>
                                          <a:rPr lang="en-US" sz="1400">
                                            <a:solidFill>
                                              <a:schemeClr val="tx1"/>
                                            </a:solidFill>
                                            <a:effectLst/>
                                            <a:latin typeface="Cambria Math" panose="02040503050406030204" pitchFamily="18" charset="0"/>
                                          </a:rPr>
                                          <m:t>𝑖</m:t>
                                        </m:r>
                                        <m:r>
                                          <a:rPr lang="en-US" sz="1400">
                                            <a:solidFill>
                                              <a:schemeClr val="tx1"/>
                                            </a:solidFill>
                                            <a:effectLst/>
                                            <a:latin typeface="Cambria Math" panose="02040503050406030204" pitchFamily="18" charset="0"/>
                                          </a:rPr>
                                          <m:t>,</m:t>
                                        </m:r>
                                        <m:r>
                                          <a:rPr lang="en-US" sz="1400">
                                            <a:solidFill>
                                              <a:schemeClr val="tx1"/>
                                            </a:solidFill>
                                            <a:effectLst/>
                                            <a:latin typeface="Cambria Math" panose="02040503050406030204" pitchFamily="18" charset="0"/>
                                          </a:rPr>
                                          <m:t>𝑗</m:t>
                                        </m:r>
                                      </m:sub>
                                      <m:sup>
                                        <m:r>
                                          <a:rPr lang="en-US" sz="1400">
                                            <a:solidFill>
                                              <a:schemeClr val="tx1"/>
                                            </a:solidFill>
                                            <a:effectLst/>
                                            <a:latin typeface="Cambria Math" panose="02040503050406030204" pitchFamily="18" charset="0"/>
                                          </a:rPr>
                                          <m:t>𝑘</m:t>
                                        </m:r>
                                      </m:sup>
                                    </m:sSubSup>
                                  </m:e>
                                </m:nary>
                                <m:r>
                                  <a:rPr lang="en-IN" sz="1400">
                                    <a:solidFill>
                                      <a:schemeClr val="tx1"/>
                                    </a:solidFill>
                                    <a:effectLst/>
                                    <a:latin typeface="Cambria Math" panose="02040503050406030204" pitchFamily="18" charset="0"/>
                                  </a:rPr>
                                  <m:t>≤</m:t>
                                </m:r>
                                <m:r>
                                  <a:rPr lang="en-IN" sz="1400">
                                    <a:solidFill>
                                      <a:schemeClr val="tx1"/>
                                    </a:solidFill>
                                    <a:effectLst/>
                                    <a:latin typeface="Cambria Math" panose="02040503050406030204" pitchFamily="18" charset="0"/>
                                  </a:rPr>
                                  <m:t>𝑄</m:t>
                                </m:r>
                                <m:r>
                                  <a:rPr lang="en-IN" sz="1400">
                                    <a:solidFill>
                                      <a:schemeClr val="tx1"/>
                                    </a:solidFill>
                                    <a:effectLst/>
                                    <a:latin typeface="Cambria Math" panose="02040503050406030204" pitchFamily="18" charset="0"/>
                                  </a:rPr>
                                  <m:t>·</m:t>
                                </m:r>
                                <m:sSub>
                                  <m:sSubPr>
                                    <m:ctrlPr>
                                      <a:rPr lang="en-IN" sz="1400" i="1">
                                        <a:solidFill>
                                          <a:schemeClr val="tx1"/>
                                        </a:solidFill>
                                        <a:effectLst/>
                                        <a:latin typeface="Cambria Math" panose="02040503050406030204" pitchFamily="18" charset="0"/>
                                      </a:rPr>
                                    </m:ctrlPr>
                                  </m:sSubPr>
                                  <m:e>
                                    <m:r>
                                      <a:rPr lang="en-US" sz="1400">
                                        <a:solidFill>
                                          <a:schemeClr val="tx1"/>
                                        </a:solidFill>
                                        <a:effectLst/>
                                        <a:latin typeface="Cambria Math" panose="02040503050406030204" pitchFamily="18" charset="0"/>
                                      </a:rPr>
                                      <m:t>𝑥</m:t>
                                    </m:r>
                                  </m:e>
                                  <m:sub>
                                    <m:r>
                                      <a:rPr lang="en-US" sz="1400">
                                        <a:solidFill>
                                          <a:schemeClr val="tx1"/>
                                        </a:solidFill>
                                        <a:effectLst/>
                                        <a:latin typeface="Cambria Math" panose="02040503050406030204" pitchFamily="18" charset="0"/>
                                      </a:rPr>
                                      <m:t>𝑖</m:t>
                                    </m:r>
                                    <m:r>
                                      <a:rPr lang="en-US" sz="1400">
                                        <a:solidFill>
                                          <a:schemeClr val="tx1"/>
                                        </a:solidFill>
                                        <a:effectLst/>
                                        <a:latin typeface="Cambria Math" panose="02040503050406030204" pitchFamily="18" charset="0"/>
                                      </a:rPr>
                                      <m:t>,</m:t>
                                    </m:r>
                                    <m:r>
                                      <a:rPr lang="en-US" sz="1400">
                                        <a:solidFill>
                                          <a:schemeClr val="tx1"/>
                                        </a:solidFill>
                                        <a:effectLst/>
                                        <a:latin typeface="Cambria Math" panose="02040503050406030204" pitchFamily="18" charset="0"/>
                                      </a:rPr>
                                      <m:t>𝑗</m:t>
                                    </m:r>
                                  </m:sub>
                                </m:sSub>
                                <m:r>
                                  <a:rPr lang="en-US" sz="1400">
                                    <a:solidFill>
                                      <a:schemeClr val="tx1"/>
                                    </a:solidFill>
                                    <a:effectLst/>
                                    <a:latin typeface="Cambria Math" panose="02040503050406030204" pitchFamily="18" charset="0"/>
                                  </a:rPr>
                                  <m:t> </m:t>
                                </m:r>
                                <m:r>
                                  <a:rPr lang="en-IN" sz="1400">
                                    <a:solidFill>
                                      <a:schemeClr val="tx1"/>
                                    </a:solidFill>
                                    <a:effectLst/>
                                    <a:latin typeface="Cambria Math" panose="02040503050406030204" pitchFamily="18" charset="0"/>
                                  </a:rPr>
                                  <m:t>,  ∀(</m:t>
                                </m:r>
                                <m:r>
                                  <a:rPr lang="en-IN" sz="1400">
                                    <a:solidFill>
                                      <a:schemeClr val="tx1"/>
                                    </a:solidFill>
                                    <a:effectLst/>
                                    <a:latin typeface="Cambria Math" panose="02040503050406030204" pitchFamily="18" charset="0"/>
                                  </a:rPr>
                                  <m:t>𝑖</m:t>
                                </m:r>
                                <m:r>
                                  <a:rPr lang="en-IN" sz="1400">
                                    <a:solidFill>
                                      <a:schemeClr val="tx1"/>
                                    </a:solidFill>
                                    <a:effectLst/>
                                    <a:latin typeface="Cambria Math" panose="02040503050406030204" pitchFamily="18" charset="0"/>
                                  </a:rPr>
                                  <m:t>→</m:t>
                                </m:r>
                                <m:r>
                                  <a:rPr lang="en-IN" sz="1400">
                                    <a:solidFill>
                                      <a:schemeClr val="tx1"/>
                                    </a:solidFill>
                                    <a:effectLst/>
                                    <a:latin typeface="Cambria Math" panose="02040503050406030204" pitchFamily="18" charset="0"/>
                                  </a:rPr>
                                  <m:t>𝑗</m:t>
                                </m:r>
                                <m:r>
                                  <a:rPr lang="en-IN" sz="1400">
                                    <a:solidFill>
                                      <a:schemeClr val="tx1"/>
                                    </a:solidFill>
                                    <a:effectLst/>
                                    <a:latin typeface="Cambria Math" panose="02040503050406030204" pitchFamily="18" charset="0"/>
                                  </a:rPr>
                                  <m:t>)∈</m:t>
                                </m:r>
                                <m:r>
                                  <a:rPr lang="en-IN" sz="1400">
                                    <a:solidFill>
                                      <a:schemeClr val="tx1"/>
                                    </a:solidFill>
                                    <a:effectLst/>
                                    <a:latin typeface="Cambria Math" panose="02040503050406030204" pitchFamily="18" charset="0"/>
                                  </a:rPr>
                                  <m:t>𝐸</m:t>
                                </m:r>
                                <m:r>
                                  <a:rPr lang="en-IN" sz="1400">
                                    <a:solidFill>
                                      <a:schemeClr val="tx1"/>
                                    </a:solidFill>
                                    <a:effectLst/>
                                    <a:latin typeface="Cambria Math" panose="02040503050406030204" pitchFamily="18" charset="0"/>
                                  </a:rPr>
                                  <m:t>,</m:t>
                                </m:r>
                              </m:oMath>
                            </m:oMathPara>
                          </a14:m>
                          <a:endParaRPr lang="en-IN" sz="14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0852" marR="6085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lnSpc>
                              <a:spcPct val="115000"/>
                            </a:lnSpc>
                          </a:pPr>
                          <a:r>
                            <a:rPr lang="en-IN" sz="1400">
                              <a:solidFill>
                                <a:schemeClr val="tx1"/>
                              </a:solidFill>
                              <a:effectLst/>
                              <a:latin typeface="Times New Roman" panose="02020603050405020304" pitchFamily="18" charset="0"/>
                              <a:cs typeface="Times New Roman" panose="02020603050405020304" pitchFamily="18" charset="0"/>
                            </a:rPr>
                            <a:t>( 8 )</a:t>
                          </a:r>
                          <a:endParaRPr lang="en-IN" sz="14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0852" marR="6085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just">
                            <a:lnSpc>
                              <a:spcPct val="115000"/>
                            </a:lnSpc>
                          </a:pPr>
                          <a:r>
                            <a:rPr lang="en-US" sz="1400" b="0" kern="1200" dirty="0">
                              <a:solidFill>
                                <a:schemeClr val="tx1"/>
                              </a:solidFill>
                              <a:effectLst/>
                              <a:latin typeface="Times New Roman" panose="02020603050405020304" pitchFamily="18" charset="0"/>
                              <a:ea typeface="+mn-ea"/>
                              <a:cs typeface="Times New Roman" panose="02020603050405020304" pitchFamily="18" charset="0"/>
                            </a:rPr>
                            <a:t>Ensures that the singular vehicle plying between each unique connection is not overloaded</a:t>
                          </a:r>
                          <a:endParaRPr lang="en-IN"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0852" marR="6085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82939635"/>
                      </a:ext>
                    </a:extLst>
                  </a:tr>
                  <a:tr h="477860">
                    <a:tc>
                      <a:txBody>
                        <a:bodyPr/>
                        <a:lstStyle/>
                        <a:p>
                          <a:pPr>
                            <a:lnSpc>
                              <a:spcPct val="115000"/>
                            </a:lnSpc>
                          </a:pPr>
                          <a14:m>
                            <m:oMathPara xmlns:m="http://schemas.openxmlformats.org/officeDocument/2006/math">
                              <m:oMathParaPr>
                                <m:jc m:val="centerGroup"/>
                              </m:oMathParaPr>
                              <m:oMath xmlns:m="http://schemas.openxmlformats.org/officeDocument/2006/math">
                                <m:nary>
                                  <m:naryPr>
                                    <m:chr m:val="∑"/>
                                    <m:limLoc m:val="undOvr"/>
                                    <m:supHide m:val="on"/>
                                    <m:ctrlPr>
                                      <a:rPr lang="en-IN" sz="1400" i="1" smtClean="0">
                                        <a:solidFill>
                                          <a:schemeClr val="tx1"/>
                                        </a:solidFill>
                                        <a:effectLst/>
                                        <a:latin typeface="Cambria Math" panose="02040503050406030204" pitchFamily="18" charset="0"/>
                                      </a:rPr>
                                    </m:ctrlPr>
                                  </m:naryPr>
                                  <m:sub>
                                    <m:r>
                                      <a:rPr lang="en-IN" sz="1400">
                                        <a:solidFill>
                                          <a:schemeClr val="tx1"/>
                                        </a:solidFill>
                                        <a:effectLst/>
                                        <a:latin typeface="Cambria Math" panose="02040503050406030204" pitchFamily="18" charset="0"/>
                                      </a:rPr>
                                      <m:t>𝑗</m:t>
                                    </m:r>
                                    <m:r>
                                      <a:rPr lang="en-IN" sz="1400">
                                        <a:solidFill>
                                          <a:schemeClr val="tx1"/>
                                        </a:solidFill>
                                        <a:effectLst/>
                                        <a:latin typeface="Cambria Math" panose="02040503050406030204" pitchFamily="18" charset="0"/>
                                      </a:rPr>
                                      <m:t>∈</m:t>
                                    </m:r>
                                    <m:r>
                                      <a:rPr lang="en-IN" sz="1400">
                                        <a:solidFill>
                                          <a:schemeClr val="tx1"/>
                                        </a:solidFill>
                                        <a:effectLst/>
                                        <a:latin typeface="Cambria Math" panose="02040503050406030204" pitchFamily="18" charset="0"/>
                                      </a:rPr>
                                      <m:t>𝑆</m:t>
                                    </m:r>
                                  </m:sub>
                                  <m:sup/>
                                  <m:e>
                                    <m:sSub>
                                      <m:sSubPr>
                                        <m:ctrlPr>
                                          <a:rPr lang="en-IN" sz="1400" i="1">
                                            <a:solidFill>
                                              <a:schemeClr val="tx1"/>
                                            </a:solidFill>
                                            <a:effectLst/>
                                            <a:latin typeface="Cambria Math" panose="02040503050406030204" pitchFamily="18" charset="0"/>
                                          </a:rPr>
                                        </m:ctrlPr>
                                      </m:sSubPr>
                                      <m:e>
                                        <m:r>
                                          <a:rPr lang="en-US" sz="1400">
                                            <a:solidFill>
                                              <a:schemeClr val="tx1"/>
                                            </a:solidFill>
                                            <a:effectLst/>
                                            <a:latin typeface="Cambria Math" panose="02040503050406030204" pitchFamily="18" charset="0"/>
                                          </a:rPr>
                                          <m:t>𝑥</m:t>
                                        </m:r>
                                      </m:e>
                                      <m:sub>
                                        <m:r>
                                          <a:rPr lang="en-US" sz="1400">
                                            <a:solidFill>
                                              <a:schemeClr val="tx1"/>
                                            </a:solidFill>
                                            <a:effectLst/>
                                            <a:latin typeface="Cambria Math" panose="02040503050406030204" pitchFamily="18" charset="0"/>
                                          </a:rPr>
                                          <m:t>𝑗</m:t>
                                        </m:r>
                                        <m:r>
                                          <a:rPr lang="en-US" sz="1400">
                                            <a:solidFill>
                                              <a:schemeClr val="tx1"/>
                                            </a:solidFill>
                                            <a:effectLst/>
                                            <a:latin typeface="Cambria Math" panose="02040503050406030204" pitchFamily="18" charset="0"/>
                                          </a:rPr>
                                          <m:t>,</m:t>
                                        </m:r>
                                        <m:r>
                                          <a:rPr lang="en-US" sz="1400">
                                            <a:solidFill>
                                              <a:schemeClr val="tx1"/>
                                            </a:solidFill>
                                            <a:effectLst/>
                                            <a:latin typeface="Cambria Math" panose="02040503050406030204" pitchFamily="18" charset="0"/>
                                          </a:rPr>
                                          <m:t>𝑖</m:t>
                                        </m:r>
                                      </m:sub>
                                    </m:sSub>
                                  </m:e>
                                </m:nary>
                                <m:r>
                                  <a:rPr lang="en-IN" sz="1400">
                                    <a:solidFill>
                                      <a:schemeClr val="tx1"/>
                                    </a:solidFill>
                                    <a:effectLst/>
                                    <a:latin typeface="Cambria Math" panose="02040503050406030204" pitchFamily="18" charset="0"/>
                                  </a:rPr>
                                  <m:t>+</m:t>
                                </m:r>
                                <m:nary>
                                  <m:naryPr>
                                    <m:chr m:val="∑"/>
                                    <m:limLoc m:val="undOvr"/>
                                    <m:supHide m:val="on"/>
                                    <m:ctrlPr>
                                      <a:rPr lang="en-IN" sz="1400" i="1">
                                        <a:solidFill>
                                          <a:schemeClr val="tx1"/>
                                        </a:solidFill>
                                        <a:effectLst/>
                                        <a:latin typeface="Cambria Math" panose="02040503050406030204" pitchFamily="18" charset="0"/>
                                      </a:rPr>
                                    </m:ctrlPr>
                                  </m:naryPr>
                                  <m:sub>
                                    <m:r>
                                      <a:rPr lang="en-IN" sz="1400">
                                        <a:solidFill>
                                          <a:schemeClr val="tx1"/>
                                        </a:solidFill>
                                        <a:effectLst/>
                                        <a:latin typeface="Cambria Math" panose="02040503050406030204" pitchFamily="18" charset="0"/>
                                      </a:rPr>
                                      <m:t>𝑖𝑓</m:t>
                                    </m:r>
                                    <m:r>
                                      <a:rPr lang="en-IN" sz="1400">
                                        <a:solidFill>
                                          <a:schemeClr val="tx1"/>
                                        </a:solidFill>
                                        <a:effectLst/>
                                        <a:latin typeface="Cambria Math" panose="02040503050406030204" pitchFamily="18" charset="0"/>
                                      </a:rPr>
                                      <m:t> </m:t>
                                    </m:r>
                                    <m:d>
                                      <m:dPr>
                                        <m:ctrlPr>
                                          <a:rPr lang="en-IN" sz="1400" i="1">
                                            <a:solidFill>
                                              <a:schemeClr val="tx1"/>
                                            </a:solidFill>
                                            <a:effectLst/>
                                            <a:latin typeface="Cambria Math" panose="02040503050406030204" pitchFamily="18" charset="0"/>
                                          </a:rPr>
                                        </m:ctrlPr>
                                      </m:dPr>
                                      <m:e>
                                        <m:r>
                                          <a:rPr lang="en-IN" sz="1400">
                                            <a:solidFill>
                                              <a:schemeClr val="tx1"/>
                                            </a:solidFill>
                                            <a:effectLst/>
                                            <a:latin typeface="Cambria Math" panose="02040503050406030204" pitchFamily="18" charset="0"/>
                                          </a:rPr>
                                          <m:t>𝑖</m:t>
                                        </m:r>
                                        <m:r>
                                          <a:rPr lang="en-IN" sz="1400">
                                            <a:solidFill>
                                              <a:schemeClr val="tx1"/>
                                            </a:solidFill>
                                            <a:effectLst/>
                                            <a:latin typeface="Cambria Math" panose="02040503050406030204" pitchFamily="18" charset="0"/>
                                          </a:rPr>
                                          <m:t>∉</m:t>
                                        </m:r>
                                        <m:r>
                                          <a:rPr lang="en-IN" sz="1400">
                                            <a:solidFill>
                                              <a:schemeClr val="tx1"/>
                                            </a:solidFill>
                                            <a:effectLst/>
                                            <a:latin typeface="Cambria Math" panose="02040503050406030204" pitchFamily="18" charset="0"/>
                                          </a:rPr>
                                          <m:t>𝑅</m:t>
                                        </m:r>
                                      </m:e>
                                    </m:d>
                                    <m:r>
                                      <a:rPr lang="en-IN" sz="1400">
                                        <a:solidFill>
                                          <a:schemeClr val="tx1"/>
                                        </a:solidFill>
                                        <a:effectLst/>
                                        <a:latin typeface="Cambria Math" panose="02040503050406030204" pitchFamily="18" charset="0"/>
                                      </a:rPr>
                                      <m:t> → (</m:t>
                                    </m:r>
                                    <m:r>
                                      <a:rPr lang="en-IN" sz="1400">
                                        <a:solidFill>
                                          <a:schemeClr val="tx1"/>
                                        </a:solidFill>
                                        <a:effectLst/>
                                        <a:latin typeface="Cambria Math" panose="02040503050406030204" pitchFamily="18" charset="0"/>
                                      </a:rPr>
                                      <m:t>𝑗</m:t>
                                    </m:r>
                                    <m:r>
                                      <a:rPr lang="en-IN" sz="1400">
                                        <a:solidFill>
                                          <a:schemeClr val="tx1"/>
                                        </a:solidFill>
                                        <a:effectLst/>
                                        <a:latin typeface="Cambria Math" panose="02040503050406030204" pitchFamily="18" charset="0"/>
                                      </a:rPr>
                                      <m:t>∈</m:t>
                                    </m:r>
                                    <m:r>
                                      <a:rPr lang="en-IN" sz="1400">
                                        <a:solidFill>
                                          <a:schemeClr val="tx1"/>
                                        </a:solidFill>
                                        <a:effectLst/>
                                        <a:latin typeface="Cambria Math" panose="02040503050406030204" pitchFamily="18" charset="0"/>
                                      </a:rPr>
                                      <m:t>𝑅</m:t>
                                    </m:r>
                                    <m:r>
                                      <a:rPr lang="en-IN" sz="1400">
                                        <a:solidFill>
                                          <a:schemeClr val="tx1"/>
                                        </a:solidFill>
                                        <a:effectLst/>
                                        <a:latin typeface="Cambria Math" panose="02040503050406030204" pitchFamily="18" charset="0"/>
                                      </a:rPr>
                                      <m:t>)</m:t>
                                    </m:r>
                                  </m:sub>
                                  <m:sup/>
                                  <m:e>
                                    <m:sSub>
                                      <m:sSubPr>
                                        <m:ctrlPr>
                                          <a:rPr lang="en-IN" sz="1400" i="1">
                                            <a:solidFill>
                                              <a:schemeClr val="tx1"/>
                                            </a:solidFill>
                                            <a:effectLst/>
                                            <a:latin typeface="Cambria Math" panose="02040503050406030204" pitchFamily="18" charset="0"/>
                                          </a:rPr>
                                        </m:ctrlPr>
                                      </m:sSubPr>
                                      <m:e>
                                        <m:r>
                                          <a:rPr lang="en-US" sz="1400">
                                            <a:solidFill>
                                              <a:schemeClr val="tx1"/>
                                            </a:solidFill>
                                            <a:effectLst/>
                                            <a:latin typeface="Cambria Math" panose="02040503050406030204" pitchFamily="18" charset="0"/>
                                          </a:rPr>
                                          <m:t>𝑥</m:t>
                                        </m:r>
                                      </m:e>
                                      <m:sub>
                                        <m:r>
                                          <a:rPr lang="en-US" sz="1400">
                                            <a:solidFill>
                                              <a:schemeClr val="tx1"/>
                                            </a:solidFill>
                                            <a:effectLst/>
                                            <a:latin typeface="Cambria Math" panose="02040503050406030204" pitchFamily="18" charset="0"/>
                                          </a:rPr>
                                          <m:t>𝑗</m:t>
                                        </m:r>
                                        <m:r>
                                          <a:rPr lang="en-US" sz="1400">
                                            <a:solidFill>
                                              <a:schemeClr val="tx1"/>
                                            </a:solidFill>
                                            <a:effectLst/>
                                            <a:latin typeface="Cambria Math" panose="02040503050406030204" pitchFamily="18" charset="0"/>
                                          </a:rPr>
                                          <m:t>,</m:t>
                                        </m:r>
                                        <m:r>
                                          <a:rPr lang="en-US" sz="1400">
                                            <a:solidFill>
                                              <a:schemeClr val="tx1"/>
                                            </a:solidFill>
                                            <a:effectLst/>
                                            <a:latin typeface="Cambria Math" panose="02040503050406030204" pitchFamily="18" charset="0"/>
                                          </a:rPr>
                                          <m:t>𝑖</m:t>
                                        </m:r>
                                      </m:sub>
                                    </m:sSub>
                                  </m:e>
                                </m:nary>
                                <m:r>
                                  <a:rPr lang="en-IN" sz="1400">
                                    <a:solidFill>
                                      <a:schemeClr val="tx1"/>
                                    </a:solidFill>
                                    <a:effectLst/>
                                    <a:latin typeface="Cambria Math" panose="02040503050406030204" pitchFamily="18" charset="0"/>
                                  </a:rPr>
                                  <m:t>+</m:t>
                                </m:r>
                                <m:nary>
                                  <m:naryPr>
                                    <m:chr m:val="∑"/>
                                    <m:limLoc m:val="undOvr"/>
                                    <m:supHide m:val="on"/>
                                    <m:ctrlPr>
                                      <a:rPr lang="en-IN" sz="1400" i="1">
                                        <a:solidFill>
                                          <a:schemeClr val="tx1"/>
                                        </a:solidFill>
                                        <a:effectLst/>
                                        <a:latin typeface="Cambria Math" panose="02040503050406030204" pitchFamily="18" charset="0"/>
                                      </a:rPr>
                                    </m:ctrlPr>
                                  </m:naryPr>
                                  <m:sub>
                                    <m:r>
                                      <a:rPr lang="en-IN" sz="1400">
                                        <a:solidFill>
                                          <a:schemeClr val="tx1"/>
                                        </a:solidFill>
                                        <a:effectLst/>
                                        <a:latin typeface="Cambria Math" panose="02040503050406030204" pitchFamily="18" charset="0"/>
                                      </a:rPr>
                                      <m:t>𝑖𝑓</m:t>
                                    </m:r>
                                    <m:r>
                                      <a:rPr lang="en-IN" sz="1400">
                                        <a:solidFill>
                                          <a:schemeClr val="tx1"/>
                                        </a:solidFill>
                                        <a:effectLst/>
                                        <a:latin typeface="Cambria Math" panose="02040503050406030204" pitchFamily="18" charset="0"/>
                                      </a:rPr>
                                      <m:t> </m:t>
                                    </m:r>
                                    <m:d>
                                      <m:dPr>
                                        <m:ctrlPr>
                                          <a:rPr lang="en-IN" sz="1400" i="1">
                                            <a:solidFill>
                                              <a:schemeClr val="tx1"/>
                                            </a:solidFill>
                                            <a:effectLst/>
                                            <a:latin typeface="Cambria Math" panose="02040503050406030204" pitchFamily="18" charset="0"/>
                                          </a:rPr>
                                        </m:ctrlPr>
                                      </m:dPr>
                                      <m:e>
                                        <m:r>
                                          <a:rPr lang="en-IN" sz="1400">
                                            <a:solidFill>
                                              <a:schemeClr val="tx1"/>
                                            </a:solidFill>
                                            <a:effectLst/>
                                            <a:latin typeface="Cambria Math" panose="02040503050406030204" pitchFamily="18" charset="0"/>
                                          </a:rPr>
                                          <m:t>𝑖</m:t>
                                        </m:r>
                                        <m:r>
                                          <a:rPr lang="en-IN" sz="1400">
                                            <a:solidFill>
                                              <a:schemeClr val="tx1"/>
                                            </a:solidFill>
                                            <a:effectLst/>
                                            <a:latin typeface="Cambria Math" panose="02040503050406030204" pitchFamily="18" charset="0"/>
                                          </a:rPr>
                                          <m:t>∉</m:t>
                                        </m:r>
                                        <m:r>
                                          <a:rPr lang="en-IN" sz="1400">
                                            <a:solidFill>
                                              <a:schemeClr val="tx1"/>
                                            </a:solidFill>
                                            <a:effectLst/>
                                            <a:latin typeface="Cambria Math" panose="02040503050406030204" pitchFamily="18" charset="0"/>
                                          </a:rPr>
                                          <m:t>𝐵</m:t>
                                        </m:r>
                                      </m:e>
                                    </m:d>
                                    <m:r>
                                      <a:rPr lang="en-IN" sz="1400">
                                        <a:solidFill>
                                          <a:schemeClr val="tx1"/>
                                        </a:solidFill>
                                        <a:effectLst/>
                                        <a:latin typeface="Cambria Math" panose="02040503050406030204" pitchFamily="18" charset="0"/>
                                      </a:rPr>
                                      <m:t> → (</m:t>
                                    </m:r>
                                    <m:r>
                                      <a:rPr lang="en-IN" sz="1400">
                                        <a:solidFill>
                                          <a:schemeClr val="tx1"/>
                                        </a:solidFill>
                                        <a:effectLst/>
                                        <a:latin typeface="Cambria Math" panose="02040503050406030204" pitchFamily="18" charset="0"/>
                                      </a:rPr>
                                      <m:t>𝑗</m:t>
                                    </m:r>
                                    <m:r>
                                      <a:rPr lang="en-IN" sz="1400">
                                        <a:solidFill>
                                          <a:schemeClr val="tx1"/>
                                        </a:solidFill>
                                        <a:effectLst/>
                                        <a:latin typeface="Cambria Math" panose="02040503050406030204" pitchFamily="18" charset="0"/>
                                      </a:rPr>
                                      <m:t>∈</m:t>
                                    </m:r>
                                    <m:r>
                                      <a:rPr lang="en-IN" sz="1400">
                                        <a:solidFill>
                                          <a:schemeClr val="tx1"/>
                                        </a:solidFill>
                                        <a:effectLst/>
                                        <a:latin typeface="Cambria Math" panose="02040503050406030204" pitchFamily="18" charset="0"/>
                                      </a:rPr>
                                      <m:t>𝐵</m:t>
                                    </m:r>
                                    <m:r>
                                      <a:rPr lang="en-IN" sz="1400">
                                        <a:solidFill>
                                          <a:schemeClr val="tx1"/>
                                        </a:solidFill>
                                        <a:effectLst/>
                                        <a:latin typeface="Cambria Math" panose="02040503050406030204" pitchFamily="18" charset="0"/>
                                      </a:rPr>
                                      <m:t>)</m:t>
                                    </m:r>
                                  </m:sub>
                                  <m:sup/>
                                  <m:e>
                                    <m:sSub>
                                      <m:sSubPr>
                                        <m:ctrlPr>
                                          <a:rPr lang="en-IN" sz="1400" i="1">
                                            <a:solidFill>
                                              <a:schemeClr val="tx1"/>
                                            </a:solidFill>
                                            <a:effectLst/>
                                            <a:latin typeface="Cambria Math" panose="02040503050406030204" pitchFamily="18" charset="0"/>
                                          </a:rPr>
                                        </m:ctrlPr>
                                      </m:sSubPr>
                                      <m:e>
                                        <m:r>
                                          <a:rPr lang="en-US" sz="1400">
                                            <a:solidFill>
                                              <a:schemeClr val="tx1"/>
                                            </a:solidFill>
                                            <a:effectLst/>
                                            <a:latin typeface="Cambria Math" panose="02040503050406030204" pitchFamily="18" charset="0"/>
                                          </a:rPr>
                                          <m:t>𝑥</m:t>
                                        </m:r>
                                      </m:e>
                                      <m:sub>
                                        <m:r>
                                          <a:rPr lang="en-US" sz="1400">
                                            <a:solidFill>
                                              <a:schemeClr val="tx1"/>
                                            </a:solidFill>
                                            <a:effectLst/>
                                            <a:latin typeface="Cambria Math" panose="02040503050406030204" pitchFamily="18" charset="0"/>
                                          </a:rPr>
                                          <m:t>𝑖</m:t>
                                        </m:r>
                                        <m:r>
                                          <a:rPr lang="en-US" sz="1400">
                                            <a:solidFill>
                                              <a:schemeClr val="tx1"/>
                                            </a:solidFill>
                                            <a:effectLst/>
                                            <a:latin typeface="Cambria Math" panose="02040503050406030204" pitchFamily="18" charset="0"/>
                                          </a:rPr>
                                          <m:t>,</m:t>
                                        </m:r>
                                        <m:r>
                                          <a:rPr lang="en-US" sz="1400">
                                            <a:solidFill>
                                              <a:schemeClr val="tx1"/>
                                            </a:solidFill>
                                            <a:effectLst/>
                                            <a:latin typeface="Cambria Math" panose="02040503050406030204" pitchFamily="18" charset="0"/>
                                          </a:rPr>
                                          <m:t>𝑗</m:t>
                                        </m:r>
                                      </m:sub>
                                    </m:sSub>
                                  </m:e>
                                </m:nary>
                                <m:r>
                                  <a:rPr lang="en-IN" sz="1400">
                                    <a:solidFill>
                                      <a:schemeClr val="tx1"/>
                                    </a:solidFill>
                                    <a:effectLst/>
                                    <a:latin typeface="Cambria Math" panose="02040503050406030204" pitchFamily="18" charset="0"/>
                                  </a:rPr>
                                  <m:t>+</m:t>
                                </m:r>
                                <m:nary>
                                  <m:naryPr>
                                    <m:chr m:val="∑"/>
                                    <m:limLoc m:val="undOvr"/>
                                    <m:supHide m:val="on"/>
                                    <m:ctrlPr>
                                      <a:rPr lang="en-IN" sz="1400" i="1">
                                        <a:solidFill>
                                          <a:schemeClr val="tx1"/>
                                        </a:solidFill>
                                        <a:effectLst/>
                                        <a:latin typeface="Cambria Math" panose="02040503050406030204" pitchFamily="18" charset="0"/>
                                      </a:rPr>
                                    </m:ctrlPr>
                                  </m:naryPr>
                                  <m:sub>
                                    <m:r>
                                      <a:rPr lang="en-IN" sz="1400">
                                        <a:solidFill>
                                          <a:schemeClr val="tx1"/>
                                        </a:solidFill>
                                        <a:effectLst/>
                                        <a:latin typeface="Cambria Math" panose="02040503050406030204" pitchFamily="18" charset="0"/>
                                      </a:rPr>
                                      <m:t>𝑗</m:t>
                                    </m:r>
                                    <m:r>
                                      <a:rPr lang="en-IN" sz="1400">
                                        <a:solidFill>
                                          <a:schemeClr val="tx1"/>
                                        </a:solidFill>
                                        <a:effectLst/>
                                        <a:latin typeface="Cambria Math" panose="02040503050406030204" pitchFamily="18" charset="0"/>
                                      </a:rPr>
                                      <m:t>∈</m:t>
                                    </m:r>
                                    <m:r>
                                      <a:rPr lang="en-IN" sz="1400">
                                        <a:solidFill>
                                          <a:schemeClr val="tx1"/>
                                        </a:solidFill>
                                        <a:effectLst/>
                                        <a:latin typeface="Cambria Math" panose="02040503050406030204" pitchFamily="18" charset="0"/>
                                      </a:rPr>
                                      <m:t>𝐶</m:t>
                                    </m:r>
                                  </m:sub>
                                  <m:sup/>
                                  <m:e>
                                    <m:sSub>
                                      <m:sSubPr>
                                        <m:ctrlPr>
                                          <a:rPr lang="en-IN" sz="1400" i="1">
                                            <a:solidFill>
                                              <a:schemeClr val="tx1"/>
                                            </a:solidFill>
                                            <a:effectLst/>
                                            <a:latin typeface="Cambria Math" panose="02040503050406030204" pitchFamily="18" charset="0"/>
                                          </a:rPr>
                                        </m:ctrlPr>
                                      </m:sSubPr>
                                      <m:e>
                                        <m:r>
                                          <a:rPr lang="en-US" sz="1400">
                                            <a:solidFill>
                                              <a:schemeClr val="tx1"/>
                                            </a:solidFill>
                                            <a:effectLst/>
                                            <a:latin typeface="Cambria Math" panose="02040503050406030204" pitchFamily="18" charset="0"/>
                                          </a:rPr>
                                          <m:t>𝑥</m:t>
                                        </m:r>
                                      </m:e>
                                      <m:sub>
                                        <m:r>
                                          <a:rPr lang="en-US" sz="1400">
                                            <a:solidFill>
                                              <a:schemeClr val="tx1"/>
                                            </a:solidFill>
                                            <a:effectLst/>
                                            <a:latin typeface="Cambria Math" panose="02040503050406030204" pitchFamily="18" charset="0"/>
                                          </a:rPr>
                                          <m:t>𝑖</m:t>
                                        </m:r>
                                        <m:r>
                                          <a:rPr lang="en-US" sz="1400">
                                            <a:solidFill>
                                              <a:schemeClr val="tx1"/>
                                            </a:solidFill>
                                            <a:effectLst/>
                                            <a:latin typeface="Cambria Math" panose="02040503050406030204" pitchFamily="18" charset="0"/>
                                          </a:rPr>
                                          <m:t>,</m:t>
                                        </m:r>
                                        <m:r>
                                          <a:rPr lang="en-US" sz="1400">
                                            <a:solidFill>
                                              <a:schemeClr val="tx1"/>
                                            </a:solidFill>
                                            <a:effectLst/>
                                            <a:latin typeface="Cambria Math" panose="02040503050406030204" pitchFamily="18" charset="0"/>
                                          </a:rPr>
                                          <m:t>𝑗</m:t>
                                        </m:r>
                                      </m:sub>
                                    </m:sSub>
                                  </m:e>
                                </m:nary>
                                <m:r>
                                  <a:rPr lang="en-IN" sz="1400">
                                    <a:solidFill>
                                      <a:schemeClr val="tx1"/>
                                    </a:solidFill>
                                    <a:effectLst/>
                                    <a:latin typeface="Cambria Math" panose="02040503050406030204" pitchFamily="18" charset="0"/>
                                  </a:rPr>
                                  <m:t>≤</m:t>
                                </m:r>
                                <m:r>
                                  <a:rPr lang="en-IN" sz="1400">
                                    <a:solidFill>
                                      <a:schemeClr val="tx1"/>
                                    </a:solidFill>
                                    <a:effectLst/>
                                    <a:latin typeface="Cambria Math" panose="02040503050406030204" pitchFamily="18" charset="0"/>
                                  </a:rPr>
                                  <m:t>𝑀</m:t>
                                </m:r>
                                <m:r>
                                  <a:rPr lang="en-IN" sz="1400">
                                    <a:solidFill>
                                      <a:schemeClr val="tx1"/>
                                    </a:solidFill>
                                    <a:effectLst/>
                                    <a:latin typeface="Cambria Math" panose="02040503050406030204" pitchFamily="18" charset="0"/>
                                  </a:rPr>
                                  <m:t>·</m:t>
                                </m:r>
                                <m:sSub>
                                  <m:sSubPr>
                                    <m:ctrlPr>
                                      <a:rPr lang="en-IN" sz="1400" i="1">
                                        <a:solidFill>
                                          <a:schemeClr val="tx1"/>
                                        </a:solidFill>
                                        <a:effectLst/>
                                        <a:latin typeface="Cambria Math" panose="02040503050406030204" pitchFamily="18" charset="0"/>
                                      </a:rPr>
                                    </m:ctrlPr>
                                  </m:sSubPr>
                                  <m:e>
                                    <m:r>
                                      <a:rPr lang="en-US" sz="1400">
                                        <a:solidFill>
                                          <a:schemeClr val="tx1"/>
                                        </a:solidFill>
                                        <a:effectLst/>
                                        <a:latin typeface="Cambria Math" panose="02040503050406030204" pitchFamily="18" charset="0"/>
                                      </a:rPr>
                                      <m:t>𝑧</m:t>
                                    </m:r>
                                  </m:e>
                                  <m:sub>
                                    <m:r>
                                      <a:rPr lang="en-US" sz="1400">
                                        <a:solidFill>
                                          <a:schemeClr val="tx1"/>
                                        </a:solidFill>
                                        <a:effectLst/>
                                        <a:latin typeface="Cambria Math" panose="02040503050406030204" pitchFamily="18" charset="0"/>
                                      </a:rPr>
                                      <m:t>𝑖</m:t>
                                    </m:r>
                                  </m:sub>
                                </m:sSub>
                                <m:r>
                                  <a:rPr lang="en-US" sz="1400">
                                    <a:solidFill>
                                      <a:schemeClr val="tx1"/>
                                    </a:solidFill>
                                    <a:effectLst/>
                                    <a:latin typeface="Cambria Math" panose="02040503050406030204" pitchFamily="18" charset="0"/>
                                  </a:rPr>
                                  <m:t> ,     </m:t>
                                </m:r>
                                <m:r>
                                  <a:rPr lang="en-IN" sz="1400">
                                    <a:solidFill>
                                      <a:schemeClr val="tx1"/>
                                    </a:solidFill>
                                    <a:effectLst/>
                                    <a:latin typeface="Cambria Math" panose="02040503050406030204" pitchFamily="18" charset="0"/>
                                  </a:rPr>
                                  <m:t>  ∀</m:t>
                                </m:r>
                                <m:r>
                                  <a:rPr lang="en-IN" sz="1400">
                                    <a:solidFill>
                                      <a:schemeClr val="tx1"/>
                                    </a:solidFill>
                                    <a:effectLst/>
                                    <a:latin typeface="Cambria Math" panose="02040503050406030204" pitchFamily="18" charset="0"/>
                                  </a:rPr>
                                  <m:t>𝑖</m:t>
                                </m:r>
                                <m:r>
                                  <a:rPr lang="en-IN" sz="1400">
                                    <a:solidFill>
                                      <a:schemeClr val="tx1"/>
                                    </a:solidFill>
                                    <a:effectLst/>
                                    <a:latin typeface="Cambria Math" panose="02040503050406030204" pitchFamily="18" charset="0"/>
                                  </a:rPr>
                                  <m:t>∈</m:t>
                                </m:r>
                                <m:r>
                                  <a:rPr lang="en-IN" sz="1400">
                                    <a:solidFill>
                                      <a:schemeClr val="tx1"/>
                                    </a:solidFill>
                                    <a:effectLst/>
                                    <a:latin typeface="Cambria Math" panose="02040503050406030204" pitchFamily="18" charset="0"/>
                                  </a:rPr>
                                  <m:t>𝑅</m:t>
                                </m:r>
                                <m:r>
                                  <a:rPr lang="en-IN" sz="1400">
                                    <a:solidFill>
                                      <a:schemeClr val="tx1"/>
                                    </a:solidFill>
                                    <a:effectLst/>
                                    <a:latin typeface="Cambria Math" panose="02040503050406030204" pitchFamily="18" charset="0"/>
                                  </a:rPr>
                                  <m:t>∪</m:t>
                                </m:r>
                                <m:r>
                                  <a:rPr lang="en-IN" sz="1400">
                                    <a:solidFill>
                                      <a:schemeClr val="tx1"/>
                                    </a:solidFill>
                                    <a:effectLst/>
                                    <a:latin typeface="Cambria Math" panose="02040503050406030204" pitchFamily="18" charset="0"/>
                                  </a:rPr>
                                  <m:t>𝐵</m:t>
                                </m:r>
                                <m:r>
                                  <a:rPr lang="en-IN" sz="1400">
                                    <a:solidFill>
                                      <a:schemeClr val="tx1"/>
                                    </a:solidFill>
                                    <a:effectLst/>
                                    <a:latin typeface="Cambria Math" panose="02040503050406030204" pitchFamily="18" charset="0"/>
                                  </a:rPr>
                                  <m:t>,</m:t>
                                </m:r>
                              </m:oMath>
                            </m:oMathPara>
                          </a14:m>
                          <a:endParaRPr lang="en-IN" sz="14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0852" marR="6085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lnSpc>
                              <a:spcPct val="115000"/>
                            </a:lnSpc>
                          </a:pPr>
                          <a:r>
                            <a:rPr lang="en-IN" sz="1400">
                              <a:solidFill>
                                <a:schemeClr val="tx1"/>
                              </a:solidFill>
                              <a:effectLst/>
                              <a:latin typeface="Times New Roman" panose="02020603050405020304" pitchFamily="18" charset="0"/>
                              <a:cs typeface="Times New Roman" panose="02020603050405020304" pitchFamily="18" charset="0"/>
                            </a:rPr>
                            <a:t>( 9 )</a:t>
                          </a:r>
                          <a:endParaRPr lang="en-IN" sz="14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0852" marR="6085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just" defTabSz="914400" rtl="0" eaLnBrk="1" fontAlgn="auto" latinLnBrk="0" hangingPunct="1">
                            <a:lnSpc>
                              <a:spcPct val="115000"/>
                            </a:lnSpc>
                            <a:spcBef>
                              <a:spcPts val="0"/>
                            </a:spcBef>
                            <a:spcAft>
                              <a:spcPts val="0"/>
                            </a:spcAft>
                            <a:buClrTx/>
                            <a:buSzTx/>
                            <a:buFontTx/>
                            <a:buNone/>
                            <a:tabLst/>
                            <a:defRPr/>
                          </a:pPr>
                          <a:r>
                            <a:rPr lang="en-US" sz="1400" kern="1200" dirty="0">
                              <a:solidFill>
                                <a:schemeClr val="dk1"/>
                              </a:solidFill>
                              <a:effectLst/>
                              <a:latin typeface="Times New Roman" panose="02020603050405020304" pitchFamily="18" charset="0"/>
                              <a:ea typeface="+mn-ea"/>
                              <a:cs typeface="Times New Roman" panose="02020603050405020304" pitchFamily="18" charset="0"/>
                            </a:rPr>
                            <a:t>Populates the variable </a:t>
                          </a:r>
                          <a14:m>
                            <m:oMath xmlns:m="http://schemas.openxmlformats.org/officeDocument/2006/math">
                              <m:r>
                                <a:rPr lang="en-US" sz="1400" i="1" kern="1200">
                                  <a:solidFill>
                                    <a:schemeClr val="dk1"/>
                                  </a:solidFill>
                                  <a:effectLst/>
                                  <a:latin typeface="Cambria Math" panose="02040503050406030204" pitchFamily="18" charset="0"/>
                                  <a:ea typeface="+mn-ea"/>
                                  <a:cs typeface="+mn-cs"/>
                                </a:rPr>
                                <m:t>𝑧</m:t>
                              </m:r>
                            </m:oMath>
                          </a14:m>
                          <a:r>
                            <a:rPr lang="en-US" sz="1400" kern="1200" dirty="0">
                              <a:solidFill>
                                <a:schemeClr val="dk1"/>
                              </a:solidFill>
                              <a:effectLst/>
                              <a:latin typeface="Times New Roman" panose="02020603050405020304" pitchFamily="18" charset="0"/>
                              <a:ea typeface="+mn-ea"/>
                              <a:cs typeface="Times New Roman" panose="02020603050405020304" pitchFamily="18" charset="0"/>
                            </a:rPr>
                            <a:t>, indicating which facilities should remain functional (stay open) to satisfy the given set of customers</a:t>
                          </a:r>
                          <a:endParaRPr lang="en-IN" sz="1400" kern="1200" dirty="0">
                            <a:solidFill>
                              <a:schemeClr val="dk1"/>
                            </a:solidFill>
                            <a:effectLst/>
                            <a:latin typeface="Times New Roman" panose="02020603050405020304" pitchFamily="18" charset="0"/>
                            <a:ea typeface="+mn-ea"/>
                            <a:cs typeface="Times New Roman" panose="02020603050405020304" pitchFamily="18" charset="0"/>
                          </a:endParaRPr>
                        </a:p>
                      </a:txBody>
                      <a:tcPr marL="60852" marR="6085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98309755"/>
                      </a:ext>
                    </a:extLst>
                  </a:tr>
                  <a:tr h="201658">
                    <a:tc>
                      <a:txBody>
                        <a:bodyPr/>
                        <a:lstStyle/>
                        <a:p>
                          <a:pPr>
                            <a:lnSpc>
                              <a:spcPct val="115000"/>
                            </a:lnSpc>
                          </a:pPr>
                          <a14:m>
                            <m:oMathPara xmlns:m="http://schemas.openxmlformats.org/officeDocument/2006/math">
                              <m:oMathParaPr>
                                <m:jc m:val="centerGroup"/>
                              </m:oMathParaPr>
                              <m:oMath xmlns:m="http://schemas.openxmlformats.org/officeDocument/2006/math">
                                <m:sSub>
                                  <m:sSubPr>
                                    <m:ctrlPr>
                                      <a:rPr lang="en-IN" sz="1400" i="1" smtClean="0">
                                        <a:solidFill>
                                          <a:schemeClr val="tx1"/>
                                        </a:solidFill>
                                        <a:effectLst/>
                                        <a:latin typeface="Cambria Math" panose="02040503050406030204" pitchFamily="18" charset="0"/>
                                      </a:rPr>
                                    </m:ctrlPr>
                                  </m:sSubPr>
                                  <m:e>
                                    <m:r>
                                      <a:rPr lang="en-US" sz="1400">
                                        <a:solidFill>
                                          <a:schemeClr val="tx1"/>
                                        </a:solidFill>
                                        <a:effectLst/>
                                        <a:latin typeface="Cambria Math" panose="02040503050406030204" pitchFamily="18" charset="0"/>
                                      </a:rPr>
                                      <m:t>𝑥</m:t>
                                    </m:r>
                                  </m:e>
                                  <m:sub>
                                    <m:r>
                                      <a:rPr lang="en-US" sz="1400">
                                        <a:solidFill>
                                          <a:schemeClr val="tx1"/>
                                        </a:solidFill>
                                        <a:effectLst/>
                                        <a:latin typeface="Cambria Math" panose="02040503050406030204" pitchFamily="18" charset="0"/>
                                      </a:rPr>
                                      <m:t>𝑖</m:t>
                                    </m:r>
                                    <m:r>
                                      <a:rPr lang="en-US" sz="1400">
                                        <a:solidFill>
                                          <a:schemeClr val="tx1"/>
                                        </a:solidFill>
                                        <a:effectLst/>
                                        <a:latin typeface="Cambria Math" panose="02040503050406030204" pitchFamily="18" charset="0"/>
                                      </a:rPr>
                                      <m:t>,</m:t>
                                    </m:r>
                                    <m:r>
                                      <a:rPr lang="en-US" sz="1400">
                                        <a:solidFill>
                                          <a:schemeClr val="tx1"/>
                                        </a:solidFill>
                                        <a:effectLst/>
                                        <a:latin typeface="Cambria Math" panose="02040503050406030204" pitchFamily="18" charset="0"/>
                                      </a:rPr>
                                      <m:t>𝑗</m:t>
                                    </m:r>
                                  </m:sub>
                                </m:sSub>
                                <m:r>
                                  <a:rPr lang="en-IN" sz="1400">
                                    <a:solidFill>
                                      <a:schemeClr val="tx1"/>
                                    </a:solidFill>
                                    <a:effectLst/>
                                    <a:latin typeface="Cambria Math" panose="02040503050406030204" pitchFamily="18" charset="0"/>
                                  </a:rPr>
                                  <m:t>∈</m:t>
                                </m:r>
                                <m:d>
                                  <m:dPr>
                                    <m:begChr m:val="{"/>
                                    <m:endChr m:val="}"/>
                                    <m:ctrlPr>
                                      <a:rPr lang="en-IN" sz="1400" i="1">
                                        <a:solidFill>
                                          <a:schemeClr val="tx1"/>
                                        </a:solidFill>
                                        <a:effectLst/>
                                        <a:latin typeface="Cambria Math" panose="02040503050406030204" pitchFamily="18" charset="0"/>
                                      </a:rPr>
                                    </m:ctrlPr>
                                  </m:dPr>
                                  <m:e>
                                    <m:r>
                                      <a:rPr lang="en-IN" sz="1400">
                                        <a:solidFill>
                                          <a:schemeClr val="tx1"/>
                                        </a:solidFill>
                                        <a:effectLst/>
                                        <a:latin typeface="Cambria Math" panose="02040503050406030204" pitchFamily="18" charset="0"/>
                                      </a:rPr>
                                      <m:t>0,1</m:t>
                                    </m:r>
                                  </m:e>
                                </m:d>
                                <m:r>
                                  <a:rPr lang="en-IN" sz="1400">
                                    <a:solidFill>
                                      <a:schemeClr val="tx1"/>
                                    </a:solidFill>
                                    <a:effectLst/>
                                    <a:latin typeface="Cambria Math" panose="02040503050406030204" pitchFamily="18" charset="0"/>
                                  </a:rPr>
                                  <m:t>,  ∀(</m:t>
                                </m:r>
                                <m:r>
                                  <a:rPr lang="en-IN" sz="1400">
                                    <a:solidFill>
                                      <a:schemeClr val="tx1"/>
                                    </a:solidFill>
                                    <a:effectLst/>
                                    <a:latin typeface="Cambria Math" panose="02040503050406030204" pitchFamily="18" charset="0"/>
                                  </a:rPr>
                                  <m:t>𝑖</m:t>
                                </m:r>
                                <m:r>
                                  <a:rPr lang="en-IN" sz="1400">
                                    <a:solidFill>
                                      <a:schemeClr val="tx1"/>
                                    </a:solidFill>
                                    <a:effectLst/>
                                    <a:latin typeface="Cambria Math" panose="02040503050406030204" pitchFamily="18" charset="0"/>
                                  </a:rPr>
                                  <m:t>→</m:t>
                                </m:r>
                                <m:r>
                                  <a:rPr lang="en-IN" sz="1400">
                                    <a:solidFill>
                                      <a:schemeClr val="tx1"/>
                                    </a:solidFill>
                                    <a:effectLst/>
                                    <a:latin typeface="Cambria Math" panose="02040503050406030204" pitchFamily="18" charset="0"/>
                                  </a:rPr>
                                  <m:t>𝑗</m:t>
                                </m:r>
                                <m:r>
                                  <a:rPr lang="en-IN" sz="1400">
                                    <a:solidFill>
                                      <a:schemeClr val="tx1"/>
                                    </a:solidFill>
                                    <a:effectLst/>
                                    <a:latin typeface="Cambria Math" panose="02040503050406030204" pitchFamily="18" charset="0"/>
                                  </a:rPr>
                                  <m:t>)∈</m:t>
                                </m:r>
                                <m:r>
                                  <a:rPr lang="en-IN" sz="1400">
                                    <a:solidFill>
                                      <a:schemeClr val="tx1"/>
                                    </a:solidFill>
                                    <a:effectLst/>
                                    <a:latin typeface="Cambria Math" panose="02040503050406030204" pitchFamily="18" charset="0"/>
                                  </a:rPr>
                                  <m:t>𝐸</m:t>
                                </m:r>
                                <m:r>
                                  <a:rPr lang="en-IN" sz="1400">
                                    <a:solidFill>
                                      <a:schemeClr val="tx1"/>
                                    </a:solidFill>
                                    <a:effectLst/>
                                    <a:latin typeface="Cambria Math" panose="02040503050406030204" pitchFamily="18" charset="0"/>
                                  </a:rPr>
                                  <m:t>,</m:t>
                                </m:r>
                              </m:oMath>
                            </m:oMathPara>
                          </a14:m>
                          <a:endParaRPr lang="en-IN" sz="14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0852" marR="6085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lnSpc>
                              <a:spcPct val="115000"/>
                            </a:lnSpc>
                          </a:pPr>
                          <a:r>
                            <a:rPr lang="en-IN" sz="1400">
                              <a:solidFill>
                                <a:schemeClr val="tx1"/>
                              </a:solidFill>
                              <a:effectLst/>
                              <a:latin typeface="Times New Roman" panose="02020603050405020304" pitchFamily="18" charset="0"/>
                              <a:cs typeface="Times New Roman" panose="02020603050405020304" pitchFamily="18" charset="0"/>
                            </a:rPr>
                            <a:t>( 10 )</a:t>
                          </a:r>
                          <a:endParaRPr lang="en-IN" sz="14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0852" marR="6085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lnSpc>
                              <a:spcPct val="115000"/>
                            </a:lnSpc>
                          </a:pPr>
                          <a:endParaRPr lang="en-IN"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0852" marR="6085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46510318"/>
                      </a:ext>
                    </a:extLst>
                  </a:tr>
                  <a:tr h="222787">
                    <a:tc>
                      <a:txBody>
                        <a:bodyPr/>
                        <a:lstStyle/>
                        <a:p>
                          <a:pPr>
                            <a:lnSpc>
                              <a:spcPct val="115000"/>
                            </a:lnSpc>
                          </a:pPr>
                          <a14:m>
                            <m:oMathPara xmlns:m="http://schemas.openxmlformats.org/officeDocument/2006/math">
                              <m:oMathParaPr>
                                <m:jc m:val="centerGroup"/>
                              </m:oMathParaPr>
                              <m:oMath xmlns:m="http://schemas.openxmlformats.org/officeDocument/2006/math">
                                <m:sSubSup>
                                  <m:sSubSupPr>
                                    <m:ctrlPr>
                                      <a:rPr lang="en-IN" sz="1400" i="1" smtClean="0">
                                        <a:solidFill>
                                          <a:schemeClr val="tx1"/>
                                        </a:solidFill>
                                        <a:effectLst/>
                                        <a:latin typeface="Cambria Math" panose="02040503050406030204" pitchFamily="18" charset="0"/>
                                      </a:rPr>
                                    </m:ctrlPr>
                                  </m:sSubSupPr>
                                  <m:e>
                                    <m:r>
                                      <a:rPr lang="en-US" sz="1400">
                                        <a:solidFill>
                                          <a:schemeClr val="tx1"/>
                                        </a:solidFill>
                                        <a:effectLst/>
                                        <a:latin typeface="Cambria Math" panose="02040503050406030204" pitchFamily="18" charset="0"/>
                                      </a:rPr>
                                      <m:t>𝑦</m:t>
                                    </m:r>
                                  </m:e>
                                  <m:sub>
                                    <m:r>
                                      <a:rPr lang="en-US" sz="1400">
                                        <a:solidFill>
                                          <a:schemeClr val="tx1"/>
                                        </a:solidFill>
                                        <a:effectLst/>
                                        <a:latin typeface="Cambria Math" panose="02040503050406030204" pitchFamily="18" charset="0"/>
                                      </a:rPr>
                                      <m:t>𝑖</m:t>
                                    </m:r>
                                    <m:r>
                                      <a:rPr lang="en-US" sz="1400">
                                        <a:solidFill>
                                          <a:schemeClr val="tx1"/>
                                        </a:solidFill>
                                        <a:effectLst/>
                                        <a:latin typeface="Cambria Math" panose="02040503050406030204" pitchFamily="18" charset="0"/>
                                      </a:rPr>
                                      <m:t>,</m:t>
                                    </m:r>
                                    <m:r>
                                      <a:rPr lang="en-US" sz="1400">
                                        <a:solidFill>
                                          <a:schemeClr val="tx1"/>
                                        </a:solidFill>
                                        <a:effectLst/>
                                        <a:latin typeface="Cambria Math" panose="02040503050406030204" pitchFamily="18" charset="0"/>
                                      </a:rPr>
                                      <m:t>𝑗</m:t>
                                    </m:r>
                                  </m:sub>
                                  <m:sup>
                                    <m:r>
                                      <a:rPr lang="en-US" sz="1400">
                                        <a:solidFill>
                                          <a:schemeClr val="tx1"/>
                                        </a:solidFill>
                                        <a:effectLst/>
                                        <a:latin typeface="Cambria Math" panose="02040503050406030204" pitchFamily="18" charset="0"/>
                                      </a:rPr>
                                      <m:t>𝑘</m:t>
                                    </m:r>
                                  </m:sup>
                                </m:sSubSup>
                                <m:r>
                                  <a:rPr lang="en-IN" sz="1400">
                                    <a:solidFill>
                                      <a:schemeClr val="tx1"/>
                                    </a:solidFill>
                                    <a:effectLst/>
                                    <a:latin typeface="Cambria Math" panose="02040503050406030204" pitchFamily="18" charset="0"/>
                                  </a:rPr>
                                  <m:t>≥0,  ∀(</m:t>
                                </m:r>
                                <m:r>
                                  <a:rPr lang="en-IN" sz="1400">
                                    <a:solidFill>
                                      <a:schemeClr val="tx1"/>
                                    </a:solidFill>
                                    <a:effectLst/>
                                    <a:latin typeface="Cambria Math" panose="02040503050406030204" pitchFamily="18" charset="0"/>
                                  </a:rPr>
                                  <m:t>𝑖</m:t>
                                </m:r>
                                <m:r>
                                  <a:rPr lang="en-IN" sz="1400">
                                    <a:solidFill>
                                      <a:schemeClr val="tx1"/>
                                    </a:solidFill>
                                    <a:effectLst/>
                                    <a:latin typeface="Cambria Math" panose="02040503050406030204" pitchFamily="18" charset="0"/>
                                  </a:rPr>
                                  <m:t>→</m:t>
                                </m:r>
                                <m:r>
                                  <a:rPr lang="en-IN" sz="1400">
                                    <a:solidFill>
                                      <a:schemeClr val="tx1"/>
                                    </a:solidFill>
                                    <a:effectLst/>
                                    <a:latin typeface="Cambria Math" panose="02040503050406030204" pitchFamily="18" charset="0"/>
                                  </a:rPr>
                                  <m:t>𝑗</m:t>
                                </m:r>
                                <m:r>
                                  <a:rPr lang="en-IN" sz="1400">
                                    <a:solidFill>
                                      <a:schemeClr val="tx1"/>
                                    </a:solidFill>
                                    <a:effectLst/>
                                    <a:latin typeface="Cambria Math" panose="02040503050406030204" pitchFamily="18" charset="0"/>
                                  </a:rPr>
                                  <m:t>)∈</m:t>
                                </m:r>
                                <m:r>
                                  <a:rPr lang="en-IN" sz="1400">
                                    <a:solidFill>
                                      <a:schemeClr val="tx1"/>
                                    </a:solidFill>
                                    <a:effectLst/>
                                    <a:latin typeface="Cambria Math" panose="02040503050406030204" pitchFamily="18" charset="0"/>
                                  </a:rPr>
                                  <m:t>𝐸</m:t>
                                </m:r>
                                <m:r>
                                  <a:rPr lang="en-IN" sz="1400">
                                    <a:solidFill>
                                      <a:schemeClr val="tx1"/>
                                    </a:solidFill>
                                    <a:effectLst/>
                                    <a:latin typeface="Cambria Math" panose="02040503050406030204" pitchFamily="18" charset="0"/>
                                  </a:rPr>
                                  <m:t>,</m:t>
                                </m:r>
                                <m:r>
                                  <a:rPr lang="en-IN" sz="1400">
                                    <a:solidFill>
                                      <a:schemeClr val="tx1"/>
                                    </a:solidFill>
                                    <a:effectLst/>
                                    <a:latin typeface="Cambria Math" panose="02040503050406030204" pitchFamily="18" charset="0"/>
                                  </a:rPr>
                                  <m:t>𝑘</m:t>
                                </m:r>
                                <m:r>
                                  <a:rPr lang="en-IN" sz="1400">
                                    <a:solidFill>
                                      <a:schemeClr val="tx1"/>
                                    </a:solidFill>
                                    <a:effectLst/>
                                    <a:latin typeface="Cambria Math" panose="02040503050406030204" pitchFamily="18" charset="0"/>
                                  </a:rPr>
                                  <m:t>∈</m:t>
                                </m:r>
                                <m:r>
                                  <a:rPr lang="en-IN" sz="1400">
                                    <a:solidFill>
                                      <a:schemeClr val="tx1"/>
                                    </a:solidFill>
                                    <a:effectLst/>
                                    <a:latin typeface="Cambria Math" panose="02040503050406030204" pitchFamily="18" charset="0"/>
                                  </a:rPr>
                                  <m:t>𝐾</m:t>
                                </m:r>
                                <m:r>
                                  <a:rPr lang="en-IN" sz="1400">
                                    <a:solidFill>
                                      <a:schemeClr val="tx1"/>
                                    </a:solidFill>
                                    <a:effectLst/>
                                    <a:latin typeface="Cambria Math" panose="02040503050406030204" pitchFamily="18" charset="0"/>
                                  </a:rPr>
                                  <m:t>,</m:t>
                                </m:r>
                              </m:oMath>
                            </m:oMathPara>
                          </a14:m>
                          <a:endParaRPr lang="en-IN" sz="14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0852" marR="6085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lnSpc>
                              <a:spcPct val="115000"/>
                            </a:lnSpc>
                          </a:pPr>
                          <a:r>
                            <a:rPr lang="en-IN" sz="1400">
                              <a:solidFill>
                                <a:schemeClr val="tx1"/>
                              </a:solidFill>
                              <a:effectLst/>
                              <a:latin typeface="Times New Roman" panose="02020603050405020304" pitchFamily="18" charset="0"/>
                              <a:cs typeface="Times New Roman" panose="02020603050405020304" pitchFamily="18" charset="0"/>
                            </a:rPr>
                            <a:t>( 11 )</a:t>
                          </a:r>
                          <a:endParaRPr lang="en-IN" sz="14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0852" marR="6085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lnSpc>
                              <a:spcPct val="115000"/>
                            </a:lnSpc>
                          </a:pPr>
                          <a:endParaRPr lang="en-IN"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0852" marR="6085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204209020"/>
                      </a:ext>
                    </a:extLst>
                  </a:tr>
                  <a:tr h="186614">
                    <a:tc>
                      <a:txBody>
                        <a:bodyPr/>
                        <a:lstStyle/>
                        <a:p>
                          <a:pPr>
                            <a:lnSpc>
                              <a:spcPct val="115000"/>
                            </a:lnSpc>
                          </a:pPr>
                          <a14:m>
                            <m:oMathPara xmlns:m="http://schemas.openxmlformats.org/officeDocument/2006/math">
                              <m:oMathParaPr>
                                <m:jc m:val="centerGroup"/>
                              </m:oMathParaPr>
                              <m:oMath xmlns:m="http://schemas.openxmlformats.org/officeDocument/2006/math">
                                <m:sSub>
                                  <m:sSubPr>
                                    <m:ctrlPr>
                                      <a:rPr lang="en-IN" sz="1400" i="1" smtClean="0">
                                        <a:solidFill>
                                          <a:schemeClr val="tx1"/>
                                        </a:solidFill>
                                        <a:effectLst/>
                                        <a:latin typeface="Cambria Math" panose="02040503050406030204" pitchFamily="18" charset="0"/>
                                      </a:rPr>
                                    </m:ctrlPr>
                                  </m:sSubPr>
                                  <m:e>
                                    <m:r>
                                      <a:rPr lang="en-US" sz="1400">
                                        <a:solidFill>
                                          <a:schemeClr val="tx1"/>
                                        </a:solidFill>
                                        <a:effectLst/>
                                        <a:latin typeface="Cambria Math" panose="02040503050406030204" pitchFamily="18" charset="0"/>
                                      </a:rPr>
                                      <m:t>𝑧</m:t>
                                    </m:r>
                                  </m:e>
                                  <m:sub>
                                    <m:r>
                                      <a:rPr lang="en-US" sz="1400">
                                        <a:solidFill>
                                          <a:schemeClr val="tx1"/>
                                        </a:solidFill>
                                        <a:effectLst/>
                                        <a:latin typeface="Cambria Math" panose="02040503050406030204" pitchFamily="18" charset="0"/>
                                      </a:rPr>
                                      <m:t>𝑖</m:t>
                                    </m:r>
                                  </m:sub>
                                </m:sSub>
                                <m:r>
                                  <a:rPr lang="en-IN" sz="1400">
                                    <a:solidFill>
                                      <a:schemeClr val="tx1"/>
                                    </a:solidFill>
                                    <a:effectLst/>
                                    <a:latin typeface="Cambria Math" panose="02040503050406030204" pitchFamily="18" charset="0"/>
                                  </a:rPr>
                                  <m:t>∈{0,1},  ∀</m:t>
                                </m:r>
                                <m:r>
                                  <a:rPr lang="en-IN" sz="1400">
                                    <a:solidFill>
                                      <a:schemeClr val="tx1"/>
                                    </a:solidFill>
                                    <a:effectLst/>
                                    <a:latin typeface="Cambria Math" panose="02040503050406030204" pitchFamily="18" charset="0"/>
                                  </a:rPr>
                                  <m:t>𝑖</m:t>
                                </m:r>
                                <m:r>
                                  <a:rPr lang="en-IN" sz="1400">
                                    <a:solidFill>
                                      <a:schemeClr val="tx1"/>
                                    </a:solidFill>
                                    <a:effectLst/>
                                    <a:latin typeface="Cambria Math" panose="02040503050406030204" pitchFamily="18" charset="0"/>
                                  </a:rPr>
                                  <m:t>∈</m:t>
                                </m:r>
                                <m:r>
                                  <a:rPr lang="en-IN" sz="1400">
                                    <a:solidFill>
                                      <a:schemeClr val="tx1"/>
                                    </a:solidFill>
                                    <a:effectLst/>
                                    <a:latin typeface="Cambria Math" panose="02040503050406030204" pitchFamily="18" charset="0"/>
                                  </a:rPr>
                                  <m:t>𝑅</m:t>
                                </m:r>
                                <m:r>
                                  <a:rPr lang="en-IN" sz="1400">
                                    <a:solidFill>
                                      <a:schemeClr val="tx1"/>
                                    </a:solidFill>
                                    <a:effectLst/>
                                    <a:latin typeface="Cambria Math" panose="02040503050406030204" pitchFamily="18" charset="0"/>
                                  </a:rPr>
                                  <m:t>∪</m:t>
                                </m:r>
                                <m:r>
                                  <a:rPr lang="en-IN" sz="1400">
                                    <a:solidFill>
                                      <a:schemeClr val="tx1"/>
                                    </a:solidFill>
                                    <a:effectLst/>
                                    <a:latin typeface="Cambria Math" panose="02040503050406030204" pitchFamily="18" charset="0"/>
                                  </a:rPr>
                                  <m:t>𝐵</m:t>
                                </m:r>
                                <m:r>
                                  <a:rPr lang="en-IN" sz="1400">
                                    <a:solidFill>
                                      <a:schemeClr val="tx1"/>
                                    </a:solidFill>
                                    <a:effectLst/>
                                    <a:latin typeface="Cambria Math" panose="02040503050406030204" pitchFamily="18" charset="0"/>
                                  </a:rPr>
                                  <m:t>,</m:t>
                                </m:r>
                              </m:oMath>
                            </m:oMathPara>
                          </a14:m>
                          <a:endParaRPr lang="en-IN" sz="14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0852" marR="6085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lnSpc>
                              <a:spcPct val="115000"/>
                            </a:lnSpc>
                          </a:pPr>
                          <a:r>
                            <a:rPr lang="en-IN" sz="1400" dirty="0">
                              <a:solidFill>
                                <a:schemeClr val="tx1"/>
                              </a:solidFill>
                              <a:effectLst/>
                              <a:latin typeface="Times New Roman" panose="02020603050405020304" pitchFamily="18" charset="0"/>
                              <a:cs typeface="Times New Roman" panose="02020603050405020304" pitchFamily="18" charset="0"/>
                            </a:rPr>
                            <a:t>( 12 )</a:t>
                          </a:r>
                          <a:endParaRPr lang="en-IN"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0852" marR="6085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lnSpc>
                              <a:spcPct val="115000"/>
                            </a:lnSpc>
                          </a:pPr>
                          <a:endParaRPr lang="en-IN"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0852" marR="6085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550093582"/>
                      </a:ext>
                    </a:extLst>
                  </a:tr>
                </a:tbl>
              </a:graphicData>
            </a:graphic>
          </p:graphicFrame>
        </mc:Choice>
        <mc:Fallback xmlns="">
          <p:graphicFrame>
            <p:nvGraphicFramePr>
              <p:cNvPr id="2" name="Table 1">
                <a:extLst>
                  <a:ext uri="{FF2B5EF4-FFF2-40B4-BE49-F238E27FC236}">
                    <a16:creationId xmlns:a16="http://schemas.microsoft.com/office/drawing/2014/main" id="{466ABA0A-1062-AA60-CDF2-036572D7F732}"/>
                  </a:ext>
                </a:extLst>
              </p:cNvPr>
              <p:cNvGraphicFramePr>
                <a:graphicFrameLocks noGrp="1"/>
              </p:cNvGraphicFramePr>
              <p:nvPr>
                <p:extLst>
                  <p:ext uri="{D42A27DB-BD31-4B8C-83A1-F6EECF244321}">
                    <p14:modId xmlns:p14="http://schemas.microsoft.com/office/powerpoint/2010/main" val="3041401951"/>
                  </p:ext>
                </p:extLst>
              </p:nvPr>
            </p:nvGraphicFramePr>
            <p:xfrm>
              <a:off x="1" y="584704"/>
              <a:ext cx="12191999" cy="6027932"/>
            </p:xfrm>
            <a:graphic>
              <a:graphicData uri="http://schemas.openxmlformats.org/drawingml/2006/table">
                <a:tbl>
                  <a:tblPr firstRow="1" firstCol="1" bandRow="1">
                    <a:tableStyleId>{5C22544A-7EE6-4342-B048-85BDC9FD1C3A}</a:tableStyleId>
                  </a:tblPr>
                  <a:tblGrid>
                    <a:gridCol w="6523891">
                      <a:extLst>
                        <a:ext uri="{9D8B030D-6E8A-4147-A177-3AD203B41FA5}">
                          <a16:colId xmlns:a16="http://schemas.microsoft.com/office/drawing/2014/main" val="3901612656"/>
                        </a:ext>
                      </a:extLst>
                    </a:gridCol>
                    <a:gridCol w="509954">
                      <a:extLst>
                        <a:ext uri="{9D8B030D-6E8A-4147-A177-3AD203B41FA5}">
                          <a16:colId xmlns:a16="http://schemas.microsoft.com/office/drawing/2014/main" val="3557839339"/>
                        </a:ext>
                      </a:extLst>
                    </a:gridCol>
                    <a:gridCol w="5158154">
                      <a:extLst>
                        <a:ext uri="{9D8B030D-6E8A-4147-A177-3AD203B41FA5}">
                          <a16:colId xmlns:a16="http://schemas.microsoft.com/office/drawing/2014/main" val="50334244"/>
                        </a:ext>
                      </a:extLst>
                    </a:gridCol>
                  </a:tblGrid>
                  <a:tr h="716471">
                    <a:tc>
                      <a:txBody>
                        <a:bodyPr/>
                        <a:lstStyle/>
                        <a:p>
                          <a:endParaRPr lang="en-US"/>
                        </a:p>
                      </a:txBody>
                      <a:tcPr marL="60852" marR="6085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2"/>
                          <a:stretch>
                            <a:fillRect l="-187" t="-5085" r="-87196" b="-752542"/>
                          </a:stretch>
                        </a:blipFill>
                      </a:tcPr>
                    </a:tc>
                    <a:tc>
                      <a:txBody>
                        <a:bodyPr/>
                        <a:lstStyle/>
                        <a:p>
                          <a:pPr algn="r">
                            <a:lnSpc>
                              <a:spcPct val="115000"/>
                            </a:lnSpc>
                          </a:pPr>
                          <a:r>
                            <a:rPr lang="en-IN" sz="1400" b="0" dirty="0">
                              <a:solidFill>
                                <a:schemeClr val="tx1"/>
                              </a:solidFill>
                              <a:effectLst/>
                              <a:latin typeface="Times New Roman" panose="02020603050405020304" pitchFamily="18" charset="0"/>
                              <a:cs typeface="Times New Roman" panose="02020603050405020304" pitchFamily="18" charset="0"/>
                            </a:rPr>
                            <a:t>( 2 )</a:t>
                          </a:r>
                          <a:endParaRPr lang="en-IN" sz="14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0852" marR="6085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just" defTabSz="914400" rtl="0" eaLnBrk="1" fontAlgn="auto" latinLnBrk="0" hangingPunct="1">
                            <a:lnSpc>
                              <a:spcPct val="115000"/>
                            </a:lnSpc>
                            <a:spcBef>
                              <a:spcPts val="0"/>
                            </a:spcBef>
                            <a:spcAft>
                              <a:spcPts val="0"/>
                            </a:spcAft>
                            <a:buClrTx/>
                            <a:buSzTx/>
                            <a:buFontTx/>
                            <a:buNone/>
                            <a:tabLst/>
                            <a:defRPr/>
                          </a:pPr>
                          <a:r>
                            <a:rPr lang="en-US" sz="1400" b="0" kern="1200" dirty="0">
                              <a:solidFill>
                                <a:schemeClr val="tx1"/>
                              </a:solidFill>
                              <a:effectLst/>
                              <a:latin typeface="Times New Roman" panose="02020603050405020304" pitchFamily="18" charset="0"/>
                              <a:ea typeface="+mn-ea"/>
                              <a:cs typeface="Times New Roman" panose="02020603050405020304" pitchFamily="18" charset="0"/>
                            </a:rPr>
                            <a:t>Ensures the supply of each product from the Suppliers to the Distribution Centres and Branches should be less that the amount of that product available for supply</a:t>
                          </a:r>
                          <a:endParaRPr lang="en-IN" sz="1400" b="0" kern="1200" dirty="0">
                            <a:solidFill>
                              <a:schemeClr val="tx1"/>
                            </a:solidFill>
                            <a:effectLst/>
                            <a:latin typeface="Times New Roman" panose="02020603050405020304" pitchFamily="18" charset="0"/>
                            <a:ea typeface="+mn-ea"/>
                            <a:cs typeface="Times New Roman" panose="02020603050405020304" pitchFamily="18" charset="0"/>
                          </a:endParaRPr>
                        </a:p>
                      </a:txBody>
                      <a:tcPr marL="60852" marR="6085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92687661"/>
                      </a:ext>
                    </a:extLst>
                  </a:tr>
                  <a:tr h="716471">
                    <a:tc>
                      <a:txBody>
                        <a:bodyPr/>
                        <a:lstStyle/>
                        <a:p>
                          <a:endParaRPr lang="en-US"/>
                        </a:p>
                      </a:txBody>
                      <a:tcPr marL="60852" marR="6085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2"/>
                          <a:stretch>
                            <a:fillRect l="-187" t="-105983" r="-87196" b="-658974"/>
                          </a:stretch>
                        </a:blipFill>
                      </a:tcPr>
                    </a:tc>
                    <a:tc>
                      <a:txBody>
                        <a:bodyPr/>
                        <a:lstStyle/>
                        <a:p>
                          <a:pPr algn="r">
                            <a:lnSpc>
                              <a:spcPct val="115000"/>
                            </a:lnSpc>
                          </a:pPr>
                          <a:r>
                            <a:rPr lang="en-IN" sz="1400" dirty="0">
                              <a:solidFill>
                                <a:schemeClr val="tx1"/>
                              </a:solidFill>
                              <a:effectLst/>
                              <a:latin typeface="Times New Roman" panose="02020603050405020304" pitchFamily="18" charset="0"/>
                              <a:cs typeface="Times New Roman" panose="02020603050405020304" pitchFamily="18" charset="0"/>
                            </a:rPr>
                            <a:t>( 3 )</a:t>
                          </a:r>
                          <a:endParaRPr lang="en-IN"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0852" marR="6085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just">
                            <a:lnSpc>
                              <a:spcPct val="115000"/>
                            </a:lnSpc>
                          </a:pPr>
                          <a:r>
                            <a:rPr lang="en-US" sz="1400" b="0" kern="1200" dirty="0">
                              <a:solidFill>
                                <a:schemeClr val="tx1"/>
                              </a:solidFill>
                              <a:effectLst/>
                              <a:latin typeface="Times New Roman" panose="02020603050405020304" pitchFamily="18" charset="0"/>
                              <a:ea typeface="+mn-ea"/>
                              <a:cs typeface="Times New Roman" panose="02020603050405020304" pitchFamily="18" charset="0"/>
                            </a:rPr>
                            <a:t>Ensures the supply of each type of product from the Distribution Centres to the Branches and Customers should be less that the amount of inventory available at the respective </a:t>
                          </a:r>
                          <a:r>
                            <a:rPr lang="en-US" sz="1400" b="0" i="1" kern="1200" dirty="0">
                              <a:solidFill>
                                <a:schemeClr val="tx1"/>
                              </a:solidFill>
                              <a:effectLst/>
                              <a:latin typeface="Times New Roman" panose="02020603050405020304" pitchFamily="18" charset="0"/>
                              <a:ea typeface="+mn-ea"/>
                              <a:cs typeface="Times New Roman" panose="02020603050405020304" pitchFamily="18" charset="0"/>
                            </a:rPr>
                            <a:t>R</a:t>
                          </a:r>
                          <a:r>
                            <a:rPr lang="en-US" sz="1400" b="0" kern="1200" dirty="0">
                              <a:solidFill>
                                <a:schemeClr val="tx1"/>
                              </a:solidFill>
                              <a:effectLst/>
                              <a:latin typeface="Times New Roman" panose="02020603050405020304" pitchFamily="18" charset="0"/>
                              <a:ea typeface="+mn-ea"/>
                              <a:cs typeface="Times New Roman" panose="02020603050405020304" pitchFamily="18" charset="0"/>
                            </a:rPr>
                            <a:t> for that specific product</a:t>
                          </a:r>
                          <a:endParaRPr lang="en-IN"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0852" marR="6085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86438687"/>
                      </a:ext>
                    </a:extLst>
                  </a:tr>
                  <a:tr h="623189">
                    <a:tc>
                      <a:txBody>
                        <a:bodyPr/>
                        <a:lstStyle/>
                        <a:p>
                          <a:endParaRPr lang="en-US"/>
                        </a:p>
                      </a:txBody>
                      <a:tcPr marL="60852" marR="6085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2"/>
                          <a:stretch>
                            <a:fillRect l="-187" t="-233981" r="-87196" b="-648544"/>
                          </a:stretch>
                        </a:blipFill>
                      </a:tcPr>
                    </a:tc>
                    <a:tc>
                      <a:txBody>
                        <a:bodyPr/>
                        <a:lstStyle/>
                        <a:p>
                          <a:pPr algn="r">
                            <a:lnSpc>
                              <a:spcPct val="115000"/>
                            </a:lnSpc>
                          </a:pPr>
                          <a:r>
                            <a:rPr lang="en-IN" sz="1400">
                              <a:solidFill>
                                <a:schemeClr val="tx1"/>
                              </a:solidFill>
                              <a:effectLst/>
                              <a:latin typeface="Times New Roman" panose="02020603050405020304" pitchFamily="18" charset="0"/>
                              <a:cs typeface="Times New Roman" panose="02020603050405020304" pitchFamily="18" charset="0"/>
                            </a:rPr>
                            <a:t>( 4 )</a:t>
                          </a:r>
                          <a:endParaRPr lang="en-IN" sz="14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0852" marR="6085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just">
                            <a:lnSpc>
                              <a:spcPct val="115000"/>
                            </a:lnSpc>
                          </a:pPr>
                          <a:r>
                            <a:rPr lang="en-US" sz="1400" b="0" kern="1200" dirty="0">
                              <a:solidFill>
                                <a:schemeClr val="tx1"/>
                              </a:solidFill>
                              <a:effectLst/>
                              <a:latin typeface="Times New Roman" panose="02020603050405020304" pitchFamily="18" charset="0"/>
                              <a:ea typeface="+mn-ea"/>
                              <a:cs typeface="Times New Roman" panose="02020603050405020304" pitchFamily="18" charset="0"/>
                            </a:rPr>
                            <a:t>Restricts the supply of each product from Branches to Customers to less that the available inventory at the respective </a:t>
                          </a:r>
                          <a:r>
                            <a:rPr lang="en-US" sz="1400" b="0" i="1" kern="1200" dirty="0">
                              <a:solidFill>
                                <a:schemeClr val="tx1"/>
                              </a:solidFill>
                              <a:effectLst/>
                              <a:latin typeface="Times New Roman" panose="02020603050405020304" pitchFamily="18" charset="0"/>
                              <a:ea typeface="+mn-ea"/>
                              <a:cs typeface="Times New Roman" panose="02020603050405020304" pitchFamily="18" charset="0"/>
                            </a:rPr>
                            <a:t>B</a:t>
                          </a:r>
                          <a:r>
                            <a:rPr lang="en-US" sz="1400" b="0" kern="1200" dirty="0">
                              <a:solidFill>
                                <a:schemeClr val="tx1"/>
                              </a:solidFill>
                              <a:effectLst/>
                              <a:latin typeface="Times New Roman" panose="02020603050405020304" pitchFamily="18" charset="0"/>
                              <a:ea typeface="+mn-ea"/>
                              <a:cs typeface="Times New Roman" panose="02020603050405020304" pitchFamily="18" charset="0"/>
                            </a:rPr>
                            <a:t>. </a:t>
                          </a:r>
                          <a:endParaRPr lang="en-IN"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0852" marR="6085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369597628"/>
                      </a:ext>
                    </a:extLst>
                  </a:tr>
                  <a:tr h="716471">
                    <a:tc>
                      <a:txBody>
                        <a:bodyPr/>
                        <a:lstStyle/>
                        <a:p>
                          <a:endParaRPr lang="en-US"/>
                        </a:p>
                      </a:txBody>
                      <a:tcPr marL="60852" marR="6085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2"/>
                          <a:stretch>
                            <a:fillRect l="-187" t="-294017" r="-87196" b="-470940"/>
                          </a:stretch>
                        </a:blipFill>
                      </a:tcPr>
                    </a:tc>
                    <a:tc>
                      <a:txBody>
                        <a:bodyPr/>
                        <a:lstStyle/>
                        <a:p>
                          <a:pPr algn="r">
                            <a:lnSpc>
                              <a:spcPct val="115000"/>
                            </a:lnSpc>
                          </a:pPr>
                          <a:r>
                            <a:rPr lang="en-IN" sz="1400">
                              <a:solidFill>
                                <a:schemeClr val="tx1"/>
                              </a:solidFill>
                              <a:effectLst/>
                              <a:latin typeface="Times New Roman" panose="02020603050405020304" pitchFamily="18" charset="0"/>
                              <a:cs typeface="Times New Roman" panose="02020603050405020304" pitchFamily="18" charset="0"/>
                            </a:rPr>
                            <a:t>( 5 )</a:t>
                          </a:r>
                          <a:endParaRPr lang="en-IN" sz="14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0852" marR="6085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just">
                            <a:lnSpc>
                              <a:spcPct val="115000"/>
                            </a:lnSpc>
                          </a:pPr>
                          <a:r>
                            <a:rPr lang="en-US" sz="1400" b="0" kern="1200" dirty="0">
                              <a:solidFill>
                                <a:schemeClr val="tx1"/>
                              </a:solidFill>
                              <a:effectLst/>
                              <a:latin typeface="Times New Roman" panose="02020603050405020304" pitchFamily="18" charset="0"/>
                              <a:ea typeface="+mn-ea"/>
                              <a:cs typeface="Times New Roman" panose="02020603050405020304" pitchFamily="18" charset="0"/>
                            </a:rPr>
                            <a:t>The aggregation of the same products sent to a </a:t>
                          </a:r>
                          <a:r>
                            <a:rPr lang="en-US" sz="1400" b="0" i="1" kern="1200" dirty="0">
                              <a:solidFill>
                                <a:schemeClr val="tx1"/>
                              </a:solidFill>
                              <a:effectLst/>
                              <a:latin typeface="Times New Roman" panose="02020603050405020304" pitchFamily="18" charset="0"/>
                              <a:ea typeface="+mn-ea"/>
                              <a:cs typeface="Times New Roman" panose="02020603050405020304" pitchFamily="18" charset="0"/>
                            </a:rPr>
                            <a:t>R</a:t>
                          </a:r>
                          <a:r>
                            <a:rPr lang="en-US" sz="1400" b="0" kern="1200" dirty="0">
                              <a:solidFill>
                                <a:schemeClr val="tx1"/>
                              </a:solidFill>
                              <a:effectLst/>
                              <a:latin typeface="Times New Roman" panose="02020603050405020304" pitchFamily="18" charset="0"/>
                              <a:ea typeface="+mn-ea"/>
                              <a:cs typeface="Times New Roman" panose="02020603050405020304" pitchFamily="18" charset="0"/>
                            </a:rPr>
                            <a:t> from Suppliers should be less that the inventory holding and handling capacity for that specific product at the concerned </a:t>
                          </a:r>
                          <a:r>
                            <a:rPr lang="en-US" sz="1400" b="0" i="1" kern="1200" dirty="0">
                              <a:solidFill>
                                <a:schemeClr val="tx1"/>
                              </a:solidFill>
                              <a:effectLst/>
                              <a:latin typeface="Times New Roman" panose="02020603050405020304" pitchFamily="18" charset="0"/>
                              <a:ea typeface="+mn-ea"/>
                              <a:cs typeface="Times New Roman" panose="02020603050405020304" pitchFamily="18" charset="0"/>
                            </a:rPr>
                            <a:t>R</a:t>
                          </a:r>
                          <a:endParaRPr lang="en-IN"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0852" marR="6085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41140357"/>
                      </a:ext>
                    </a:extLst>
                  </a:tr>
                  <a:tr h="614236">
                    <a:tc>
                      <a:txBody>
                        <a:bodyPr/>
                        <a:lstStyle/>
                        <a:p>
                          <a:endParaRPr lang="en-US"/>
                        </a:p>
                      </a:txBody>
                      <a:tcPr marL="60852" marR="6085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2"/>
                          <a:stretch>
                            <a:fillRect l="-187" t="-456436" r="-87196" b="-445545"/>
                          </a:stretch>
                        </a:blipFill>
                      </a:tcPr>
                    </a:tc>
                    <a:tc>
                      <a:txBody>
                        <a:bodyPr/>
                        <a:lstStyle/>
                        <a:p>
                          <a:pPr algn="r">
                            <a:lnSpc>
                              <a:spcPct val="115000"/>
                            </a:lnSpc>
                          </a:pPr>
                          <a:r>
                            <a:rPr lang="en-IN" sz="1400">
                              <a:solidFill>
                                <a:schemeClr val="tx1"/>
                              </a:solidFill>
                              <a:effectLst/>
                              <a:latin typeface="Times New Roman" panose="02020603050405020304" pitchFamily="18" charset="0"/>
                              <a:cs typeface="Times New Roman" panose="02020603050405020304" pitchFamily="18" charset="0"/>
                            </a:rPr>
                            <a:t>( 6 )</a:t>
                          </a:r>
                          <a:endParaRPr lang="en-IN" sz="14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0852" marR="6085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just">
                            <a:lnSpc>
                              <a:spcPct val="115000"/>
                            </a:lnSpc>
                          </a:pPr>
                          <a:r>
                            <a:rPr lang="en-US" sz="1400" b="0" kern="1200" dirty="0">
                              <a:solidFill>
                                <a:schemeClr val="tx1"/>
                              </a:solidFill>
                              <a:effectLst/>
                              <a:latin typeface="Times New Roman" panose="02020603050405020304" pitchFamily="18" charset="0"/>
                              <a:ea typeface="+mn-ea"/>
                              <a:cs typeface="Times New Roman" panose="02020603050405020304" pitchFamily="18" charset="0"/>
                            </a:rPr>
                            <a:t>Restricts the aggregate of a product type sent to each element in </a:t>
                          </a:r>
                          <a:r>
                            <a:rPr lang="en-US" sz="1400" b="0" i="1" kern="1200" dirty="0">
                              <a:solidFill>
                                <a:schemeClr val="tx1"/>
                              </a:solidFill>
                              <a:effectLst/>
                              <a:latin typeface="Times New Roman" panose="02020603050405020304" pitchFamily="18" charset="0"/>
                              <a:ea typeface="+mn-ea"/>
                              <a:cs typeface="Times New Roman" panose="02020603050405020304" pitchFamily="18" charset="0"/>
                            </a:rPr>
                            <a:t>B</a:t>
                          </a:r>
                          <a:r>
                            <a:rPr lang="en-US" sz="1400" b="0" kern="1200" dirty="0">
                              <a:solidFill>
                                <a:schemeClr val="tx1"/>
                              </a:solidFill>
                              <a:effectLst/>
                              <a:latin typeface="Times New Roman" panose="02020603050405020304" pitchFamily="18" charset="0"/>
                              <a:ea typeface="+mn-ea"/>
                              <a:cs typeface="Times New Roman" panose="02020603050405020304" pitchFamily="18" charset="0"/>
                            </a:rPr>
                            <a:t> from facilities in </a:t>
                          </a:r>
                          <a:r>
                            <a:rPr lang="en-US" sz="1400" b="0" i="1" kern="1200" dirty="0">
                              <a:solidFill>
                                <a:schemeClr val="tx1"/>
                              </a:solidFill>
                              <a:effectLst/>
                              <a:latin typeface="Times New Roman" panose="02020603050405020304" pitchFamily="18" charset="0"/>
                              <a:ea typeface="+mn-ea"/>
                              <a:cs typeface="Times New Roman" panose="02020603050405020304" pitchFamily="18" charset="0"/>
                            </a:rPr>
                            <a:t>S</a:t>
                          </a:r>
                          <a:r>
                            <a:rPr lang="en-US" sz="1400" b="0" kern="1200" dirty="0">
                              <a:solidFill>
                                <a:schemeClr val="tx1"/>
                              </a:solidFill>
                              <a:effectLst/>
                              <a:latin typeface="Times New Roman" panose="02020603050405020304" pitchFamily="18" charset="0"/>
                              <a:ea typeface="+mn-ea"/>
                              <a:cs typeface="Times New Roman" panose="02020603050405020304" pitchFamily="18" charset="0"/>
                            </a:rPr>
                            <a:t> and </a:t>
                          </a:r>
                          <a:r>
                            <a:rPr lang="en-US" sz="1400" b="0" i="1" kern="1200" dirty="0">
                              <a:solidFill>
                                <a:schemeClr val="tx1"/>
                              </a:solidFill>
                              <a:effectLst/>
                              <a:latin typeface="Times New Roman" panose="02020603050405020304" pitchFamily="18" charset="0"/>
                              <a:ea typeface="+mn-ea"/>
                              <a:cs typeface="Times New Roman" panose="02020603050405020304" pitchFamily="18" charset="0"/>
                            </a:rPr>
                            <a:t>R</a:t>
                          </a:r>
                          <a:r>
                            <a:rPr lang="en-US" sz="1400" b="0" kern="1200" dirty="0">
                              <a:solidFill>
                                <a:schemeClr val="tx1"/>
                              </a:solidFill>
                              <a:effectLst/>
                              <a:latin typeface="Times New Roman" panose="02020603050405020304" pitchFamily="18" charset="0"/>
                              <a:ea typeface="+mn-ea"/>
                              <a:cs typeface="Times New Roman" panose="02020603050405020304" pitchFamily="18" charset="0"/>
                            </a:rPr>
                            <a:t> to be less than the respective </a:t>
                          </a:r>
                          <a:r>
                            <a:rPr lang="en-US" sz="1400" b="0" i="1" kern="1200" dirty="0">
                              <a:solidFill>
                                <a:schemeClr val="tx1"/>
                              </a:solidFill>
                              <a:effectLst/>
                              <a:latin typeface="Times New Roman" panose="02020603050405020304" pitchFamily="18" charset="0"/>
                              <a:ea typeface="+mn-ea"/>
                              <a:cs typeface="Times New Roman" panose="02020603050405020304" pitchFamily="18" charset="0"/>
                            </a:rPr>
                            <a:t>H</a:t>
                          </a:r>
                          <a:endParaRPr lang="en-IN"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0852" marR="6085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263309102"/>
                      </a:ext>
                    </a:extLst>
                  </a:tr>
                  <a:tr h="614236">
                    <a:tc>
                      <a:txBody>
                        <a:bodyPr/>
                        <a:lstStyle/>
                        <a:p>
                          <a:endParaRPr lang="en-US"/>
                        </a:p>
                      </a:txBody>
                      <a:tcPr marL="60852" marR="6085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2"/>
                          <a:stretch>
                            <a:fillRect l="-187" t="-556436" r="-87196" b="-345545"/>
                          </a:stretch>
                        </a:blipFill>
                      </a:tcPr>
                    </a:tc>
                    <a:tc>
                      <a:txBody>
                        <a:bodyPr/>
                        <a:lstStyle/>
                        <a:p>
                          <a:pPr algn="r">
                            <a:lnSpc>
                              <a:spcPct val="115000"/>
                            </a:lnSpc>
                          </a:pPr>
                          <a:r>
                            <a:rPr lang="en-IN" sz="1400">
                              <a:solidFill>
                                <a:schemeClr val="tx1"/>
                              </a:solidFill>
                              <a:effectLst/>
                              <a:latin typeface="Times New Roman" panose="02020603050405020304" pitchFamily="18" charset="0"/>
                              <a:cs typeface="Times New Roman" panose="02020603050405020304" pitchFamily="18" charset="0"/>
                            </a:rPr>
                            <a:t>( 7 )</a:t>
                          </a:r>
                          <a:endParaRPr lang="en-IN" sz="14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0852" marR="6085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just">
                            <a:lnSpc>
                              <a:spcPct val="115000"/>
                            </a:lnSpc>
                          </a:pPr>
                          <a:r>
                            <a:rPr lang="en-US" sz="1400" b="0" kern="1200" dirty="0">
                              <a:solidFill>
                                <a:schemeClr val="tx1"/>
                              </a:solidFill>
                              <a:effectLst/>
                              <a:latin typeface="Times New Roman" panose="02020603050405020304" pitchFamily="18" charset="0"/>
                              <a:ea typeface="+mn-ea"/>
                              <a:cs typeface="Times New Roman" panose="02020603050405020304" pitchFamily="18" charset="0"/>
                            </a:rPr>
                            <a:t>Ensures that all requested customer demands are met</a:t>
                          </a:r>
                          <a:endParaRPr lang="en-IN"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0852" marR="6085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48106734"/>
                      </a:ext>
                    </a:extLst>
                  </a:tr>
                  <a:tr h="595440">
                    <a:tc>
                      <a:txBody>
                        <a:bodyPr/>
                        <a:lstStyle/>
                        <a:p>
                          <a:endParaRPr lang="en-US"/>
                        </a:p>
                      </a:txBody>
                      <a:tcPr marL="60852" marR="6085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2"/>
                          <a:stretch>
                            <a:fillRect l="-187" t="-676531" r="-87196" b="-256122"/>
                          </a:stretch>
                        </a:blipFill>
                      </a:tcPr>
                    </a:tc>
                    <a:tc>
                      <a:txBody>
                        <a:bodyPr/>
                        <a:lstStyle/>
                        <a:p>
                          <a:pPr algn="r">
                            <a:lnSpc>
                              <a:spcPct val="115000"/>
                            </a:lnSpc>
                          </a:pPr>
                          <a:r>
                            <a:rPr lang="en-IN" sz="1400">
                              <a:solidFill>
                                <a:schemeClr val="tx1"/>
                              </a:solidFill>
                              <a:effectLst/>
                              <a:latin typeface="Times New Roman" panose="02020603050405020304" pitchFamily="18" charset="0"/>
                              <a:cs typeface="Times New Roman" panose="02020603050405020304" pitchFamily="18" charset="0"/>
                            </a:rPr>
                            <a:t>( 8 )</a:t>
                          </a:r>
                          <a:endParaRPr lang="en-IN" sz="14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0852" marR="6085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just">
                            <a:lnSpc>
                              <a:spcPct val="115000"/>
                            </a:lnSpc>
                          </a:pPr>
                          <a:r>
                            <a:rPr lang="en-US" sz="1400" b="0" kern="1200" dirty="0">
                              <a:solidFill>
                                <a:schemeClr val="tx1"/>
                              </a:solidFill>
                              <a:effectLst/>
                              <a:latin typeface="Times New Roman" panose="02020603050405020304" pitchFamily="18" charset="0"/>
                              <a:ea typeface="+mn-ea"/>
                              <a:cs typeface="Times New Roman" panose="02020603050405020304" pitchFamily="18" charset="0"/>
                            </a:rPr>
                            <a:t>Ensures that the singular vehicle plying between each unique connection is not overloaded</a:t>
                          </a:r>
                          <a:endParaRPr lang="en-IN"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0852" marR="6085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82939635"/>
                      </a:ext>
                    </a:extLst>
                  </a:tr>
                  <a:tr h="628206">
                    <a:tc>
                      <a:txBody>
                        <a:bodyPr/>
                        <a:lstStyle/>
                        <a:p>
                          <a:endParaRPr lang="en-US"/>
                        </a:p>
                      </a:txBody>
                      <a:tcPr marL="60852" marR="6085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2"/>
                          <a:stretch>
                            <a:fillRect l="-187" t="-738835" r="-87196" b="-143689"/>
                          </a:stretch>
                        </a:blipFill>
                      </a:tcPr>
                    </a:tc>
                    <a:tc>
                      <a:txBody>
                        <a:bodyPr/>
                        <a:lstStyle/>
                        <a:p>
                          <a:pPr algn="r">
                            <a:lnSpc>
                              <a:spcPct val="115000"/>
                            </a:lnSpc>
                          </a:pPr>
                          <a:r>
                            <a:rPr lang="en-IN" sz="1400">
                              <a:solidFill>
                                <a:schemeClr val="tx1"/>
                              </a:solidFill>
                              <a:effectLst/>
                              <a:latin typeface="Times New Roman" panose="02020603050405020304" pitchFamily="18" charset="0"/>
                              <a:cs typeface="Times New Roman" panose="02020603050405020304" pitchFamily="18" charset="0"/>
                            </a:rPr>
                            <a:t>( 9 )</a:t>
                          </a:r>
                          <a:endParaRPr lang="en-IN" sz="14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0852" marR="6085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p>
                      </a:txBody>
                      <a:tcPr marL="60852" marR="6085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2"/>
                          <a:stretch>
                            <a:fillRect l="-136643" t="-738835" r="-355" b="-143689"/>
                          </a:stretch>
                        </a:blipFill>
                      </a:tcPr>
                    </a:tc>
                    <a:extLst>
                      <a:ext uri="{0D108BD9-81ED-4DB2-BD59-A6C34878D82A}">
                        <a16:rowId xmlns:a16="http://schemas.microsoft.com/office/drawing/2014/main" val="3698309755"/>
                      </a:ext>
                    </a:extLst>
                  </a:tr>
                  <a:tr h="265113">
                    <a:tc>
                      <a:txBody>
                        <a:bodyPr/>
                        <a:lstStyle/>
                        <a:p>
                          <a:endParaRPr lang="en-US"/>
                        </a:p>
                      </a:txBody>
                      <a:tcPr marL="60852" marR="6085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2"/>
                          <a:stretch>
                            <a:fillRect l="-187" t="-1963636" r="-87196" b="-236364"/>
                          </a:stretch>
                        </a:blipFill>
                      </a:tcPr>
                    </a:tc>
                    <a:tc>
                      <a:txBody>
                        <a:bodyPr/>
                        <a:lstStyle/>
                        <a:p>
                          <a:pPr algn="r">
                            <a:lnSpc>
                              <a:spcPct val="115000"/>
                            </a:lnSpc>
                          </a:pPr>
                          <a:r>
                            <a:rPr lang="en-IN" sz="1400">
                              <a:solidFill>
                                <a:schemeClr val="tx1"/>
                              </a:solidFill>
                              <a:effectLst/>
                              <a:latin typeface="Times New Roman" panose="02020603050405020304" pitchFamily="18" charset="0"/>
                              <a:cs typeface="Times New Roman" panose="02020603050405020304" pitchFamily="18" charset="0"/>
                            </a:rPr>
                            <a:t>( 10 )</a:t>
                          </a:r>
                          <a:endParaRPr lang="en-IN" sz="14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0852" marR="6085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lnSpc>
                              <a:spcPct val="115000"/>
                            </a:lnSpc>
                          </a:pPr>
                          <a:endParaRPr lang="en-IN"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0852" marR="6085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46510318"/>
                      </a:ext>
                    </a:extLst>
                  </a:tr>
                  <a:tr h="292735">
                    <a:tc>
                      <a:txBody>
                        <a:bodyPr/>
                        <a:lstStyle/>
                        <a:p>
                          <a:endParaRPr lang="en-US"/>
                        </a:p>
                      </a:txBody>
                      <a:tcPr marL="60852" marR="6085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2"/>
                          <a:stretch>
                            <a:fillRect l="-187" t="-1891667" r="-87196" b="-116667"/>
                          </a:stretch>
                        </a:blipFill>
                      </a:tcPr>
                    </a:tc>
                    <a:tc>
                      <a:txBody>
                        <a:bodyPr/>
                        <a:lstStyle/>
                        <a:p>
                          <a:pPr algn="r">
                            <a:lnSpc>
                              <a:spcPct val="115000"/>
                            </a:lnSpc>
                          </a:pPr>
                          <a:r>
                            <a:rPr lang="en-IN" sz="1400">
                              <a:solidFill>
                                <a:schemeClr val="tx1"/>
                              </a:solidFill>
                              <a:effectLst/>
                              <a:latin typeface="Times New Roman" panose="02020603050405020304" pitchFamily="18" charset="0"/>
                              <a:cs typeface="Times New Roman" panose="02020603050405020304" pitchFamily="18" charset="0"/>
                            </a:rPr>
                            <a:t>( 11 )</a:t>
                          </a:r>
                          <a:endParaRPr lang="en-IN" sz="14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0852" marR="6085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lnSpc>
                              <a:spcPct val="115000"/>
                            </a:lnSpc>
                          </a:pPr>
                          <a:endParaRPr lang="en-IN"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0852" marR="6085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204209020"/>
                      </a:ext>
                    </a:extLst>
                  </a:tr>
                  <a:tr h="245364">
                    <a:tc>
                      <a:txBody>
                        <a:bodyPr/>
                        <a:lstStyle/>
                        <a:p>
                          <a:endParaRPr lang="en-US"/>
                        </a:p>
                      </a:txBody>
                      <a:tcPr marL="60852" marR="6085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2"/>
                          <a:stretch>
                            <a:fillRect l="-187" t="-2390000" r="-87196" b="-40000"/>
                          </a:stretch>
                        </a:blipFill>
                      </a:tcPr>
                    </a:tc>
                    <a:tc>
                      <a:txBody>
                        <a:bodyPr/>
                        <a:lstStyle/>
                        <a:p>
                          <a:pPr algn="r">
                            <a:lnSpc>
                              <a:spcPct val="115000"/>
                            </a:lnSpc>
                          </a:pPr>
                          <a:r>
                            <a:rPr lang="en-IN" sz="1400" dirty="0">
                              <a:solidFill>
                                <a:schemeClr val="tx1"/>
                              </a:solidFill>
                              <a:effectLst/>
                              <a:latin typeface="Times New Roman" panose="02020603050405020304" pitchFamily="18" charset="0"/>
                              <a:cs typeface="Times New Roman" panose="02020603050405020304" pitchFamily="18" charset="0"/>
                            </a:rPr>
                            <a:t>( 12 )</a:t>
                          </a:r>
                          <a:endParaRPr lang="en-IN"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0852" marR="6085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lnSpc>
                              <a:spcPct val="115000"/>
                            </a:lnSpc>
                          </a:pPr>
                          <a:endParaRPr lang="en-IN"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0852" marR="6085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550093582"/>
                      </a:ext>
                    </a:extLst>
                  </a:tr>
                </a:tbl>
              </a:graphicData>
            </a:graphic>
          </p:graphicFrame>
        </mc:Fallback>
      </mc:AlternateContent>
      <p:sp>
        <p:nvSpPr>
          <p:cNvPr id="4" name="TextBox 3">
            <a:extLst>
              <a:ext uri="{FF2B5EF4-FFF2-40B4-BE49-F238E27FC236}">
                <a16:creationId xmlns:a16="http://schemas.microsoft.com/office/drawing/2014/main" id="{94D8C283-23F2-983B-D0C1-06C8A625DA33}"/>
              </a:ext>
            </a:extLst>
          </p:cNvPr>
          <p:cNvSpPr txBox="1"/>
          <p:nvPr/>
        </p:nvSpPr>
        <p:spPr>
          <a:xfrm>
            <a:off x="2677258" y="87896"/>
            <a:ext cx="1745273" cy="369332"/>
          </a:xfrm>
          <a:prstGeom prst="rect">
            <a:avLst/>
          </a:prstGeom>
          <a:noFill/>
        </p:spPr>
        <p:txBody>
          <a:bodyPr wrap="square">
            <a:spAutoFit/>
          </a:bodyPr>
          <a:lstStyle/>
          <a:p>
            <a:r>
              <a:rPr lang="en-US" sz="1800" b="1" dirty="0">
                <a:latin typeface="Times New Roman" panose="02020603050405020304" pitchFamily="18" charset="0"/>
                <a:ea typeface="Calibri" panose="020F0502020204030204" pitchFamily="34" charset="0"/>
                <a:cs typeface="Mangal" panose="02040503050203030202" pitchFamily="18" charset="0"/>
              </a:rPr>
              <a:t>Constraints:</a:t>
            </a:r>
            <a:endParaRPr lang="en-IN" sz="4400" dirty="0"/>
          </a:p>
        </p:txBody>
      </p:sp>
    </p:spTree>
    <p:extLst>
      <p:ext uri="{BB962C8B-B14F-4D97-AF65-F5344CB8AC3E}">
        <p14:creationId xmlns:p14="http://schemas.microsoft.com/office/powerpoint/2010/main" val="8138234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C20A47-36BB-E82D-998C-9DE13D211E95}"/>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457421E1-2C31-890E-AA35-23CB53B6BCA8}"/>
              </a:ext>
            </a:extLst>
          </p:cNvPr>
          <p:cNvSpPr txBox="1"/>
          <p:nvPr/>
        </p:nvSpPr>
        <p:spPr>
          <a:xfrm>
            <a:off x="727564" y="279442"/>
            <a:ext cx="6097464" cy="556434"/>
          </a:xfrm>
          <a:prstGeom prst="rect">
            <a:avLst/>
          </a:prstGeom>
          <a:noFill/>
        </p:spPr>
        <p:txBody>
          <a:bodyPr wrap="square">
            <a:spAutoFit/>
          </a:bodyPr>
          <a:lstStyle/>
          <a:p>
            <a:pPr lvl="0" algn="just">
              <a:lnSpc>
                <a:spcPct val="115000"/>
              </a:lnSpc>
            </a:pPr>
            <a:r>
              <a:rPr lang="en-US" sz="2800" b="1" dirty="0">
                <a:effectLst/>
                <a:latin typeface="Times New Roman" panose="02020603050405020304" pitchFamily="18" charset="0"/>
                <a:ea typeface="Calibri" panose="020F0502020204030204" pitchFamily="34" charset="0"/>
                <a:cs typeface="Mangal" panose="02040503050203030202" pitchFamily="18" charset="0"/>
              </a:rPr>
              <a:t>Results and Discussion</a:t>
            </a:r>
            <a:endParaRPr lang="en-IN" sz="2800" dirty="0">
              <a:effectLst/>
              <a:latin typeface="Calibri" panose="020F0502020204030204" pitchFamily="34" charset="0"/>
              <a:ea typeface="Calibri" panose="020F0502020204030204" pitchFamily="34" charset="0"/>
              <a:cs typeface="Mangal" panose="02040503050203030202" pitchFamily="18" charset="0"/>
            </a:endParaRPr>
          </a:p>
        </p:txBody>
      </p:sp>
      <mc:AlternateContent xmlns:mc="http://schemas.openxmlformats.org/markup-compatibility/2006" xmlns:a14="http://schemas.microsoft.com/office/drawing/2010/main">
        <mc:Choice Requires="a14">
          <p:graphicFrame>
            <p:nvGraphicFramePr>
              <p:cNvPr id="4" name="Table 3">
                <a:extLst>
                  <a:ext uri="{FF2B5EF4-FFF2-40B4-BE49-F238E27FC236}">
                    <a16:creationId xmlns:a16="http://schemas.microsoft.com/office/drawing/2014/main" id="{C0E766FE-5912-1A6A-1132-D6F45C35FDB5}"/>
                  </a:ext>
                </a:extLst>
              </p:cNvPr>
              <p:cNvGraphicFramePr>
                <a:graphicFrameLocks noGrp="1"/>
              </p:cNvGraphicFramePr>
              <p:nvPr>
                <p:extLst>
                  <p:ext uri="{D42A27DB-BD31-4B8C-83A1-F6EECF244321}">
                    <p14:modId xmlns:p14="http://schemas.microsoft.com/office/powerpoint/2010/main" val="1476273455"/>
                  </p:ext>
                </p:extLst>
              </p:nvPr>
            </p:nvGraphicFramePr>
            <p:xfrm>
              <a:off x="0" y="1988909"/>
              <a:ext cx="12192000" cy="1784985"/>
            </p:xfrm>
            <a:graphic>
              <a:graphicData uri="http://schemas.openxmlformats.org/drawingml/2006/table">
                <a:tbl>
                  <a:tblPr firstRow="1" firstCol="1" bandRow="1">
                    <a:tableStyleId>{5C22544A-7EE6-4342-B048-85BDC9FD1C3A}</a:tableStyleId>
                  </a:tblPr>
                  <a:tblGrid>
                    <a:gridCol w="2058331">
                      <a:extLst>
                        <a:ext uri="{9D8B030D-6E8A-4147-A177-3AD203B41FA5}">
                          <a16:colId xmlns:a16="http://schemas.microsoft.com/office/drawing/2014/main" val="2871498225"/>
                        </a:ext>
                      </a:extLst>
                    </a:gridCol>
                    <a:gridCol w="10133669">
                      <a:extLst>
                        <a:ext uri="{9D8B030D-6E8A-4147-A177-3AD203B41FA5}">
                          <a16:colId xmlns:a16="http://schemas.microsoft.com/office/drawing/2014/main" val="845427306"/>
                        </a:ext>
                      </a:extLst>
                    </a:gridCol>
                  </a:tblGrid>
                  <a:tr h="120334">
                    <a:tc>
                      <a:txBody>
                        <a:bodyPr/>
                        <a:lstStyle/>
                        <a:p>
                          <a:pPr algn="ctr">
                            <a:lnSpc>
                              <a:spcPct val="150000"/>
                            </a:lnSpc>
                          </a:pPr>
                          <a:r>
                            <a:rPr lang="en-US" sz="1600" dirty="0">
                              <a:effectLst/>
                              <a:latin typeface="Times New Roman" panose="02020603050405020304" pitchFamily="18" charset="0"/>
                              <a:cs typeface="Times New Roman" panose="02020603050405020304" pitchFamily="18" charset="0"/>
                            </a:rPr>
                            <a:t>Notation</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solidFill>
                          <a:schemeClr val="accent2"/>
                        </a:solidFill>
                      </a:tcPr>
                    </a:tc>
                    <a:tc>
                      <a:txBody>
                        <a:bodyPr/>
                        <a:lstStyle/>
                        <a:p>
                          <a:pPr algn="ctr">
                            <a:lnSpc>
                              <a:spcPct val="150000"/>
                            </a:lnSpc>
                          </a:pPr>
                          <a:r>
                            <a:rPr lang="en-US" sz="1600" dirty="0">
                              <a:effectLst/>
                              <a:latin typeface="Times New Roman" panose="02020603050405020304" pitchFamily="18" charset="0"/>
                              <a:cs typeface="Times New Roman" panose="02020603050405020304" pitchFamily="18" charset="0"/>
                            </a:rPr>
                            <a:t>Sets and Parameters</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solidFill>
                          <a:schemeClr val="accent2"/>
                        </a:solidFill>
                      </a:tcPr>
                    </a:tc>
                    <a:extLst>
                      <a:ext uri="{0D108BD9-81ED-4DB2-BD59-A6C34878D82A}">
                        <a16:rowId xmlns:a16="http://schemas.microsoft.com/office/drawing/2014/main" val="531791370"/>
                      </a:ext>
                    </a:extLst>
                  </a:tr>
                  <a:tr h="0">
                    <a:tc>
                      <a:txBody>
                        <a:bodyPr/>
                        <a:lstStyle/>
                        <a:p>
                          <a:pPr algn="just">
                            <a:lnSpc>
                              <a:spcPct val="150000"/>
                            </a:lnSpc>
                          </a:pPr>
                          <a14:m>
                            <m:oMathPara xmlns:m="http://schemas.openxmlformats.org/officeDocument/2006/math">
                              <m:oMathParaPr>
                                <m:jc m:val="centerGroup"/>
                              </m:oMathParaPr>
                              <m:oMath xmlns:m="http://schemas.openxmlformats.org/officeDocument/2006/math">
                                <m:sSub>
                                  <m:sSubPr>
                                    <m:ctrlPr>
                                      <a:rPr lang="en-IN" sz="1600" i="1">
                                        <a:effectLst/>
                                        <a:latin typeface="Cambria Math" panose="02040503050406030204" pitchFamily="18" charset="0"/>
                                      </a:rPr>
                                    </m:ctrlPr>
                                  </m:sSubPr>
                                  <m:e>
                                    <m:r>
                                      <a:rPr lang="en-US" sz="1600">
                                        <a:effectLst/>
                                        <a:latin typeface="Cambria Math" panose="02040503050406030204" pitchFamily="18" charset="0"/>
                                      </a:rPr>
                                      <m:t>𝐺</m:t>
                                    </m:r>
                                  </m:e>
                                  <m:sub>
                                    <m:r>
                                      <a:rPr lang="en-US" sz="1600">
                                        <a:effectLst/>
                                        <a:latin typeface="Cambria Math" panose="02040503050406030204" pitchFamily="18" charset="0"/>
                                      </a:rPr>
                                      <m:t>𝑖</m:t>
                                    </m:r>
                                  </m:sub>
                                </m:sSub>
                              </m:oMath>
                            </m:oMathPara>
                          </a14:m>
                          <a:endParaRPr lang="en-IN"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50000"/>
                            </a:lnSpc>
                          </a:pPr>
                          <a:r>
                            <a:rPr lang="en-US" sz="1600" dirty="0">
                              <a:effectLst/>
                              <a:latin typeface="Times New Roman" panose="02020603050405020304" pitchFamily="18" charset="0"/>
                              <a:cs typeface="Times New Roman" panose="02020603050405020304" pitchFamily="18" charset="0"/>
                            </a:rPr>
                            <a:t>Fixed Cost for location </a:t>
                          </a:r>
                          <a14:m>
                            <m:oMath xmlns:m="http://schemas.openxmlformats.org/officeDocument/2006/math">
                              <m:r>
                                <a:rPr lang="en-US" sz="1600">
                                  <a:effectLst/>
                                  <a:latin typeface="Cambria Math" panose="02040503050406030204" pitchFamily="18" charset="0"/>
                                </a:rPr>
                                <m:t>𝑖</m:t>
                              </m:r>
                            </m:oMath>
                          </a14:m>
                          <a:r>
                            <a:rPr lang="en-US" sz="1600" dirty="0">
                              <a:effectLst/>
                              <a:latin typeface="Times New Roman" panose="02020603050405020304" pitchFamily="18" charset="0"/>
                              <a:cs typeface="Times New Roman" panose="02020603050405020304" pitchFamily="18" charset="0"/>
                            </a:rPr>
                            <a:t>, where </a:t>
                          </a:r>
                          <a14:m>
                            <m:oMath xmlns:m="http://schemas.openxmlformats.org/officeDocument/2006/math">
                              <m:r>
                                <a:rPr lang="en-US" sz="1600">
                                  <a:effectLst/>
                                  <a:latin typeface="Cambria Math" panose="02040503050406030204" pitchFamily="18" charset="0"/>
                                </a:rPr>
                                <m:t>𝑖</m:t>
                              </m:r>
                              <m:r>
                                <a:rPr lang="en-IN" sz="1600">
                                  <a:effectLst/>
                                  <a:latin typeface="Cambria Math" panose="02040503050406030204" pitchFamily="18" charset="0"/>
                                </a:rPr>
                                <m:t>∈</m:t>
                              </m:r>
                              <m:r>
                                <a:rPr lang="en-IN" sz="1600">
                                  <a:effectLst/>
                                  <a:latin typeface="Cambria Math" panose="02040503050406030204" pitchFamily="18" charset="0"/>
                                </a:rPr>
                                <m:t>𝑅</m:t>
                              </m:r>
                              <m:r>
                                <a:rPr lang="en-IN" sz="1600">
                                  <a:effectLst/>
                                  <a:latin typeface="Cambria Math" panose="02040503050406030204" pitchFamily="18" charset="0"/>
                                </a:rPr>
                                <m:t>∪</m:t>
                              </m:r>
                              <m:r>
                                <a:rPr lang="en-IN" sz="1600">
                                  <a:effectLst/>
                                  <a:latin typeface="Cambria Math" panose="02040503050406030204" pitchFamily="18" charset="0"/>
                                </a:rPr>
                                <m:t>𝐵</m:t>
                              </m:r>
                            </m:oMath>
                          </a14:m>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782559405"/>
                      </a:ext>
                    </a:extLst>
                  </a:tr>
                  <a:tr h="0">
                    <a:tc>
                      <a:txBody>
                        <a:bodyPr/>
                        <a:lstStyle/>
                        <a:p>
                          <a:pPr algn="just">
                            <a:lnSpc>
                              <a:spcPct val="150000"/>
                            </a:lnSpc>
                          </a:pPr>
                          <a14:m>
                            <m:oMathPara xmlns:m="http://schemas.openxmlformats.org/officeDocument/2006/math">
                              <m:oMathParaPr>
                                <m:jc m:val="centerGroup"/>
                              </m:oMathParaPr>
                              <m:oMath xmlns:m="http://schemas.openxmlformats.org/officeDocument/2006/math">
                                <m:sSub>
                                  <m:sSubPr>
                                    <m:ctrlPr>
                                      <a:rPr lang="en-IN" sz="1600" i="1">
                                        <a:effectLst/>
                                        <a:latin typeface="Cambria Math" panose="02040503050406030204" pitchFamily="18" charset="0"/>
                                      </a:rPr>
                                    </m:ctrlPr>
                                  </m:sSubPr>
                                  <m:e>
                                    <m:r>
                                      <a:rPr lang="en-US" sz="1600">
                                        <a:effectLst/>
                                        <a:latin typeface="Cambria Math" panose="02040503050406030204" pitchFamily="18" charset="0"/>
                                      </a:rPr>
                                      <m:t>𝑊</m:t>
                                    </m:r>
                                  </m:e>
                                  <m:sub>
                                    <m:r>
                                      <a:rPr lang="en-US" sz="1600">
                                        <a:effectLst/>
                                        <a:latin typeface="Cambria Math" panose="02040503050406030204" pitchFamily="18" charset="0"/>
                                      </a:rPr>
                                      <m:t>𝑖</m:t>
                                    </m:r>
                                  </m:sub>
                                </m:sSub>
                              </m:oMath>
                            </m:oMathPara>
                          </a14:m>
                          <a:endParaRPr lang="en-IN"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50000"/>
                            </a:lnSpc>
                          </a:pPr>
                          <a:r>
                            <a:rPr lang="en-US" sz="1600">
                              <a:effectLst/>
                              <a:latin typeface="Times New Roman" panose="02020603050405020304" pitchFamily="18" charset="0"/>
                              <a:cs typeface="Times New Roman" panose="02020603050405020304" pitchFamily="18" charset="0"/>
                            </a:rPr>
                            <a:t>Variable Cost for location </a:t>
                          </a:r>
                          <a14:m>
                            <m:oMath xmlns:m="http://schemas.openxmlformats.org/officeDocument/2006/math">
                              <m:r>
                                <a:rPr lang="en-US" sz="1600">
                                  <a:effectLst/>
                                  <a:latin typeface="Cambria Math" panose="02040503050406030204" pitchFamily="18" charset="0"/>
                                </a:rPr>
                                <m:t>𝑖</m:t>
                              </m:r>
                            </m:oMath>
                          </a14:m>
                          <a:r>
                            <a:rPr lang="en-US" sz="1600">
                              <a:effectLst/>
                              <a:latin typeface="Times New Roman" panose="02020603050405020304" pitchFamily="18" charset="0"/>
                              <a:cs typeface="Times New Roman" panose="02020603050405020304" pitchFamily="18" charset="0"/>
                            </a:rPr>
                            <a:t>, where </a:t>
                          </a:r>
                          <a14:m>
                            <m:oMath xmlns:m="http://schemas.openxmlformats.org/officeDocument/2006/math">
                              <m:r>
                                <a:rPr lang="en-US" sz="1600">
                                  <a:effectLst/>
                                  <a:latin typeface="Cambria Math" panose="02040503050406030204" pitchFamily="18" charset="0"/>
                                </a:rPr>
                                <m:t>𝑖</m:t>
                              </m:r>
                              <m:r>
                                <a:rPr lang="en-IN" sz="1600">
                                  <a:effectLst/>
                                  <a:latin typeface="Cambria Math" panose="02040503050406030204" pitchFamily="18" charset="0"/>
                                </a:rPr>
                                <m:t>∈</m:t>
                              </m:r>
                              <m:r>
                                <a:rPr lang="en-IN" sz="1600">
                                  <a:effectLst/>
                                  <a:latin typeface="Cambria Math" panose="02040503050406030204" pitchFamily="18" charset="0"/>
                                </a:rPr>
                                <m:t>𝑅</m:t>
                              </m:r>
                              <m:r>
                                <a:rPr lang="en-IN" sz="1600">
                                  <a:effectLst/>
                                  <a:latin typeface="Cambria Math" panose="02040503050406030204" pitchFamily="18" charset="0"/>
                                </a:rPr>
                                <m:t>∪</m:t>
                              </m:r>
                              <m:r>
                                <a:rPr lang="en-IN" sz="1600">
                                  <a:effectLst/>
                                  <a:latin typeface="Cambria Math" panose="02040503050406030204" pitchFamily="18" charset="0"/>
                                </a:rPr>
                                <m:t>𝐵</m:t>
                              </m:r>
                            </m:oMath>
                          </a14:m>
                          <a:endParaRPr lang="en-IN"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083109804"/>
                      </a:ext>
                    </a:extLst>
                  </a:tr>
                  <a:tr h="0">
                    <a:tc>
                      <a:txBody>
                        <a:bodyPr/>
                        <a:lstStyle/>
                        <a:p>
                          <a:pPr algn="just">
                            <a:lnSpc>
                              <a:spcPct val="150000"/>
                            </a:lnSpc>
                          </a:pPr>
                          <a14:m>
                            <m:oMathPara xmlns:m="http://schemas.openxmlformats.org/officeDocument/2006/math">
                              <m:oMathParaPr>
                                <m:jc m:val="centerGroup"/>
                              </m:oMathParaPr>
                              <m:oMath xmlns:m="http://schemas.openxmlformats.org/officeDocument/2006/math">
                                <m:sSup>
                                  <m:sSupPr>
                                    <m:ctrlPr>
                                      <a:rPr lang="en-IN" sz="1600" i="1">
                                        <a:effectLst/>
                                        <a:latin typeface="Cambria Math" panose="02040503050406030204" pitchFamily="18" charset="0"/>
                                      </a:rPr>
                                    </m:ctrlPr>
                                  </m:sSupPr>
                                  <m:e>
                                    <m:r>
                                      <a:rPr lang="en-US" sz="1600">
                                        <a:effectLst/>
                                        <a:latin typeface="Cambria Math" panose="02040503050406030204" pitchFamily="18" charset="0"/>
                                      </a:rPr>
                                      <m:t>𝐺</m:t>
                                    </m:r>
                                  </m:e>
                                  <m:sup>
                                    <m:r>
                                      <a:rPr lang="en-US" sz="1600">
                                        <a:effectLst/>
                                        <a:latin typeface="Cambria Math" panose="02040503050406030204" pitchFamily="18" charset="0"/>
                                      </a:rPr>
                                      <m:t>0</m:t>
                                    </m:r>
                                  </m:sup>
                                </m:sSup>
                              </m:oMath>
                            </m:oMathPara>
                          </a14:m>
                          <a:endParaRPr lang="en-IN"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50000"/>
                            </a:lnSpc>
                          </a:pPr>
                          <a:r>
                            <a:rPr lang="en-US" sz="1600" dirty="0">
                              <a:effectLst/>
                              <a:latin typeface="Times New Roman" panose="02020603050405020304" pitchFamily="18" charset="0"/>
                              <a:cs typeface="Times New Roman" panose="02020603050405020304" pitchFamily="18" charset="0"/>
                            </a:rPr>
                            <a:t>Fixed Cost of an empty vehicle per unit distance travelled</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667725041"/>
                      </a:ext>
                    </a:extLst>
                  </a:tr>
                  <a:tr h="0">
                    <a:tc>
                      <a:txBody>
                        <a:bodyPr/>
                        <a:lstStyle/>
                        <a:p>
                          <a:pPr algn="just">
                            <a:lnSpc>
                              <a:spcPct val="150000"/>
                            </a:lnSpc>
                          </a:pPr>
                          <a14:m>
                            <m:oMathPara xmlns:m="http://schemas.openxmlformats.org/officeDocument/2006/math">
                              <m:oMathParaPr>
                                <m:jc m:val="centerGroup"/>
                              </m:oMathParaPr>
                              <m:oMath xmlns:m="http://schemas.openxmlformats.org/officeDocument/2006/math">
                                <m:sSup>
                                  <m:sSupPr>
                                    <m:ctrlPr>
                                      <a:rPr lang="en-IN" sz="1600" i="1">
                                        <a:effectLst/>
                                        <a:latin typeface="Cambria Math" panose="02040503050406030204" pitchFamily="18" charset="0"/>
                                      </a:rPr>
                                    </m:ctrlPr>
                                  </m:sSupPr>
                                  <m:e>
                                    <m:r>
                                      <a:rPr lang="en-US" sz="1600">
                                        <a:effectLst/>
                                        <a:latin typeface="Cambria Math" panose="02040503050406030204" pitchFamily="18" charset="0"/>
                                      </a:rPr>
                                      <m:t>𝑊</m:t>
                                    </m:r>
                                  </m:e>
                                  <m:sup>
                                    <m:r>
                                      <a:rPr lang="en-US" sz="1600">
                                        <a:effectLst/>
                                        <a:latin typeface="Cambria Math" panose="02040503050406030204" pitchFamily="18" charset="0"/>
                                      </a:rPr>
                                      <m:t>0</m:t>
                                    </m:r>
                                  </m:sup>
                                </m:sSup>
                              </m:oMath>
                            </m:oMathPara>
                          </a14:m>
                          <a:endParaRPr lang="en-IN"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50000"/>
                            </a:lnSpc>
                          </a:pPr>
                          <a:r>
                            <a:rPr lang="en-US" sz="1600" dirty="0">
                              <a:effectLst/>
                              <a:latin typeface="Times New Roman" panose="02020603050405020304" pitchFamily="18" charset="0"/>
                              <a:cs typeface="Times New Roman" panose="02020603050405020304" pitchFamily="18" charset="0"/>
                            </a:rPr>
                            <a:t>Variable Cost per unit quantity of product being transported, per unit distance (in addition to the fixed cost)</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577802587"/>
                      </a:ext>
                    </a:extLst>
                  </a:tr>
                </a:tbl>
              </a:graphicData>
            </a:graphic>
          </p:graphicFrame>
        </mc:Choice>
        <mc:Fallback xmlns="">
          <p:graphicFrame>
            <p:nvGraphicFramePr>
              <p:cNvPr id="4" name="Table 3">
                <a:extLst>
                  <a:ext uri="{FF2B5EF4-FFF2-40B4-BE49-F238E27FC236}">
                    <a16:creationId xmlns:a16="http://schemas.microsoft.com/office/drawing/2014/main" id="{C0E766FE-5912-1A6A-1132-D6F45C35FDB5}"/>
                  </a:ext>
                </a:extLst>
              </p:cNvPr>
              <p:cNvGraphicFramePr>
                <a:graphicFrameLocks noGrp="1"/>
              </p:cNvGraphicFramePr>
              <p:nvPr>
                <p:extLst>
                  <p:ext uri="{D42A27DB-BD31-4B8C-83A1-F6EECF244321}">
                    <p14:modId xmlns:p14="http://schemas.microsoft.com/office/powerpoint/2010/main" val="1476273455"/>
                  </p:ext>
                </p:extLst>
              </p:nvPr>
            </p:nvGraphicFramePr>
            <p:xfrm>
              <a:off x="0" y="1988909"/>
              <a:ext cx="12192000" cy="1801623"/>
            </p:xfrm>
            <a:graphic>
              <a:graphicData uri="http://schemas.openxmlformats.org/drawingml/2006/table">
                <a:tbl>
                  <a:tblPr firstRow="1" firstCol="1" bandRow="1">
                    <a:tableStyleId>{5C22544A-7EE6-4342-B048-85BDC9FD1C3A}</a:tableStyleId>
                  </a:tblPr>
                  <a:tblGrid>
                    <a:gridCol w="2058331">
                      <a:extLst>
                        <a:ext uri="{9D8B030D-6E8A-4147-A177-3AD203B41FA5}">
                          <a16:colId xmlns:a16="http://schemas.microsoft.com/office/drawing/2014/main" val="2871498225"/>
                        </a:ext>
                      </a:extLst>
                    </a:gridCol>
                    <a:gridCol w="10133669">
                      <a:extLst>
                        <a:ext uri="{9D8B030D-6E8A-4147-A177-3AD203B41FA5}">
                          <a16:colId xmlns:a16="http://schemas.microsoft.com/office/drawing/2014/main" val="845427306"/>
                        </a:ext>
                      </a:extLst>
                    </a:gridCol>
                  </a:tblGrid>
                  <a:tr h="321945">
                    <a:tc>
                      <a:txBody>
                        <a:bodyPr/>
                        <a:lstStyle/>
                        <a:p>
                          <a:pPr algn="ctr">
                            <a:lnSpc>
                              <a:spcPct val="150000"/>
                            </a:lnSpc>
                          </a:pPr>
                          <a:r>
                            <a:rPr lang="en-US" sz="1600" dirty="0">
                              <a:effectLst/>
                              <a:latin typeface="Times New Roman" panose="02020603050405020304" pitchFamily="18" charset="0"/>
                              <a:cs typeface="Times New Roman" panose="02020603050405020304" pitchFamily="18" charset="0"/>
                            </a:rPr>
                            <a:t>Notation</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solidFill>
                          <a:schemeClr val="accent2"/>
                        </a:solidFill>
                      </a:tcPr>
                    </a:tc>
                    <a:tc>
                      <a:txBody>
                        <a:bodyPr/>
                        <a:lstStyle/>
                        <a:p>
                          <a:pPr algn="ctr">
                            <a:lnSpc>
                              <a:spcPct val="150000"/>
                            </a:lnSpc>
                          </a:pPr>
                          <a:r>
                            <a:rPr lang="en-US" sz="1600" dirty="0">
                              <a:effectLst/>
                              <a:latin typeface="Times New Roman" panose="02020603050405020304" pitchFamily="18" charset="0"/>
                              <a:cs typeface="Times New Roman" panose="02020603050405020304" pitchFamily="18" charset="0"/>
                            </a:rPr>
                            <a:t>Sets and Parameters</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solidFill>
                          <a:schemeClr val="accent2"/>
                        </a:solidFill>
                      </a:tcPr>
                    </a:tc>
                    <a:extLst>
                      <a:ext uri="{0D108BD9-81ED-4DB2-BD59-A6C34878D82A}">
                        <a16:rowId xmlns:a16="http://schemas.microsoft.com/office/drawing/2014/main" val="531791370"/>
                      </a:ext>
                    </a:extLst>
                  </a:tr>
                  <a:tr h="365760">
                    <a:tc>
                      <a:txBody>
                        <a:bodyPr/>
                        <a:lstStyle/>
                        <a:p>
                          <a:endParaRPr lang="en-US"/>
                        </a:p>
                      </a:txBody>
                      <a:tcPr marL="68580" marR="68580" marT="0" marB="0" anchor="ctr">
                        <a:blipFill>
                          <a:blip r:embed="rId2"/>
                          <a:stretch>
                            <a:fillRect l="-592" t="-90000" r="-493195" b="-331667"/>
                          </a:stretch>
                        </a:blipFill>
                      </a:tcPr>
                    </a:tc>
                    <a:tc>
                      <a:txBody>
                        <a:bodyPr/>
                        <a:lstStyle/>
                        <a:p>
                          <a:endParaRPr lang="en-US"/>
                        </a:p>
                      </a:txBody>
                      <a:tcPr marL="68580" marR="68580" marT="0" marB="0" anchor="ctr">
                        <a:blipFill>
                          <a:blip r:embed="rId2"/>
                          <a:stretch>
                            <a:fillRect l="-20457" t="-90000" r="-301" b="-331667"/>
                          </a:stretch>
                        </a:blipFill>
                      </a:tcPr>
                    </a:tc>
                    <a:extLst>
                      <a:ext uri="{0D108BD9-81ED-4DB2-BD59-A6C34878D82A}">
                        <a16:rowId xmlns:a16="http://schemas.microsoft.com/office/drawing/2014/main" val="1782559405"/>
                      </a:ext>
                    </a:extLst>
                  </a:tr>
                  <a:tr h="365760">
                    <a:tc>
                      <a:txBody>
                        <a:bodyPr/>
                        <a:lstStyle/>
                        <a:p>
                          <a:endParaRPr lang="en-US"/>
                        </a:p>
                      </a:txBody>
                      <a:tcPr marL="68580" marR="68580" marT="0" marB="0" anchor="ctr">
                        <a:blipFill>
                          <a:blip r:embed="rId2"/>
                          <a:stretch>
                            <a:fillRect l="-592" t="-190000" r="-493195" b="-231667"/>
                          </a:stretch>
                        </a:blipFill>
                      </a:tcPr>
                    </a:tc>
                    <a:tc>
                      <a:txBody>
                        <a:bodyPr/>
                        <a:lstStyle/>
                        <a:p>
                          <a:endParaRPr lang="en-US"/>
                        </a:p>
                      </a:txBody>
                      <a:tcPr marL="68580" marR="68580" marT="0" marB="0" anchor="ctr">
                        <a:blipFill>
                          <a:blip r:embed="rId2"/>
                          <a:stretch>
                            <a:fillRect l="-20457" t="-190000" r="-301" b="-231667"/>
                          </a:stretch>
                        </a:blipFill>
                      </a:tcPr>
                    </a:tc>
                    <a:extLst>
                      <a:ext uri="{0D108BD9-81ED-4DB2-BD59-A6C34878D82A}">
                        <a16:rowId xmlns:a16="http://schemas.microsoft.com/office/drawing/2014/main" val="1083109804"/>
                      </a:ext>
                    </a:extLst>
                  </a:tr>
                  <a:tr h="374079">
                    <a:tc>
                      <a:txBody>
                        <a:bodyPr/>
                        <a:lstStyle/>
                        <a:p>
                          <a:endParaRPr lang="en-US"/>
                        </a:p>
                      </a:txBody>
                      <a:tcPr marL="68580" marR="68580" marT="0" marB="0" anchor="ctr">
                        <a:blipFill>
                          <a:blip r:embed="rId2"/>
                          <a:stretch>
                            <a:fillRect l="-592" t="-280645" r="-493195" b="-124194"/>
                          </a:stretch>
                        </a:blipFill>
                      </a:tcPr>
                    </a:tc>
                    <a:tc>
                      <a:txBody>
                        <a:bodyPr/>
                        <a:lstStyle/>
                        <a:p>
                          <a:pPr algn="just">
                            <a:lnSpc>
                              <a:spcPct val="150000"/>
                            </a:lnSpc>
                          </a:pPr>
                          <a:r>
                            <a:rPr lang="en-US" sz="1600" dirty="0">
                              <a:effectLst/>
                              <a:latin typeface="Times New Roman" panose="02020603050405020304" pitchFamily="18" charset="0"/>
                              <a:cs typeface="Times New Roman" panose="02020603050405020304" pitchFamily="18" charset="0"/>
                            </a:rPr>
                            <a:t>Fixed Cost of an empty vehicle per unit distance travelled</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667725041"/>
                      </a:ext>
                    </a:extLst>
                  </a:tr>
                  <a:tr h="374079">
                    <a:tc>
                      <a:txBody>
                        <a:bodyPr/>
                        <a:lstStyle/>
                        <a:p>
                          <a:endParaRPr lang="en-US"/>
                        </a:p>
                      </a:txBody>
                      <a:tcPr marL="68580" marR="68580" marT="0" marB="0" anchor="ctr">
                        <a:blipFill>
                          <a:blip r:embed="rId2"/>
                          <a:stretch>
                            <a:fillRect l="-592" t="-386885" r="-493195" b="-26230"/>
                          </a:stretch>
                        </a:blipFill>
                      </a:tcPr>
                    </a:tc>
                    <a:tc>
                      <a:txBody>
                        <a:bodyPr/>
                        <a:lstStyle/>
                        <a:p>
                          <a:pPr algn="just">
                            <a:lnSpc>
                              <a:spcPct val="150000"/>
                            </a:lnSpc>
                          </a:pPr>
                          <a:r>
                            <a:rPr lang="en-US" sz="1600" dirty="0">
                              <a:effectLst/>
                              <a:latin typeface="Times New Roman" panose="02020603050405020304" pitchFamily="18" charset="0"/>
                              <a:cs typeface="Times New Roman" panose="02020603050405020304" pitchFamily="18" charset="0"/>
                            </a:rPr>
                            <a:t>Variable Cost per unit quantity of product being transported, per unit distance (in addition to the fixed cost)</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577802587"/>
                      </a:ext>
                    </a:extLst>
                  </a:tr>
                </a:tbl>
              </a:graphicData>
            </a:graphic>
          </p:graphicFrame>
        </mc:Fallback>
      </mc:AlternateContent>
      <p:sp>
        <p:nvSpPr>
          <p:cNvPr id="6" name="TextBox 5">
            <a:extLst>
              <a:ext uri="{FF2B5EF4-FFF2-40B4-BE49-F238E27FC236}">
                <a16:creationId xmlns:a16="http://schemas.microsoft.com/office/drawing/2014/main" id="{CA825CAD-9307-CE29-8F9D-7CBBD3047C02}"/>
              </a:ext>
            </a:extLst>
          </p:cNvPr>
          <p:cNvSpPr txBox="1"/>
          <p:nvPr/>
        </p:nvSpPr>
        <p:spPr>
          <a:xfrm>
            <a:off x="0" y="1588867"/>
            <a:ext cx="12192000" cy="357534"/>
          </a:xfrm>
          <a:prstGeom prst="rect">
            <a:avLst/>
          </a:prstGeom>
          <a:noFill/>
        </p:spPr>
        <p:txBody>
          <a:bodyPr wrap="square">
            <a:spAutoFit/>
          </a:bodyPr>
          <a:lstStyle/>
          <a:p>
            <a:pPr algn="ctr">
              <a:lnSpc>
                <a:spcPct val="115000"/>
              </a:lnSpc>
              <a:spcAft>
                <a:spcPts val="1000"/>
              </a:spcAft>
            </a:pPr>
            <a:r>
              <a:rPr lang="en-IN" sz="1600" b="1" i="0" dirty="0">
                <a:effectLst/>
                <a:latin typeface="Times New Roman" panose="02020603050405020304" pitchFamily="18" charset="0"/>
                <a:ea typeface="Calibri" panose="020F0502020204030204" pitchFamily="34" charset="0"/>
                <a:cs typeface="Mangal" panose="02040503050203030202" pitchFamily="18" charset="0"/>
              </a:rPr>
              <a:t>Table 3: Notations of Sets for comparison of Cost Minimization w.r.t. Emission Minimization</a:t>
            </a:r>
            <a:endParaRPr lang="en-IN" sz="1100" i="1" dirty="0">
              <a:effectLst/>
              <a:latin typeface="Calibri" panose="020F0502020204030204" pitchFamily="34" charset="0"/>
              <a:ea typeface="Calibri" panose="020F0502020204030204" pitchFamily="34" charset="0"/>
              <a:cs typeface="Mangal" panose="02040503050203030202" pitchFamily="18" charset="0"/>
            </a:endParaRPr>
          </a:p>
        </p:txBody>
      </p:sp>
      <p:sp>
        <p:nvSpPr>
          <p:cNvPr id="7" name="Rectangle 1">
            <a:extLst>
              <a:ext uri="{FF2B5EF4-FFF2-40B4-BE49-F238E27FC236}">
                <a16:creationId xmlns:a16="http://schemas.microsoft.com/office/drawing/2014/main" id="{E655932D-AC62-7657-6078-078A08DFBF0B}"/>
              </a:ext>
            </a:extLst>
          </p:cNvPr>
          <p:cNvSpPr>
            <a:spLocks noChangeArrowheads="1"/>
          </p:cNvSpPr>
          <p:nvPr/>
        </p:nvSpPr>
        <p:spPr bwMode="auto">
          <a:xfrm>
            <a:off x="1230924" y="895445"/>
            <a:ext cx="890660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To compare with Cost minimization we further consider extra parameters available in </a:t>
            </a:r>
            <a:r>
              <a:rPr kumimoji="0" lang="en-US" altLang="en-US" sz="16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Table 3</a:t>
            </a:r>
            <a:r>
              <a:rPr kumimoji="0" lang="en-US" altLang="en-US"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mc:AlternateContent xmlns:mc="http://schemas.openxmlformats.org/markup-compatibility/2006" xmlns:a14="http://schemas.microsoft.com/office/drawing/2010/main">
        <mc:Choice Requires="a14">
          <p:graphicFrame>
            <p:nvGraphicFramePr>
              <p:cNvPr id="8" name="Table 7">
                <a:extLst>
                  <a:ext uri="{FF2B5EF4-FFF2-40B4-BE49-F238E27FC236}">
                    <a16:creationId xmlns:a16="http://schemas.microsoft.com/office/drawing/2014/main" id="{A9126F92-9EE6-4EE5-EA9D-01E7F5B567E6}"/>
                  </a:ext>
                </a:extLst>
              </p:cNvPr>
              <p:cNvGraphicFramePr>
                <a:graphicFrameLocks noGrp="1"/>
              </p:cNvGraphicFramePr>
              <p:nvPr>
                <p:extLst>
                  <p:ext uri="{D42A27DB-BD31-4B8C-83A1-F6EECF244321}">
                    <p14:modId xmlns:p14="http://schemas.microsoft.com/office/powerpoint/2010/main" val="587904681"/>
                  </p:ext>
                </p:extLst>
              </p:nvPr>
            </p:nvGraphicFramePr>
            <p:xfrm>
              <a:off x="0" y="5820397"/>
              <a:ext cx="12192000" cy="781812"/>
            </p:xfrm>
            <a:graphic>
              <a:graphicData uri="http://schemas.openxmlformats.org/drawingml/2006/table">
                <a:tbl>
                  <a:tblPr firstRow="1" firstCol="1" bandRow="1">
                    <a:tableStyleId>{5C22544A-7EE6-4342-B048-85BDC9FD1C3A}</a:tableStyleId>
                  </a:tblPr>
                  <a:tblGrid>
                    <a:gridCol w="10851544">
                      <a:extLst>
                        <a:ext uri="{9D8B030D-6E8A-4147-A177-3AD203B41FA5}">
                          <a16:colId xmlns:a16="http://schemas.microsoft.com/office/drawing/2014/main" val="4031135014"/>
                        </a:ext>
                      </a:extLst>
                    </a:gridCol>
                    <a:gridCol w="1340456">
                      <a:extLst>
                        <a:ext uri="{9D8B030D-6E8A-4147-A177-3AD203B41FA5}">
                          <a16:colId xmlns:a16="http://schemas.microsoft.com/office/drawing/2014/main" val="3723981233"/>
                        </a:ext>
                      </a:extLst>
                    </a:gridCol>
                  </a:tblGrid>
                  <a:tr h="585944">
                    <a:tc>
                      <a:txBody>
                        <a:bodyPr/>
                        <a:lstStyle/>
                        <a:p>
                          <a:pPr algn="just">
                            <a:lnSpc>
                              <a:spcPct val="115000"/>
                            </a:lnSpc>
                          </a:pPr>
                          <a14:m>
                            <m:oMathPara xmlns:m="http://schemas.openxmlformats.org/officeDocument/2006/math">
                              <m:oMathParaPr>
                                <m:jc m:val="centerGroup"/>
                              </m:oMathParaPr>
                              <m:oMath xmlns:m="http://schemas.openxmlformats.org/officeDocument/2006/math">
                                <m:r>
                                  <a:rPr lang="en-IN" sz="1600" smtClean="0">
                                    <a:solidFill>
                                      <a:schemeClr val="tx1"/>
                                    </a:solidFill>
                                    <a:effectLst/>
                                    <a:latin typeface="Cambria Math" panose="02040503050406030204" pitchFamily="18" charset="0"/>
                                  </a:rPr>
                                  <m:t>𝑚𝑖𝑛𝑖𝑚𝑖𝑧𝑒</m:t>
                                </m:r>
                                <m:r>
                                  <a:rPr lang="en-IN" sz="1600" smtClean="0">
                                    <a:solidFill>
                                      <a:schemeClr val="tx1"/>
                                    </a:solidFill>
                                    <a:effectLst/>
                                    <a:latin typeface="Cambria Math" panose="02040503050406030204" pitchFamily="18" charset="0"/>
                                  </a:rPr>
                                  <m:t> </m:t>
                                </m:r>
                                <m:nary>
                                  <m:naryPr>
                                    <m:chr m:val="∑"/>
                                    <m:limLoc m:val="undOvr"/>
                                    <m:supHide m:val="on"/>
                                    <m:ctrlPr>
                                      <a:rPr lang="en-IN" sz="1600" i="1">
                                        <a:solidFill>
                                          <a:schemeClr val="tx1"/>
                                        </a:solidFill>
                                        <a:effectLst/>
                                        <a:latin typeface="Cambria Math" panose="02040503050406030204" pitchFamily="18" charset="0"/>
                                      </a:rPr>
                                    </m:ctrlPr>
                                  </m:naryPr>
                                  <m:sub>
                                    <m:r>
                                      <a:rPr lang="en-IN" sz="1600">
                                        <a:solidFill>
                                          <a:schemeClr val="tx1"/>
                                        </a:solidFill>
                                        <a:effectLst/>
                                        <a:latin typeface="Cambria Math" panose="02040503050406030204" pitchFamily="18" charset="0"/>
                                      </a:rPr>
                                      <m:t>(</m:t>
                                    </m:r>
                                    <m:r>
                                      <a:rPr lang="en-IN" sz="1600">
                                        <a:solidFill>
                                          <a:schemeClr val="tx1"/>
                                        </a:solidFill>
                                        <a:effectLst/>
                                        <a:latin typeface="Cambria Math" panose="02040503050406030204" pitchFamily="18" charset="0"/>
                                      </a:rPr>
                                      <m:t>𝑖</m:t>
                                    </m:r>
                                    <m:r>
                                      <a:rPr lang="en-IN" sz="1600">
                                        <a:solidFill>
                                          <a:schemeClr val="tx1"/>
                                        </a:solidFill>
                                        <a:effectLst/>
                                        <a:latin typeface="Cambria Math" panose="02040503050406030204" pitchFamily="18" charset="0"/>
                                      </a:rPr>
                                      <m:t>→</m:t>
                                    </m:r>
                                    <m:r>
                                      <a:rPr lang="en-IN" sz="1600">
                                        <a:solidFill>
                                          <a:schemeClr val="tx1"/>
                                        </a:solidFill>
                                        <a:effectLst/>
                                        <a:latin typeface="Cambria Math" panose="02040503050406030204" pitchFamily="18" charset="0"/>
                                      </a:rPr>
                                      <m:t>𝑗</m:t>
                                    </m:r>
                                    <m:r>
                                      <a:rPr lang="en-IN" sz="1600">
                                        <a:solidFill>
                                          <a:schemeClr val="tx1"/>
                                        </a:solidFill>
                                        <a:effectLst/>
                                        <a:latin typeface="Cambria Math" panose="02040503050406030204" pitchFamily="18" charset="0"/>
                                      </a:rPr>
                                      <m:t>)∈</m:t>
                                    </m:r>
                                    <m:r>
                                      <a:rPr lang="en-IN" sz="1600">
                                        <a:solidFill>
                                          <a:schemeClr val="tx1"/>
                                        </a:solidFill>
                                        <a:effectLst/>
                                        <a:latin typeface="Cambria Math" panose="02040503050406030204" pitchFamily="18" charset="0"/>
                                      </a:rPr>
                                      <m:t>𝐸</m:t>
                                    </m:r>
                                  </m:sub>
                                  <m:sup/>
                                  <m:e>
                                    <m:sSub>
                                      <m:sSubPr>
                                        <m:ctrlPr>
                                          <a:rPr lang="en-IN" sz="1600" i="1">
                                            <a:solidFill>
                                              <a:schemeClr val="tx1"/>
                                            </a:solidFill>
                                            <a:effectLst/>
                                            <a:latin typeface="Cambria Math" panose="02040503050406030204" pitchFamily="18" charset="0"/>
                                          </a:rPr>
                                        </m:ctrlPr>
                                      </m:sSubPr>
                                      <m:e>
                                        <m:r>
                                          <a:rPr lang="en-IN" sz="1600">
                                            <a:solidFill>
                                              <a:schemeClr val="tx1"/>
                                            </a:solidFill>
                                            <a:effectLst/>
                                            <a:latin typeface="Cambria Math" panose="02040503050406030204" pitchFamily="18" charset="0"/>
                                          </a:rPr>
                                          <m:t>𝑇</m:t>
                                        </m:r>
                                      </m:e>
                                      <m:sub>
                                        <m:r>
                                          <a:rPr lang="en-IN" sz="1600">
                                            <a:solidFill>
                                              <a:schemeClr val="tx1"/>
                                            </a:solidFill>
                                            <a:effectLst/>
                                            <a:latin typeface="Cambria Math" panose="02040503050406030204" pitchFamily="18" charset="0"/>
                                          </a:rPr>
                                          <m:t>𝑖</m:t>
                                        </m:r>
                                        <m:r>
                                          <a:rPr lang="en-IN" sz="1600">
                                            <a:solidFill>
                                              <a:schemeClr val="tx1"/>
                                            </a:solidFill>
                                            <a:effectLst/>
                                            <a:latin typeface="Cambria Math" panose="02040503050406030204" pitchFamily="18" charset="0"/>
                                          </a:rPr>
                                          <m:t>,</m:t>
                                        </m:r>
                                        <m:r>
                                          <a:rPr lang="en-IN" sz="1600">
                                            <a:solidFill>
                                              <a:schemeClr val="tx1"/>
                                            </a:solidFill>
                                            <a:effectLst/>
                                            <a:latin typeface="Cambria Math" panose="02040503050406030204" pitchFamily="18" charset="0"/>
                                          </a:rPr>
                                          <m:t>𝑗</m:t>
                                        </m:r>
                                      </m:sub>
                                    </m:sSub>
                                    <m:r>
                                      <a:rPr lang="en-IN" sz="1600">
                                        <a:solidFill>
                                          <a:schemeClr val="tx1"/>
                                        </a:solidFill>
                                        <a:effectLst/>
                                        <a:latin typeface="Cambria Math" panose="02040503050406030204" pitchFamily="18" charset="0"/>
                                      </a:rPr>
                                      <m:t>·</m:t>
                                    </m:r>
                                    <m:d>
                                      <m:dPr>
                                        <m:ctrlPr>
                                          <a:rPr lang="en-IN" sz="1600" i="1">
                                            <a:solidFill>
                                              <a:schemeClr val="tx1"/>
                                            </a:solidFill>
                                            <a:effectLst/>
                                            <a:latin typeface="Cambria Math" panose="02040503050406030204" pitchFamily="18" charset="0"/>
                                          </a:rPr>
                                        </m:ctrlPr>
                                      </m:dPr>
                                      <m:e>
                                        <m:r>
                                          <a:rPr lang="en-IN" sz="1600">
                                            <a:solidFill>
                                              <a:schemeClr val="tx1"/>
                                            </a:solidFill>
                                            <a:effectLst/>
                                            <a:latin typeface="Cambria Math" panose="02040503050406030204" pitchFamily="18" charset="0"/>
                                          </a:rPr>
                                          <m:t>2·</m:t>
                                        </m:r>
                                        <m:sSub>
                                          <m:sSubPr>
                                            <m:ctrlPr>
                                              <a:rPr lang="en-IN" sz="1600" i="1">
                                                <a:solidFill>
                                                  <a:schemeClr val="tx1"/>
                                                </a:solidFill>
                                                <a:effectLst/>
                                                <a:latin typeface="Cambria Math" panose="02040503050406030204" pitchFamily="18" charset="0"/>
                                              </a:rPr>
                                            </m:ctrlPr>
                                          </m:sSubPr>
                                          <m:e>
                                            <m:r>
                                              <a:rPr lang="en-IN" sz="1600">
                                                <a:solidFill>
                                                  <a:schemeClr val="tx1"/>
                                                </a:solidFill>
                                                <a:effectLst/>
                                                <a:latin typeface="Cambria Math" panose="02040503050406030204" pitchFamily="18" charset="0"/>
                                              </a:rPr>
                                              <m:t>𝑥</m:t>
                                            </m:r>
                                          </m:e>
                                          <m:sub>
                                            <m:r>
                                              <a:rPr lang="en-IN" sz="1600">
                                                <a:solidFill>
                                                  <a:schemeClr val="tx1"/>
                                                </a:solidFill>
                                                <a:effectLst/>
                                                <a:latin typeface="Cambria Math" panose="02040503050406030204" pitchFamily="18" charset="0"/>
                                              </a:rPr>
                                              <m:t>𝑖</m:t>
                                            </m:r>
                                            <m:r>
                                              <a:rPr lang="en-IN" sz="1600">
                                                <a:solidFill>
                                                  <a:schemeClr val="tx1"/>
                                                </a:solidFill>
                                                <a:effectLst/>
                                                <a:latin typeface="Cambria Math" panose="02040503050406030204" pitchFamily="18" charset="0"/>
                                              </a:rPr>
                                              <m:t>,</m:t>
                                            </m:r>
                                            <m:r>
                                              <a:rPr lang="en-IN" sz="1600">
                                                <a:solidFill>
                                                  <a:schemeClr val="tx1"/>
                                                </a:solidFill>
                                                <a:effectLst/>
                                                <a:latin typeface="Cambria Math" panose="02040503050406030204" pitchFamily="18" charset="0"/>
                                              </a:rPr>
                                              <m:t>𝑗</m:t>
                                            </m:r>
                                          </m:sub>
                                        </m:sSub>
                                        <m:r>
                                          <a:rPr lang="en-IN" sz="1600">
                                            <a:solidFill>
                                              <a:schemeClr val="tx1"/>
                                            </a:solidFill>
                                            <a:effectLst/>
                                            <a:latin typeface="Cambria Math" panose="02040503050406030204" pitchFamily="18" charset="0"/>
                                          </a:rPr>
                                          <m:t>·</m:t>
                                        </m:r>
                                        <m:sSup>
                                          <m:sSupPr>
                                            <m:ctrlPr>
                                              <a:rPr lang="en-IN" sz="1600" i="1">
                                                <a:solidFill>
                                                  <a:schemeClr val="tx1"/>
                                                </a:solidFill>
                                                <a:effectLst/>
                                                <a:latin typeface="Cambria Math" panose="02040503050406030204" pitchFamily="18" charset="0"/>
                                              </a:rPr>
                                            </m:ctrlPr>
                                          </m:sSupPr>
                                          <m:e>
                                            <m:r>
                                              <a:rPr lang="en-US" sz="1600">
                                                <a:solidFill>
                                                  <a:schemeClr val="tx1"/>
                                                </a:solidFill>
                                                <a:effectLst/>
                                                <a:latin typeface="Cambria Math" panose="02040503050406030204" pitchFamily="18" charset="0"/>
                                              </a:rPr>
                                              <m:t>𝐺</m:t>
                                            </m:r>
                                          </m:e>
                                          <m:sup>
                                            <m:r>
                                              <a:rPr lang="en-US" sz="1600">
                                                <a:solidFill>
                                                  <a:schemeClr val="tx1"/>
                                                </a:solidFill>
                                                <a:effectLst/>
                                                <a:latin typeface="Cambria Math" panose="02040503050406030204" pitchFamily="18" charset="0"/>
                                              </a:rPr>
                                              <m:t>0</m:t>
                                            </m:r>
                                          </m:sup>
                                        </m:sSup>
                                        <m:r>
                                          <a:rPr lang="en-IN" sz="1600">
                                            <a:solidFill>
                                              <a:schemeClr val="tx1"/>
                                            </a:solidFill>
                                            <a:effectLst/>
                                            <a:latin typeface="Cambria Math" panose="02040503050406030204" pitchFamily="18" charset="0"/>
                                          </a:rPr>
                                          <m:t>+</m:t>
                                        </m:r>
                                        <m:sSup>
                                          <m:sSupPr>
                                            <m:ctrlPr>
                                              <a:rPr lang="en-IN" sz="1600" i="1">
                                                <a:solidFill>
                                                  <a:schemeClr val="tx1"/>
                                                </a:solidFill>
                                                <a:effectLst/>
                                                <a:latin typeface="Cambria Math" panose="02040503050406030204" pitchFamily="18" charset="0"/>
                                              </a:rPr>
                                            </m:ctrlPr>
                                          </m:sSupPr>
                                          <m:e>
                                            <m:r>
                                              <a:rPr lang="en-US" sz="1600">
                                                <a:solidFill>
                                                  <a:schemeClr val="tx1"/>
                                                </a:solidFill>
                                                <a:effectLst/>
                                                <a:latin typeface="Cambria Math" panose="02040503050406030204" pitchFamily="18" charset="0"/>
                                              </a:rPr>
                                              <m:t>𝑊</m:t>
                                            </m:r>
                                          </m:e>
                                          <m:sup>
                                            <m:r>
                                              <a:rPr lang="en-US" sz="1600">
                                                <a:solidFill>
                                                  <a:schemeClr val="tx1"/>
                                                </a:solidFill>
                                                <a:effectLst/>
                                                <a:latin typeface="Cambria Math" panose="02040503050406030204" pitchFamily="18" charset="0"/>
                                              </a:rPr>
                                              <m:t>0</m:t>
                                            </m:r>
                                          </m:sup>
                                        </m:sSup>
                                        <m:r>
                                          <a:rPr lang="en-IN" sz="1600">
                                            <a:solidFill>
                                              <a:schemeClr val="tx1"/>
                                            </a:solidFill>
                                            <a:effectLst/>
                                            <a:latin typeface="Cambria Math" panose="02040503050406030204" pitchFamily="18" charset="0"/>
                                          </a:rPr>
                                          <m:t>·</m:t>
                                        </m:r>
                                        <m:nary>
                                          <m:naryPr>
                                            <m:chr m:val="∑"/>
                                            <m:limLoc m:val="undOvr"/>
                                            <m:supHide m:val="on"/>
                                            <m:ctrlPr>
                                              <a:rPr lang="en-IN" sz="1600" i="1">
                                                <a:solidFill>
                                                  <a:schemeClr val="tx1"/>
                                                </a:solidFill>
                                                <a:effectLst/>
                                                <a:latin typeface="Cambria Math" panose="02040503050406030204" pitchFamily="18" charset="0"/>
                                              </a:rPr>
                                            </m:ctrlPr>
                                          </m:naryPr>
                                          <m:sub>
                                            <m:r>
                                              <a:rPr lang="en-IN" sz="1600">
                                                <a:solidFill>
                                                  <a:schemeClr val="tx1"/>
                                                </a:solidFill>
                                                <a:effectLst/>
                                                <a:latin typeface="Cambria Math" panose="02040503050406030204" pitchFamily="18" charset="0"/>
                                              </a:rPr>
                                              <m:t>𝑘</m:t>
                                            </m:r>
                                            <m:r>
                                              <a:rPr lang="en-IN" sz="1600">
                                                <a:solidFill>
                                                  <a:schemeClr val="tx1"/>
                                                </a:solidFill>
                                                <a:effectLst/>
                                                <a:latin typeface="Cambria Math" panose="02040503050406030204" pitchFamily="18" charset="0"/>
                                              </a:rPr>
                                              <m:t>∈</m:t>
                                            </m:r>
                                            <m:r>
                                              <a:rPr lang="en-IN" sz="1600">
                                                <a:solidFill>
                                                  <a:schemeClr val="tx1"/>
                                                </a:solidFill>
                                                <a:effectLst/>
                                                <a:latin typeface="Cambria Math" panose="02040503050406030204" pitchFamily="18" charset="0"/>
                                              </a:rPr>
                                              <m:t>𝐾</m:t>
                                            </m:r>
                                          </m:sub>
                                          <m:sup/>
                                          <m:e>
                                            <m:sSubSup>
                                              <m:sSubSupPr>
                                                <m:ctrlPr>
                                                  <a:rPr lang="en-IN" sz="1600" i="1">
                                                    <a:solidFill>
                                                      <a:schemeClr val="tx1"/>
                                                    </a:solidFill>
                                                    <a:effectLst/>
                                                    <a:latin typeface="Cambria Math" panose="02040503050406030204" pitchFamily="18" charset="0"/>
                                                  </a:rPr>
                                                </m:ctrlPr>
                                              </m:sSubSupPr>
                                              <m:e>
                                                <m:r>
                                                  <a:rPr lang="en-US" sz="1600">
                                                    <a:solidFill>
                                                      <a:schemeClr val="tx1"/>
                                                    </a:solidFill>
                                                    <a:effectLst/>
                                                    <a:latin typeface="Cambria Math" panose="02040503050406030204" pitchFamily="18" charset="0"/>
                                                  </a:rPr>
                                                  <m:t>𝑦</m:t>
                                                </m:r>
                                              </m:e>
                                              <m:sub>
                                                <m:r>
                                                  <a:rPr lang="en-US" sz="1600">
                                                    <a:solidFill>
                                                      <a:schemeClr val="tx1"/>
                                                    </a:solidFill>
                                                    <a:effectLst/>
                                                    <a:latin typeface="Cambria Math" panose="02040503050406030204" pitchFamily="18" charset="0"/>
                                                  </a:rPr>
                                                  <m:t>𝑖</m:t>
                                                </m:r>
                                                <m:r>
                                                  <a:rPr lang="en-US" sz="1600">
                                                    <a:solidFill>
                                                      <a:schemeClr val="tx1"/>
                                                    </a:solidFill>
                                                    <a:effectLst/>
                                                    <a:latin typeface="Cambria Math" panose="02040503050406030204" pitchFamily="18" charset="0"/>
                                                  </a:rPr>
                                                  <m:t>,</m:t>
                                                </m:r>
                                                <m:r>
                                                  <a:rPr lang="en-US" sz="1600">
                                                    <a:solidFill>
                                                      <a:schemeClr val="tx1"/>
                                                    </a:solidFill>
                                                    <a:effectLst/>
                                                    <a:latin typeface="Cambria Math" panose="02040503050406030204" pitchFamily="18" charset="0"/>
                                                  </a:rPr>
                                                  <m:t>𝑗</m:t>
                                                </m:r>
                                              </m:sub>
                                              <m:sup>
                                                <m:r>
                                                  <a:rPr lang="en-US" sz="1600">
                                                    <a:solidFill>
                                                      <a:schemeClr val="tx1"/>
                                                    </a:solidFill>
                                                    <a:effectLst/>
                                                    <a:latin typeface="Cambria Math" panose="02040503050406030204" pitchFamily="18" charset="0"/>
                                                  </a:rPr>
                                                  <m:t>𝑘</m:t>
                                                </m:r>
                                              </m:sup>
                                            </m:sSubSup>
                                          </m:e>
                                        </m:nary>
                                      </m:e>
                                    </m:d>
                                  </m:e>
                                </m:nary>
                                <m:r>
                                  <a:rPr lang="en-IN" sz="1600">
                                    <a:solidFill>
                                      <a:schemeClr val="tx1"/>
                                    </a:solidFill>
                                    <a:effectLst/>
                                    <a:latin typeface="Cambria Math" panose="02040503050406030204" pitchFamily="18" charset="0"/>
                                  </a:rPr>
                                  <m:t>+</m:t>
                                </m:r>
                                <m:nary>
                                  <m:naryPr>
                                    <m:chr m:val="∑"/>
                                    <m:limLoc m:val="undOvr"/>
                                    <m:supHide m:val="on"/>
                                    <m:ctrlPr>
                                      <a:rPr lang="en-IN" sz="1600" i="1">
                                        <a:solidFill>
                                          <a:schemeClr val="tx1"/>
                                        </a:solidFill>
                                        <a:effectLst/>
                                        <a:latin typeface="Cambria Math" panose="02040503050406030204" pitchFamily="18" charset="0"/>
                                      </a:rPr>
                                    </m:ctrlPr>
                                  </m:naryPr>
                                  <m:sub>
                                    <m:r>
                                      <a:rPr lang="en-IN" sz="1600">
                                        <a:solidFill>
                                          <a:schemeClr val="tx1"/>
                                        </a:solidFill>
                                        <a:effectLst/>
                                        <a:latin typeface="Cambria Math" panose="02040503050406030204" pitchFamily="18" charset="0"/>
                                      </a:rPr>
                                      <m:t>𝑖</m:t>
                                    </m:r>
                                    <m:r>
                                      <a:rPr lang="en-IN" sz="1600">
                                        <a:solidFill>
                                          <a:schemeClr val="tx1"/>
                                        </a:solidFill>
                                        <a:effectLst/>
                                        <a:latin typeface="Cambria Math" panose="02040503050406030204" pitchFamily="18" charset="0"/>
                                      </a:rPr>
                                      <m:t>∈</m:t>
                                    </m:r>
                                    <m:r>
                                      <a:rPr lang="en-IN" sz="1600">
                                        <a:solidFill>
                                          <a:schemeClr val="tx1"/>
                                        </a:solidFill>
                                        <a:effectLst/>
                                        <a:latin typeface="Cambria Math" panose="02040503050406030204" pitchFamily="18" charset="0"/>
                                      </a:rPr>
                                      <m:t>𝑅</m:t>
                                    </m:r>
                                    <m:r>
                                      <a:rPr lang="en-IN" sz="1600">
                                        <a:solidFill>
                                          <a:schemeClr val="tx1"/>
                                        </a:solidFill>
                                        <a:effectLst/>
                                        <a:latin typeface="Cambria Math" panose="02040503050406030204" pitchFamily="18" charset="0"/>
                                      </a:rPr>
                                      <m:t>,</m:t>
                                    </m:r>
                                    <m:r>
                                      <a:rPr lang="en-IN" sz="1600">
                                        <a:solidFill>
                                          <a:schemeClr val="tx1"/>
                                        </a:solidFill>
                                        <a:effectLst/>
                                        <a:latin typeface="Cambria Math" panose="02040503050406030204" pitchFamily="18" charset="0"/>
                                      </a:rPr>
                                      <m:t>𝐵</m:t>
                                    </m:r>
                                  </m:sub>
                                  <m:sup/>
                                  <m:e>
                                    <m:sSub>
                                      <m:sSubPr>
                                        <m:ctrlPr>
                                          <a:rPr lang="en-IN" sz="1600" i="1">
                                            <a:solidFill>
                                              <a:schemeClr val="tx1"/>
                                            </a:solidFill>
                                            <a:effectLst/>
                                            <a:latin typeface="Cambria Math" panose="02040503050406030204" pitchFamily="18" charset="0"/>
                                          </a:rPr>
                                        </m:ctrlPr>
                                      </m:sSubPr>
                                      <m:e>
                                        <m:r>
                                          <a:rPr lang="en-IN" sz="1600">
                                            <a:solidFill>
                                              <a:schemeClr val="tx1"/>
                                            </a:solidFill>
                                            <a:effectLst/>
                                            <a:latin typeface="Cambria Math" panose="02040503050406030204" pitchFamily="18" charset="0"/>
                                          </a:rPr>
                                          <m:t>𝑧</m:t>
                                        </m:r>
                                      </m:e>
                                      <m:sub>
                                        <m:r>
                                          <a:rPr lang="en-IN" sz="1600">
                                            <a:solidFill>
                                              <a:schemeClr val="tx1"/>
                                            </a:solidFill>
                                            <a:effectLst/>
                                            <a:latin typeface="Cambria Math" panose="02040503050406030204" pitchFamily="18" charset="0"/>
                                          </a:rPr>
                                          <m:t>𝑖</m:t>
                                        </m:r>
                                      </m:sub>
                                    </m:sSub>
                                    <m:r>
                                      <a:rPr lang="en-IN" sz="1600">
                                        <a:solidFill>
                                          <a:schemeClr val="tx1"/>
                                        </a:solidFill>
                                        <a:effectLst/>
                                        <a:latin typeface="Cambria Math" panose="02040503050406030204" pitchFamily="18" charset="0"/>
                                      </a:rPr>
                                      <m:t>·</m:t>
                                    </m:r>
                                    <m:sSub>
                                      <m:sSubPr>
                                        <m:ctrlPr>
                                          <a:rPr lang="en-IN" sz="1600" i="1">
                                            <a:solidFill>
                                              <a:schemeClr val="tx1"/>
                                            </a:solidFill>
                                            <a:effectLst/>
                                            <a:latin typeface="Cambria Math" panose="02040503050406030204" pitchFamily="18" charset="0"/>
                                          </a:rPr>
                                        </m:ctrlPr>
                                      </m:sSubPr>
                                      <m:e>
                                        <m:r>
                                          <a:rPr lang="en-IN" sz="1600">
                                            <a:solidFill>
                                              <a:schemeClr val="tx1"/>
                                            </a:solidFill>
                                            <a:effectLst/>
                                            <a:latin typeface="Cambria Math" panose="02040503050406030204" pitchFamily="18" charset="0"/>
                                          </a:rPr>
                                          <m:t>𝐺</m:t>
                                        </m:r>
                                      </m:e>
                                      <m:sub>
                                        <m:r>
                                          <a:rPr lang="en-IN" sz="1600">
                                            <a:solidFill>
                                              <a:schemeClr val="tx1"/>
                                            </a:solidFill>
                                            <a:effectLst/>
                                            <a:latin typeface="Cambria Math" panose="02040503050406030204" pitchFamily="18" charset="0"/>
                                          </a:rPr>
                                          <m:t>𝑖</m:t>
                                        </m:r>
                                      </m:sub>
                                    </m:sSub>
                                  </m:e>
                                </m:nary>
                                <m:r>
                                  <a:rPr lang="en-IN" sz="1600">
                                    <a:solidFill>
                                      <a:schemeClr val="tx1"/>
                                    </a:solidFill>
                                    <a:effectLst/>
                                    <a:latin typeface="Cambria Math" panose="02040503050406030204" pitchFamily="18" charset="0"/>
                                  </a:rPr>
                                  <m:t>+</m:t>
                                </m:r>
                                <m:nary>
                                  <m:naryPr>
                                    <m:chr m:val="∑"/>
                                    <m:limLoc m:val="undOvr"/>
                                    <m:supHide m:val="on"/>
                                    <m:ctrlPr>
                                      <a:rPr lang="en-IN" sz="1600" i="1">
                                        <a:solidFill>
                                          <a:schemeClr val="tx1"/>
                                        </a:solidFill>
                                        <a:effectLst/>
                                        <a:latin typeface="Cambria Math" panose="02040503050406030204" pitchFamily="18" charset="0"/>
                                      </a:rPr>
                                    </m:ctrlPr>
                                  </m:naryPr>
                                  <m:sub>
                                    <m:r>
                                      <a:rPr lang="en-IN" sz="1600">
                                        <a:solidFill>
                                          <a:schemeClr val="tx1"/>
                                        </a:solidFill>
                                        <a:effectLst/>
                                        <a:latin typeface="Cambria Math" panose="02040503050406030204" pitchFamily="18" charset="0"/>
                                      </a:rPr>
                                      <m:t>𝑖</m:t>
                                    </m:r>
                                    <m:r>
                                      <a:rPr lang="en-IN" sz="1600">
                                        <a:solidFill>
                                          <a:schemeClr val="tx1"/>
                                        </a:solidFill>
                                        <a:effectLst/>
                                        <a:latin typeface="Cambria Math" panose="02040503050406030204" pitchFamily="18" charset="0"/>
                                      </a:rPr>
                                      <m:t>∈</m:t>
                                    </m:r>
                                    <m:r>
                                      <a:rPr lang="en-IN" sz="1600">
                                        <a:solidFill>
                                          <a:schemeClr val="tx1"/>
                                        </a:solidFill>
                                        <a:effectLst/>
                                        <a:latin typeface="Cambria Math" panose="02040503050406030204" pitchFamily="18" charset="0"/>
                                      </a:rPr>
                                      <m:t>𝑅</m:t>
                                    </m:r>
                                  </m:sub>
                                  <m:sup/>
                                  <m:e>
                                    <m:sSub>
                                      <m:sSubPr>
                                        <m:ctrlPr>
                                          <a:rPr lang="en-IN" sz="1600" i="1">
                                            <a:solidFill>
                                              <a:schemeClr val="tx1"/>
                                            </a:solidFill>
                                            <a:effectLst/>
                                            <a:latin typeface="Cambria Math" panose="02040503050406030204" pitchFamily="18" charset="0"/>
                                          </a:rPr>
                                        </m:ctrlPr>
                                      </m:sSubPr>
                                      <m:e>
                                        <m:r>
                                          <a:rPr lang="en-IN" sz="1600">
                                            <a:solidFill>
                                              <a:schemeClr val="tx1"/>
                                            </a:solidFill>
                                            <a:effectLst/>
                                            <a:latin typeface="Cambria Math" panose="02040503050406030204" pitchFamily="18" charset="0"/>
                                          </a:rPr>
                                          <m:t>𝑊</m:t>
                                        </m:r>
                                      </m:e>
                                      <m:sub>
                                        <m:r>
                                          <a:rPr lang="en-IN" sz="1600">
                                            <a:solidFill>
                                              <a:schemeClr val="tx1"/>
                                            </a:solidFill>
                                            <a:effectLst/>
                                            <a:latin typeface="Cambria Math" panose="02040503050406030204" pitchFamily="18" charset="0"/>
                                          </a:rPr>
                                          <m:t>𝑖</m:t>
                                        </m:r>
                                      </m:sub>
                                    </m:sSub>
                                    <m:r>
                                      <a:rPr lang="en-IN" sz="1600">
                                        <a:solidFill>
                                          <a:schemeClr val="tx1"/>
                                        </a:solidFill>
                                        <a:effectLst/>
                                        <a:latin typeface="Cambria Math" panose="02040503050406030204" pitchFamily="18" charset="0"/>
                                      </a:rPr>
                                      <m:t>·</m:t>
                                    </m:r>
                                    <m:nary>
                                      <m:naryPr>
                                        <m:chr m:val="∑"/>
                                        <m:limLoc m:val="undOvr"/>
                                        <m:supHide m:val="on"/>
                                        <m:ctrlPr>
                                          <a:rPr lang="en-IN" sz="1600" i="1">
                                            <a:solidFill>
                                              <a:schemeClr val="tx1"/>
                                            </a:solidFill>
                                            <a:effectLst/>
                                            <a:latin typeface="Cambria Math" panose="02040503050406030204" pitchFamily="18" charset="0"/>
                                          </a:rPr>
                                        </m:ctrlPr>
                                      </m:naryPr>
                                      <m:sub>
                                        <m:r>
                                          <a:rPr lang="en-IN" sz="1600">
                                            <a:solidFill>
                                              <a:schemeClr val="tx1"/>
                                            </a:solidFill>
                                            <a:effectLst/>
                                            <a:latin typeface="Cambria Math" panose="02040503050406030204" pitchFamily="18" charset="0"/>
                                          </a:rPr>
                                          <m:t>𝑘</m:t>
                                        </m:r>
                                        <m:r>
                                          <a:rPr lang="en-IN" sz="1600">
                                            <a:solidFill>
                                              <a:schemeClr val="tx1"/>
                                            </a:solidFill>
                                            <a:effectLst/>
                                            <a:latin typeface="Cambria Math" panose="02040503050406030204" pitchFamily="18" charset="0"/>
                                          </a:rPr>
                                          <m:t>∈</m:t>
                                        </m:r>
                                        <m:r>
                                          <a:rPr lang="en-IN" sz="1600">
                                            <a:solidFill>
                                              <a:schemeClr val="tx1"/>
                                            </a:solidFill>
                                            <a:effectLst/>
                                            <a:latin typeface="Cambria Math" panose="02040503050406030204" pitchFamily="18" charset="0"/>
                                          </a:rPr>
                                          <m:t>𝐾</m:t>
                                        </m:r>
                                      </m:sub>
                                      <m:sup/>
                                      <m:e>
                                        <m:nary>
                                          <m:naryPr>
                                            <m:chr m:val="∑"/>
                                            <m:limLoc m:val="undOvr"/>
                                            <m:supHide m:val="on"/>
                                            <m:ctrlPr>
                                              <a:rPr lang="en-IN" sz="1600" i="1">
                                                <a:solidFill>
                                                  <a:schemeClr val="tx1"/>
                                                </a:solidFill>
                                                <a:effectLst/>
                                                <a:latin typeface="Cambria Math" panose="02040503050406030204" pitchFamily="18" charset="0"/>
                                              </a:rPr>
                                            </m:ctrlPr>
                                          </m:naryPr>
                                          <m:sub>
                                            <m:r>
                                              <a:rPr lang="en-IN" sz="1600">
                                                <a:solidFill>
                                                  <a:schemeClr val="tx1"/>
                                                </a:solidFill>
                                                <a:effectLst/>
                                                <a:latin typeface="Cambria Math" panose="02040503050406030204" pitchFamily="18" charset="0"/>
                                              </a:rPr>
                                              <m:t>𝑗</m:t>
                                            </m:r>
                                            <m:r>
                                              <a:rPr lang="en-IN" sz="1600">
                                                <a:solidFill>
                                                  <a:schemeClr val="tx1"/>
                                                </a:solidFill>
                                                <a:effectLst/>
                                                <a:latin typeface="Cambria Math" panose="02040503050406030204" pitchFamily="18" charset="0"/>
                                              </a:rPr>
                                              <m:t>∈</m:t>
                                            </m:r>
                                            <m:r>
                                              <a:rPr lang="en-IN" sz="1600">
                                                <a:solidFill>
                                                  <a:schemeClr val="tx1"/>
                                                </a:solidFill>
                                                <a:effectLst/>
                                                <a:latin typeface="Cambria Math" panose="02040503050406030204" pitchFamily="18" charset="0"/>
                                              </a:rPr>
                                              <m:t>𝑆</m:t>
                                            </m:r>
                                          </m:sub>
                                          <m:sup/>
                                          <m:e>
                                            <m:sSub>
                                              <m:sSubPr>
                                                <m:ctrlPr>
                                                  <a:rPr lang="en-IN" sz="1600" i="1">
                                                    <a:solidFill>
                                                      <a:schemeClr val="tx1"/>
                                                    </a:solidFill>
                                                    <a:effectLst/>
                                                    <a:latin typeface="Cambria Math" panose="02040503050406030204" pitchFamily="18" charset="0"/>
                                                  </a:rPr>
                                                </m:ctrlPr>
                                              </m:sSubPr>
                                              <m:e>
                                                <m:r>
                                                  <a:rPr lang="en-IN" sz="1600">
                                                    <a:solidFill>
                                                      <a:schemeClr val="tx1"/>
                                                    </a:solidFill>
                                                    <a:effectLst/>
                                                    <a:latin typeface="Cambria Math" panose="02040503050406030204" pitchFamily="18" charset="0"/>
                                                  </a:rPr>
                                                  <m:t>𝑦</m:t>
                                                </m:r>
                                              </m:e>
                                              <m:sub>
                                                <m:r>
                                                  <a:rPr lang="en-IN" sz="1600">
                                                    <a:solidFill>
                                                      <a:schemeClr val="tx1"/>
                                                    </a:solidFill>
                                                    <a:effectLst/>
                                                    <a:latin typeface="Cambria Math" panose="02040503050406030204" pitchFamily="18" charset="0"/>
                                                  </a:rPr>
                                                  <m:t>𝑗</m:t>
                                                </m:r>
                                                <m:r>
                                                  <a:rPr lang="en-IN" sz="1600">
                                                    <a:solidFill>
                                                      <a:schemeClr val="tx1"/>
                                                    </a:solidFill>
                                                    <a:effectLst/>
                                                    <a:latin typeface="Cambria Math" panose="02040503050406030204" pitchFamily="18" charset="0"/>
                                                  </a:rPr>
                                                  <m:t>,</m:t>
                                                </m:r>
                                                <m:r>
                                                  <a:rPr lang="en-IN" sz="1600">
                                                    <a:solidFill>
                                                      <a:schemeClr val="tx1"/>
                                                    </a:solidFill>
                                                    <a:effectLst/>
                                                    <a:latin typeface="Cambria Math" panose="02040503050406030204" pitchFamily="18" charset="0"/>
                                                  </a:rPr>
                                                  <m:t>𝑖</m:t>
                                                </m:r>
                                                <m:r>
                                                  <a:rPr lang="en-IN" sz="1600">
                                                    <a:solidFill>
                                                      <a:schemeClr val="tx1"/>
                                                    </a:solidFill>
                                                    <a:effectLst/>
                                                    <a:latin typeface="Cambria Math" panose="02040503050406030204" pitchFamily="18" charset="0"/>
                                                  </a:rPr>
                                                  <m:t>,</m:t>
                                                </m:r>
                                                <m:r>
                                                  <a:rPr lang="en-IN" sz="1600">
                                                    <a:solidFill>
                                                      <a:schemeClr val="tx1"/>
                                                    </a:solidFill>
                                                    <a:effectLst/>
                                                    <a:latin typeface="Cambria Math" panose="02040503050406030204" pitchFamily="18" charset="0"/>
                                                  </a:rPr>
                                                  <m:t>𝑘</m:t>
                                                </m:r>
                                              </m:sub>
                                            </m:sSub>
                                          </m:e>
                                        </m:nary>
                                      </m:e>
                                    </m:nary>
                                  </m:e>
                                </m:nary>
                                <m:r>
                                  <a:rPr lang="en-IN" sz="1600">
                                    <a:solidFill>
                                      <a:schemeClr val="tx1"/>
                                    </a:solidFill>
                                    <a:effectLst/>
                                    <a:latin typeface="Cambria Math" panose="02040503050406030204" pitchFamily="18" charset="0"/>
                                  </a:rPr>
                                  <m:t>+</m:t>
                                </m:r>
                                <m:nary>
                                  <m:naryPr>
                                    <m:chr m:val="∑"/>
                                    <m:limLoc m:val="undOvr"/>
                                    <m:supHide m:val="on"/>
                                    <m:ctrlPr>
                                      <a:rPr lang="en-IN" sz="1600" i="1">
                                        <a:solidFill>
                                          <a:schemeClr val="tx1"/>
                                        </a:solidFill>
                                        <a:effectLst/>
                                        <a:latin typeface="Cambria Math" panose="02040503050406030204" pitchFamily="18" charset="0"/>
                                      </a:rPr>
                                    </m:ctrlPr>
                                  </m:naryPr>
                                  <m:sub>
                                    <m:r>
                                      <a:rPr lang="en-IN" sz="1600">
                                        <a:solidFill>
                                          <a:schemeClr val="tx1"/>
                                        </a:solidFill>
                                        <a:effectLst/>
                                        <a:latin typeface="Cambria Math" panose="02040503050406030204" pitchFamily="18" charset="0"/>
                                      </a:rPr>
                                      <m:t>𝑖</m:t>
                                    </m:r>
                                    <m:r>
                                      <a:rPr lang="en-IN" sz="1600">
                                        <a:solidFill>
                                          <a:schemeClr val="tx1"/>
                                        </a:solidFill>
                                        <a:effectLst/>
                                        <a:latin typeface="Cambria Math" panose="02040503050406030204" pitchFamily="18" charset="0"/>
                                      </a:rPr>
                                      <m:t>∈</m:t>
                                    </m:r>
                                    <m:r>
                                      <a:rPr lang="en-IN" sz="1600">
                                        <a:solidFill>
                                          <a:schemeClr val="tx1"/>
                                        </a:solidFill>
                                        <a:effectLst/>
                                        <a:latin typeface="Cambria Math" panose="02040503050406030204" pitchFamily="18" charset="0"/>
                                      </a:rPr>
                                      <m:t>𝐵</m:t>
                                    </m:r>
                                  </m:sub>
                                  <m:sup/>
                                  <m:e>
                                    <m:sSub>
                                      <m:sSubPr>
                                        <m:ctrlPr>
                                          <a:rPr lang="en-IN" sz="1600" i="1">
                                            <a:solidFill>
                                              <a:schemeClr val="tx1"/>
                                            </a:solidFill>
                                            <a:effectLst/>
                                            <a:latin typeface="Cambria Math" panose="02040503050406030204" pitchFamily="18" charset="0"/>
                                          </a:rPr>
                                        </m:ctrlPr>
                                      </m:sSubPr>
                                      <m:e>
                                        <m:r>
                                          <a:rPr lang="en-IN" sz="1600">
                                            <a:solidFill>
                                              <a:schemeClr val="tx1"/>
                                            </a:solidFill>
                                            <a:effectLst/>
                                            <a:latin typeface="Cambria Math" panose="02040503050406030204" pitchFamily="18" charset="0"/>
                                          </a:rPr>
                                          <m:t>𝑊</m:t>
                                        </m:r>
                                      </m:e>
                                      <m:sub>
                                        <m:r>
                                          <a:rPr lang="en-IN" sz="1600">
                                            <a:solidFill>
                                              <a:schemeClr val="tx1"/>
                                            </a:solidFill>
                                            <a:effectLst/>
                                            <a:latin typeface="Cambria Math" panose="02040503050406030204" pitchFamily="18" charset="0"/>
                                          </a:rPr>
                                          <m:t>𝑖</m:t>
                                        </m:r>
                                      </m:sub>
                                    </m:sSub>
                                    <m:r>
                                      <a:rPr lang="en-IN" sz="1600">
                                        <a:solidFill>
                                          <a:schemeClr val="tx1"/>
                                        </a:solidFill>
                                        <a:effectLst/>
                                        <a:latin typeface="Cambria Math" panose="02040503050406030204" pitchFamily="18" charset="0"/>
                                      </a:rPr>
                                      <m:t>·</m:t>
                                    </m:r>
                                    <m:nary>
                                      <m:naryPr>
                                        <m:chr m:val="∑"/>
                                        <m:limLoc m:val="undOvr"/>
                                        <m:supHide m:val="on"/>
                                        <m:ctrlPr>
                                          <a:rPr lang="en-IN" sz="1600" i="1">
                                            <a:solidFill>
                                              <a:schemeClr val="tx1"/>
                                            </a:solidFill>
                                            <a:effectLst/>
                                            <a:latin typeface="Cambria Math" panose="02040503050406030204" pitchFamily="18" charset="0"/>
                                          </a:rPr>
                                        </m:ctrlPr>
                                      </m:naryPr>
                                      <m:sub>
                                        <m:r>
                                          <a:rPr lang="en-IN" sz="1600">
                                            <a:solidFill>
                                              <a:schemeClr val="tx1"/>
                                            </a:solidFill>
                                            <a:effectLst/>
                                            <a:latin typeface="Cambria Math" panose="02040503050406030204" pitchFamily="18" charset="0"/>
                                          </a:rPr>
                                          <m:t>𝑘</m:t>
                                        </m:r>
                                        <m:r>
                                          <a:rPr lang="en-IN" sz="1600">
                                            <a:solidFill>
                                              <a:schemeClr val="tx1"/>
                                            </a:solidFill>
                                            <a:effectLst/>
                                            <a:latin typeface="Cambria Math" panose="02040503050406030204" pitchFamily="18" charset="0"/>
                                          </a:rPr>
                                          <m:t>∈</m:t>
                                        </m:r>
                                        <m:r>
                                          <a:rPr lang="en-IN" sz="1600">
                                            <a:solidFill>
                                              <a:schemeClr val="tx1"/>
                                            </a:solidFill>
                                            <a:effectLst/>
                                            <a:latin typeface="Cambria Math" panose="02040503050406030204" pitchFamily="18" charset="0"/>
                                          </a:rPr>
                                          <m:t>𝐾</m:t>
                                        </m:r>
                                      </m:sub>
                                      <m:sup/>
                                      <m:e>
                                        <m:nary>
                                          <m:naryPr>
                                            <m:chr m:val="∑"/>
                                            <m:limLoc m:val="undOvr"/>
                                            <m:supHide m:val="on"/>
                                            <m:ctrlPr>
                                              <a:rPr lang="en-IN" sz="1600" i="1">
                                                <a:solidFill>
                                                  <a:schemeClr val="tx1"/>
                                                </a:solidFill>
                                                <a:effectLst/>
                                                <a:latin typeface="Cambria Math" panose="02040503050406030204" pitchFamily="18" charset="0"/>
                                              </a:rPr>
                                            </m:ctrlPr>
                                          </m:naryPr>
                                          <m:sub>
                                            <m:r>
                                              <a:rPr lang="en-IN" sz="1600">
                                                <a:solidFill>
                                                  <a:schemeClr val="tx1"/>
                                                </a:solidFill>
                                                <a:effectLst/>
                                                <a:latin typeface="Cambria Math" panose="02040503050406030204" pitchFamily="18" charset="0"/>
                                              </a:rPr>
                                              <m:t>𝑗</m:t>
                                            </m:r>
                                            <m:r>
                                              <a:rPr lang="en-IN" sz="1600">
                                                <a:solidFill>
                                                  <a:schemeClr val="tx1"/>
                                                </a:solidFill>
                                                <a:effectLst/>
                                                <a:latin typeface="Cambria Math" panose="02040503050406030204" pitchFamily="18" charset="0"/>
                                              </a:rPr>
                                              <m:t>∈</m:t>
                                            </m:r>
                                            <m:r>
                                              <a:rPr lang="en-IN" sz="1600">
                                                <a:solidFill>
                                                  <a:schemeClr val="tx1"/>
                                                </a:solidFill>
                                                <a:effectLst/>
                                                <a:latin typeface="Cambria Math" panose="02040503050406030204" pitchFamily="18" charset="0"/>
                                              </a:rPr>
                                              <m:t>𝐶</m:t>
                                            </m:r>
                                          </m:sub>
                                          <m:sup/>
                                          <m:e>
                                            <m:sSub>
                                              <m:sSubPr>
                                                <m:ctrlPr>
                                                  <a:rPr lang="en-IN" sz="1600" i="1">
                                                    <a:solidFill>
                                                      <a:schemeClr val="tx1"/>
                                                    </a:solidFill>
                                                    <a:effectLst/>
                                                    <a:latin typeface="Cambria Math" panose="02040503050406030204" pitchFamily="18" charset="0"/>
                                                  </a:rPr>
                                                </m:ctrlPr>
                                              </m:sSubPr>
                                              <m:e>
                                                <m:r>
                                                  <a:rPr lang="en-IN" sz="1600">
                                                    <a:solidFill>
                                                      <a:schemeClr val="tx1"/>
                                                    </a:solidFill>
                                                    <a:effectLst/>
                                                    <a:latin typeface="Cambria Math" panose="02040503050406030204" pitchFamily="18" charset="0"/>
                                                  </a:rPr>
                                                  <m:t>𝑦</m:t>
                                                </m:r>
                                              </m:e>
                                              <m:sub>
                                                <m:r>
                                                  <a:rPr lang="en-IN" sz="1600">
                                                    <a:solidFill>
                                                      <a:schemeClr val="tx1"/>
                                                    </a:solidFill>
                                                    <a:effectLst/>
                                                    <a:latin typeface="Cambria Math" panose="02040503050406030204" pitchFamily="18" charset="0"/>
                                                  </a:rPr>
                                                  <m:t>𝑖</m:t>
                                                </m:r>
                                                <m:r>
                                                  <a:rPr lang="en-IN" sz="1600">
                                                    <a:solidFill>
                                                      <a:schemeClr val="tx1"/>
                                                    </a:solidFill>
                                                    <a:effectLst/>
                                                    <a:latin typeface="Cambria Math" panose="02040503050406030204" pitchFamily="18" charset="0"/>
                                                  </a:rPr>
                                                  <m:t>,</m:t>
                                                </m:r>
                                                <m:r>
                                                  <a:rPr lang="en-IN" sz="1600">
                                                    <a:solidFill>
                                                      <a:schemeClr val="tx1"/>
                                                    </a:solidFill>
                                                    <a:effectLst/>
                                                    <a:latin typeface="Cambria Math" panose="02040503050406030204" pitchFamily="18" charset="0"/>
                                                  </a:rPr>
                                                  <m:t>𝑗</m:t>
                                                </m:r>
                                                <m:r>
                                                  <a:rPr lang="en-IN" sz="1600">
                                                    <a:solidFill>
                                                      <a:schemeClr val="tx1"/>
                                                    </a:solidFill>
                                                    <a:effectLst/>
                                                    <a:latin typeface="Cambria Math" panose="02040503050406030204" pitchFamily="18" charset="0"/>
                                                  </a:rPr>
                                                  <m:t>,</m:t>
                                                </m:r>
                                                <m:r>
                                                  <a:rPr lang="en-IN" sz="1600">
                                                    <a:solidFill>
                                                      <a:schemeClr val="tx1"/>
                                                    </a:solidFill>
                                                    <a:effectLst/>
                                                    <a:latin typeface="Cambria Math" panose="02040503050406030204" pitchFamily="18" charset="0"/>
                                                  </a:rPr>
                                                  <m:t>𝑘</m:t>
                                                </m:r>
                                              </m:sub>
                                            </m:sSub>
                                          </m:e>
                                        </m:nary>
                                      </m:e>
                                    </m:nary>
                                  </m:e>
                                </m:nary>
                                <m:r>
                                  <a:rPr lang="en-IN" sz="1600">
                                    <a:solidFill>
                                      <a:schemeClr val="tx1"/>
                                    </a:solidFill>
                                    <a:effectLst/>
                                    <a:latin typeface="Cambria Math" panose="02040503050406030204" pitchFamily="18" charset="0"/>
                                  </a:rPr>
                                  <m:t> ,</m:t>
                                </m:r>
                              </m:oMath>
                            </m:oMathPara>
                          </a14:m>
                          <a:endParaRPr lang="en-IN" sz="16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39" marR="68539" marT="0" marB="0" anchor="ctr">
                        <a:noFill/>
                      </a:tcPr>
                    </a:tc>
                    <a:tc>
                      <a:txBody>
                        <a:bodyPr/>
                        <a:lstStyle/>
                        <a:p>
                          <a:pPr algn="r">
                            <a:lnSpc>
                              <a:spcPct val="115000"/>
                            </a:lnSpc>
                          </a:pPr>
                          <a:r>
                            <a:rPr lang="en-IN" sz="1600" dirty="0">
                              <a:solidFill>
                                <a:schemeClr val="tx1"/>
                              </a:solidFill>
                              <a:effectLst/>
                              <a:latin typeface="Times New Roman" panose="02020603050405020304" pitchFamily="18" charset="0"/>
                              <a:cs typeface="Times New Roman" panose="02020603050405020304" pitchFamily="18" charset="0"/>
                            </a:rPr>
                            <a:t>( 13 )</a:t>
                          </a:r>
                          <a:endParaRPr lang="en-IN" sz="16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39" marR="68539" marT="0" marB="0" anchor="ctr">
                        <a:noFill/>
                      </a:tcPr>
                    </a:tc>
                    <a:extLst>
                      <a:ext uri="{0D108BD9-81ED-4DB2-BD59-A6C34878D82A}">
                        <a16:rowId xmlns:a16="http://schemas.microsoft.com/office/drawing/2014/main" val="435503336"/>
                      </a:ext>
                    </a:extLst>
                  </a:tr>
                </a:tbl>
              </a:graphicData>
            </a:graphic>
          </p:graphicFrame>
        </mc:Choice>
        <mc:Fallback xmlns="">
          <p:graphicFrame>
            <p:nvGraphicFramePr>
              <p:cNvPr id="8" name="Table 7">
                <a:extLst>
                  <a:ext uri="{FF2B5EF4-FFF2-40B4-BE49-F238E27FC236}">
                    <a16:creationId xmlns:a16="http://schemas.microsoft.com/office/drawing/2014/main" id="{A9126F92-9EE6-4EE5-EA9D-01E7F5B567E6}"/>
                  </a:ext>
                </a:extLst>
              </p:cNvPr>
              <p:cNvGraphicFramePr>
                <a:graphicFrameLocks noGrp="1"/>
              </p:cNvGraphicFramePr>
              <p:nvPr>
                <p:extLst>
                  <p:ext uri="{D42A27DB-BD31-4B8C-83A1-F6EECF244321}">
                    <p14:modId xmlns:p14="http://schemas.microsoft.com/office/powerpoint/2010/main" val="587904681"/>
                  </p:ext>
                </p:extLst>
              </p:nvPr>
            </p:nvGraphicFramePr>
            <p:xfrm>
              <a:off x="0" y="5820397"/>
              <a:ext cx="12192000" cy="781812"/>
            </p:xfrm>
            <a:graphic>
              <a:graphicData uri="http://schemas.openxmlformats.org/drawingml/2006/table">
                <a:tbl>
                  <a:tblPr firstRow="1" firstCol="1" bandRow="1">
                    <a:tableStyleId>{5C22544A-7EE6-4342-B048-85BDC9FD1C3A}</a:tableStyleId>
                  </a:tblPr>
                  <a:tblGrid>
                    <a:gridCol w="10851544">
                      <a:extLst>
                        <a:ext uri="{9D8B030D-6E8A-4147-A177-3AD203B41FA5}">
                          <a16:colId xmlns:a16="http://schemas.microsoft.com/office/drawing/2014/main" val="4031135014"/>
                        </a:ext>
                      </a:extLst>
                    </a:gridCol>
                    <a:gridCol w="1340456">
                      <a:extLst>
                        <a:ext uri="{9D8B030D-6E8A-4147-A177-3AD203B41FA5}">
                          <a16:colId xmlns:a16="http://schemas.microsoft.com/office/drawing/2014/main" val="3723981233"/>
                        </a:ext>
                      </a:extLst>
                    </a:gridCol>
                  </a:tblGrid>
                  <a:tr h="781812">
                    <a:tc>
                      <a:txBody>
                        <a:bodyPr/>
                        <a:lstStyle/>
                        <a:p>
                          <a:endParaRPr lang="en-US"/>
                        </a:p>
                      </a:txBody>
                      <a:tcPr marL="68539" marR="68539" marT="0" marB="0" anchor="ctr">
                        <a:blipFill>
                          <a:blip r:embed="rId3"/>
                          <a:stretch>
                            <a:fillRect l="-112" t="-769" r="-12640" b="-3077"/>
                          </a:stretch>
                        </a:blipFill>
                      </a:tcPr>
                    </a:tc>
                    <a:tc>
                      <a:txBody>
                        <a:bodyPr/>
                        <a:lstStyle/>
                        <a:p>
                          <a:pPr algn="r">
                            <a:lnSpc>
                              <a:spcPct val="115000"/>
                            </a:lnSpc>
                          </a:pPr>
                          <a:r>
                            <a:rPr lang="en-IN" sz="1600" dirty="0">
                              <a:solidFill>
                                <a:schemeClr val="tx1"/>
                              </a:solidFill>
                              <a:effectLst/>
                              <a:latin typeface="Times New Roman" panose="02020603050405020304" pitchFamily="18" charset="0"/>
                              <a:cs typeface="Times New Roman" panose="02020603050405020304" pitchFamily="18" charset="0"/>
                            </a:rPr>
                            <a:t>( 13 )</a:t>
                          </a:r>
                          <a:endParaRPr lang="en-IN" sz="16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39" marR="68539" marT="0" marB="0" anchor="ctr">
                        <a:noFill/>
                      </a:tcPr>
                    </a:tc>
                    <a:extLst>
                      <a:ext uri="{0D108BD9-81ED-4DB2-BD59-A6C34878D82A}">
                        <a16:rowId xmlns:a16="http://schemas.microsoft.com/office/drawing/2014/main" val="435503336"/>
                      </a:ext>
                    </a:extLst>
                  </a:tr>
                </a:tbl>
              </a:graphicData>
            </a:graphic>
          </p:graphicFrame>
        </mc:Fallback>
      </mc:AlternateContent>
      <p:sp>
        <p:nvSpPr>
          <p:cNvPr id="9" name="Rectangle 2">
            <a:extLst>
              <a:ext uri="{FF2B5EF4-FFF2-40B4-BE49-F238E27FC236}">
                <a16:creationId xmlns:a16="http://schemas.microsoft.com/office/drawing/2014/main" id="{AFCFE4A8-9982-3118-D014-9D6DEFC7082B}"/>
              </a:ext>
            </a:extLst>
          </p:cNvPr>
          <p:cNvSpPr>
            <a:spLocks noChangeArrowheads="1"/>
          </p:cNvSpPr>
          <p:nvPr/>
        </p:nvSpPr>
        <p:spPr bwMode="auto">
          <a:xfrm>
            <a:off x="386862" y="4577560"/>
            <a:ext cx="11456376"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We calculate the Cost of the entire operation using Eq. 13</a:t>
            </a: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Compare the difference in emissions w.r.t. changing objectives of Emission Reduction and Cost Minimization</a:t>
            </a: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We find considerable increase in emissions when the cost objective from Eq. 13 is used instead of minimizing the emissions (Eq. 1)</a:t>
            </a:r>
          </a:p>
        </p:txBody>
      </p:sp>
    </p:spTree>
    <p:extLst>
      <p:ext uri="{BB962C8B-B14F-4D97-AF65-F5344CB8AC3E}">
        <p14:creationId xmlns:p14="http://schemas.microsoft.com/office/powerpoint/2010/main" val="41759692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9E81081F-7C47-D94B-A1A1-FBDAA0223CA1}"/>
              </a:ext>
            </a:extLst>
          </p:cNvPr>
          <p:cNvGraphicFramePr>
            <a:graphicFrameLocks noGrp="1"/>
          </p:cNvGraphicFramePr>
          <p:nvPr>
            <p:extLst>
              <p:ext uri="{D42A27DB-BD31-4B8C-83A1-F6EECF244321}">
                <p14:modId xmlns:p14="http://schemas.microsoft.com/office/powerpoint/2010/main" val="3795220300"/>
              </p:ext>
            </p:extLst>
          </p:nvPr>
        </p:nvGraphicFramePr>
        <p:xfrm>
          <a:off x="0" y="1116623"/>
          <a:ext cx="12192002" cy="4615967"/>
        </p:xfrm>
        <a:graphic>
          <a:graphicData uri="http://schemas.openxmlformats.org/drawingml/2006/table">
            <a:tbl>
              <a:tblPr firstRow="1" firstCol="1" bandRow="1"/>
              <a:tblGrid>
                <a:gridCol w="944534">
                  <a:extLst>
                    <a:ext uri="{9D8B030D-6E8A-4147-A177-3AD203B41FA5}">
                      <a16:colId xmlns:a16="http://schemas.microsoft.com/office/drawing/2014/main" val="1038309779"/>
                    </a:ext>
                  </a:extLst>
                </a:gridCol>
                <a:gridCol w="316795">
                  <a:extLst>
                    <a:ext uri="{9D8B030D-6E8A-4147-A177-3AD203B41FA5}">
                      <a16:colId xmlns:a16="http://schemas.microsoft.com/office/drawing/2014/main" val="1756178674"/>
                    </a:ext>
                  </a:extLst>
                </a:gridCol>
                <a:gridCol w="333513">
                  <a:extLst>
                    <a:ext uri="{9D8B030D-6E8A-4147-A177-3AD203B41FA5}">
                      <a16:colId xmlns:a16="http://schemas.microsoft.com/office/drawing/2014/main" val="713533731"/>
                    </a:ext>
                  </a:extLst>
                </a:gridCol>
                <a:gridCol w="333513">
                  <a:extLst>
                    <a:ext uri="{9D8B030D-6E8A-4147-A177-3AD203B41FA5}">
                      <a16:colId xmlns:a16="http://schemas.microsoft.com/office/drawing/2014/main" val="888576677"/>
                    </a:ext>
                  </a:extLst>
                </a:gridCol>
                <a:gridCol w="341871">
                  <a:extLst>
                    <a:ext uri="{9D8B030D-6E8A-4147-A177-3AD203B41FA5}">
                      <a16:colId xmlns:a16="http://schemas.microsoft.com/office/drawing/2014/main" val="299485500"/>
                    </a:ext>
                  </a:extLst>
                </a:gridCol>
                <a:gridCol w="341871">
                  <a:extLst>
                    <a:ext uri="{9D8B030D-6E8A-4147-A177-3AD203B41FA5}">
                      <a16:colId xmlns:a16="http://schemas.microsoft.com/office/drawing/2014/main" val="119373117"/>
                    </a:ext>
                  </a:extLst>
                </a:gridCol>
                <a:gridCol w="1190278">
                  <a:extLst>
                    <a:ext uri="{9D8B030D-6E8A-4147-A177-3AD203B41FA5}">
                      <a16:colId xmlns:a16="http://schemas.microsoft.com/office/drawing/2014/main" val="3875572868"/>
                    </a:ext>
                  </a:extLst>
                </a:gridCol>
                <a:gridCol w="1020597">
                  <a:extLst>
                    <a:ext uri="{9D8B030D-6E8A-4147-A177-3AD203B41FA5}">
                      <a16:colId xmlns:a16="http://schemas.microsoft.com/office/drawing/2014/main" val="3482804678"/>
                    </a:ext>
                  </a:extLst>
                </a:gridCol>
                <a:gridCol w="1020597">
                  <a:extLst>
                    <a:ext uri="{9D8B030D-6E8A-4147-A177-3AD203B41FA5}">
                      <a16:colId xmlns:a16="http://schemas.microsoft.com/office/drawing/2014/main" val="2971761731"/>
                    </a:ext>
                  </a:extLst>
                </a:gridCol>
                <a:gridCol w="810794">
                  <a:extLst>
                    <a:ext uri="{9D8B030D-6E8A-4147-A177-3AD203B41FA5}">
                      <a16:colId xmlns:a16="http://schemas.microsoft.com/office/drawing/2014/main" val="2741628160"/>
                    </a:ext>
                  </a:extLst>
                </a:gridCol>
                <a:gridCol w="774016">
                  <a:extLst>
                    <a:ext uri="{9D8B030D-6E8A-4147-A177-3AD203B41FA5}">
                      <a16:colId xmlns:a16="http://schemas.microsoft.com/office/drawing/2014/main" val="1363238640"/>
                    </a:ext>
                  </a:extLst>
                </a:gridCol>
                <a:gridCol w="1020597">
                  <a:extLst>
                    <a:ext uri="{9D8B030D-6E8A-4147-A177-3AD203B41FA5}">
                      <a16:colId xmlns:a16="http://schemas.microsoft.com/office/drawing/2014/main" val="462808539"/>
                    </a:ext>
                  </a:extLst>
                </a:gridCol>
                <a:gridCol w="1020597">
                  <a:extLst>
                    <a:ext uri="{9D8B030D-6E8A-4147-A177-3AD203B41FA5}">
                      <a16:colId xmlns:a16="http://schemas.microsoft.com/office/drawing/2014/main" val="3232291924"/>
                    </a:ext>
                  </a:extLst>
                </a:gridCol>
                <a:gridCol w="810794">
                  <a:extLst>
                    <a:ext uri="{9D8B030D-6E8A-4147-A177-3AD203B41FA5}">
                      <a16:colId xmlns:a16="http://schemas.microsoft.com/office/drawing/2014/main" val="1062732003"/>
                    </a:ext>
                  </a:extLst>
                </a:gridCol>
                <a:gridCol w="735566">
                  <a:extLst>
                    <a:ext uri="{9D8B030D-6E8A-4147-A177-3AD203B41FA5}">
                      <a16:colId xmlns:a16="http://schemas.microsoft.com/office/drawing/2014/main" val="1580660254"/>
                    </a:ext>
                  </a:extLst>
                </a:gridCol>
                <a:gridCol w="1176069">
                  <a:extLst>
                    <a:ext uri="{9D8B030D-6E8A-4147-A177-3AD203B41FA5}">
                      <a16:colId xmlns:a16="http://schemas.microsoft.com/office/drawing/2014/main" val="1493194404"/>
                    </a:ext>
                  </a:extLst>
                </a:gridCol>
              </a:tblGrid>
              <a:tr h="278772">
                <a:tc rowSpan="2">
                  <a:txBody>
                    <a:bodyPr/>
                    <a:lstStyle/>
                    <a:p>
                      <a:pPr algn="ctr">
                        <a:lnSpc>
                          <a:spcPct val="115000"/>
                        </a:lnSpc>
                      </a:pPr>
                      <a:r>
                        <a:rPr lang="en-IN" sz="1200" b="1">
                          <a:effectLst/>
                          <a:latin typeface="Times New Roman" panose="02020603050405020304" pitchFamily="18" charset="0"/>
                          <a:ea typeface="Calibri" panose="020F0502020204030204" pitchFamily="34" charset="0"/>
                          <a:cs typeface="Mangal" panose="02040503050203030202" pitchFamily="18" charset="0"/>
                        </a:rPr>
                        <a:t>Integrated Supply Chains</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rowSpan="2">
                  <a:txBody>
                    <a:bodyPr/>
                    <a:lstStyle/>
                    <a:p>
                      <a:pPr algn="ctr">
                        <a:lnSpc>
                          <a:spcPct val="115000"/>
                        </a:lnSpc>
                      </a:pPr>
                      <a:r>
                        <a:rPr lang="en-IN" sz="1200">
                          <a:effectLst/>
                          <a:latin typeface="Times New Roman" panose="02020603050405020304" pitchFamily="18" charset="0"/>
                          <a:ea typeface="Calibri" panose="020F0502020204030204" pitchFamily="34" charset="0"/>
                          <a:cs typeface="Mangal" panose="02040503050203030202" pitchFamily="18" charset="0"/>
                        </a:rPr>
                        <a:t>|</a:t>
                      </a:r>
                      <a:r>
                        <a:rPr lang="en-IN" sz="1200" i="1">
                          <a:effectLst/>
                          <a:latin typeface="Times New Roman" panose="02020603050405020304" pitchFamily="18" charset="0"/>
                          <a:ea typeface="Calibri" panose="020F0502020204030204" pitchFamily="34" charset="0"/>
                          <a:cs typeface="Mangal" panose="02040503050203030202" pitchFamily="18" charset="0"/>
                        </a:rPr>
                        <a:t>S</a:t>
                      </a:r>
                      <a:r>
                        <a:rPr lang="en-IN" sz="1200">
                          <a:effectLst/>
                          <a:latin typeface="Times New Roman" panose="02020603050405020304" pitchFamily="18" charset="0"/>
                          <a:ea typeface="Calibri" panose="020F0502020204030204" pitchFamily="34" charset="0"/>
                          <a:cs typeface="Mangal" panose="02040503050203030202" pitchFamily="18" charset="0"/>
                        </a:rPr>
                        <a:t>|</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rowSpan="2">
                  <a:txBody>
                    <a:bodyPr/>
                    <a:lstStyle/>
                    <a:p>
                      <a:pPr algn="ctr">
                        <a:lnSpc>
                          <a:spcPct val="115000"/>
                        </a:lnSpc>
                      </a:pPr>
                      <a:r>
                        <a:rPr lang="en-IN" sz="1200">
                          <a:effectLst/>
                          <a:latin typeface="Times New Roman" panose="02020603050405020304" pitchFamily="18" charset="0"/>
                          <a:ea typeface="Calibri" panose="020F0502020204030204" pitchFamily="34" charset="0"/>
                          <a:cs typeface="Mangal" panose="02040503050203030202" pitchFamily="18" charset="0"/>
                        </a:rPr>
                        <a:t>|</a:t>
                      </a:r>
                      <a:r>
                        <a:rPr lang="en-IN" sz="1200" i="1">
                          <a:effectLst/>
                          <a:latin typeface="Times New Roman" panose="02020603050405020304" pitchFamily="18" charset="0"/>
                          <a:ea typeface="Calibri" panose="020F0502020204030204" pitchFamily="34" charset="0"/>
                          <a:cs typeface="Mangal" panose="02040503050203030202" pitchFamily="18" charset="0"/>
                        </a:rPr>
                        <a:t>R</a:t>
                      </a:r>
                      <a:r>
                        <a:rPr lang="en-IN" sz="1200">
                          <a:effectLst/>
                          <a:latin typeface="Times New Roman" panose="02020603050405020304" pitchFamily="18" charset="0"/>
                          <a:ea typeface="Calibri" panose="020F0502020204030204" pitchFamily="34" charset="0"/>
                          <a:cs typeface="Mangal" panose="02040503050203030202" pitchFamily="18" charset="0"/>
                        </a:rPr>
                        <a:t>|</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rowSpan="2">
                  <a:txBody>
                    <a:bodyPr/>
                    <a:lstStyle/>
                    <a:p>
                      <a:pPr algn="ctr">
                        <a:lnSpc>
                          <a:spcPct val="115000"/>
                        </a:lnSpc>
                      </a:pPr>
                      <a:r>
                        <a:rPr lang="en-IN" sz="1200">
                          <a:effectLst/>
                          <a:latin typeface="Times New Roman" panose="02020603050405020304" pitchFamily="18" charset="0"/>
                          <a:ea typeface="Calibri" panose="020F0502020204030204" pitchFamily="34" charset="0"/>
                          <a:cs typeface="Mangal" panose="02040503050203030202" pitchFamily="18" charset="0"/>
                        </a:rPr>
                        <a:t>|</a:t>
                      </a:r>
                      <a:r>
                        <a:rPr lang="en-IN" sz="1200" i="1">
                          <a:effectLst/>
                          <a:latin typeface="Times New Roman" panose="02020603050405020304" pitchFamily="18" charset="0"/>
                          <a:ea typeface="Calibri" panose="020F0502020204030204" pitchFamily="34" charset="0"/>
                          <a:cs typeface="Mangal" panose="02040503050203030202" pitchFamily="18" charset="0"/>
                        </a:rPr>
                        <a:t>B</a:t>
                      </a:r>
                      <a:r>
                        <a:rPr lang="en-IN" sz="1200">
                          <a:effectLst/>
                          <a:latin typeface="Times New Roman" panose="02020603050405020304" pitchFamily="18" charset="0"/>
                          <a:ea typeface="Calibri" panose="020F0502020204030204" pitchFamily="34" charset="0"/>
                          <a:cs typeface="Mangal" panose="02040503050203030202" pitchFamily="18" charset="0"/>
                        </a:rPr>
                        <a:t>|</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rowSpan="2">
                  <a:txBody>
                    <a:bodyPr/>
                    <a:lstStyle/>
                    <a:p>
                      <a:pPr algn="ctr">
                        <a:lnSpc>
                          <a:spcPct val="115000"/>
                        </a:lnSpc>
                      </a:pPr>
                      <a:r>
                        <a:rPr lang="en-IN" sz="1200">
                          <a:effectLst/>
                          <a:latin typeface="Times New Roman" panose="02020603050405020304" pitchFamily="18" charset="0"/>
                          <a:ea typeface="Calibri" panose="020F0502020204030204" pitchFamily="34" charset="0"/>
                          <a:cs typeface="Mangal" panose="02040503050203030202" pitchFamily="18" charset="0"/>
                        </a:rPr>
                        <a:t>|</a:t>
                      </a:r>
                      <a:r>
                        <a:rPr lang="en-IN" sz="1200" i="1">
                          <a:effectLst/>
                          <a:latin typeface="Times New Roman" panose="02020603050405020304" pitchFamily="18" charset="0"/>
                          <a:ea typeface="Calibri" panose="020F0502020204030204" pitchFamily="34" charset="0"/>
                          <a:cs typeface="Mangal" panose="02040503050203030202" pitchFamily="18" charset="0"/>
                        </a:rPr>
                        <a:t>C</a:t>
                      </a:r>
                      <a:r>
                        <a:rPr lang="en-IN" sz="1200">
                          <a:effectLst/>
                          <a:latin typeface="Times New Roman" panose="02020603050405020304" pitchFamily="18" charset="0"/>
                          <a:ea typeface="Calibri" panose="020F0502020204030204" pitchFamily="34" charset="0"/>
                          <a:cs typeface="Mangal" panose="02040503050203030202" pitchFamily="18" charset="0"/>
                        </a:rPr>
                        <a:t>|</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rowSpan="2">
                  <a:txBody>
                    <a:bodyPr/>
                    <a:lstStyle/>
                    <a:p>
                      <a:pPr algn="ctr">
                        <a:lnSpc>
                          <a:spcPct val="115000"/>
                        </a:lnSpc>
                      </a:pPr>
                      <a:r>
                        <a:rPr lang="en-IN" sz="1200">
                          <a:effectLst/>
                          <a:latin typeface="Times New Roman" panose="02020603050405020304" pitchFamily="18" charset="0"/>
                          <a:ea typeface="Calibri" panose="020F0502020204030204" pitchFamily="34" charset="0"/>
                          <a:cs typeface="Mangal" panose="02040503050203030202" pitchFamily="18" charset="0"/>
                        </a:rPr>
                        <a:t>|</a:t>
                      </a:r>
                      <a:r>
                        <a:rPr lang="en-IN" sz="1200" i="1">
                          <a:effectLst/>
                          <a:latin typeface="Times New Roman" panose="02020603050405020304" pitchFamily="18" charset="0"/>
                          <a:ea typeface="Calibri" panose="020F0502020204030204" pitchFamily="34" charset="0"/>
                          <a:cs typeface="Mangal" panose="02040503050203030202" pitchFamily="18" charset="0"/>
                        </a:rPr>
                        <a:t>K</a:t>
                      </a:r>
                      <a:r>
                        <a:rPr lang="en-IN" sz="1200">
                          <a:effectLst/>
                          <a:latin typeface="Times New Roman" panose="02020603050405020304" pitchFamily="18" charset="0"/>
                          <a:ea typeface="Calibri" panose="020F0502020204030204" pitchFamily="34" charset="0"/>
                          <a:cs typeface="Mangal" panose="02040503050203030202" pitchFamily="18" charset="0"/>
                        </a:rPr>
                        <a:t>|</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rowSpan="2">
                  <a:txBody>
                    <a:bodyPr/>
                    <a:lstStyle/>
                    <a:p>
                      <a:pPr algn="ctr">
                        <a:lnSpc>
                          <a:spcPct val="115000"/>
                        </a:lnSpc>
                      </a:pPr>
                      <a:r>
                        <a:rPr lang="en-IN" sz="1200">
                          <a:effectLst/>
                          <a:latin typeface="Times New Roman" panose="02020603050405020304" pitchFamily="18" charset="0"/>
                          <a:ea typeface="Calibri" panose="020F0502020204030204" pitchFamily="34" charset="0"/>
                          <a:cs typeface="Mangal" panose="02040503050203030202" pitchFamily="18" charset="0"/>
                        </a:rPr>
                        <a:t>No. of Homogeneous Vehicles available</a:t>
                      </a:r>
                      <a:br>
                        <a:rPr lang="en-IN" sz="1200">
                          <a:effectLst/>
                          <a:latin typeface="Times New Roman" panose="02020603050405020304" pitchFamily="18" charset="0"/>
                          <a:ea typeface="Calibri" panose="020F0502020204030204" pitchFamily="34" charset="0"/>
                          <a:cs typeface="Mangal" panose="02040503050203030202" pitchFamily="18" charset="0"/>
                        </a:rPr>
                      </a:br>
                      <a:r>
                        <a:rPr lang="en-IN" sz="1200">
                          <a:effectLst/>
                          <a:latin typeface="Times New Roman" panose="02020603050405020304" pitchFamily="18" charset="0"/>
                          <a:ea typeface="Calibri" panose="020F0502020204030204" pitchFamily="34" charset="0"/>
                          <a:cs typeface="Mangal" panose="02040503050203030202" pitchFamily="18" charset="0"/>
                        </a:rPr>
                        <a:t>|</a:t>
                      </a:r>
                      <a:r>
                        <a:rPr lang="en-IN" sz="1200" i="1">
                          <a:effectLst/>
                          <a:latin typeface="Times New Roman" panose="02020603050405020304" pitchFamily="18" charset="0"/>
                          <a:ea typeface="Calibri" panose="020F0502020204030204" pitchFamily="34" charset="0"/>
                          <a:cs typeface="Mangal" panose="02040503050203030202" pitchFamily="18" charset="0"/>
                        </a:rPr>
                        <a:t>E</a:t>
                      </a:r>
                      <a:r>
                        <a:rPr lang="en-IN" sz="1200">
                          <a:effectLst/>
                          <a:latin typeface="Times New Roman" panose="02020603050405020304" pitchFamily="18" charset="0"/>
                          <a:ea typeface="Calibri" panose="020F0502020204030204" pitchFamily="34" charset="0"/>
                          <a:cs typeface="Mangal" panose="02040503050203030202" pitchFamily="18" charset="0"/>
                        </a:rPr>
                        <a:t>|</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gridSpan="4">
                  <a:txBody>
                    <a:bodyPr/>
                    <a:lstStyle/>
                    <a:p>
                      <a:pPr algn="ctr">
                        <a:lnSpc>
                          <a:spcPct val="115000"/>
                        </a:lnSpc>
                      </a:pPr>
                      <a:r>
                        <a:rPr lang="en-IN" sz="1200">
                          <a:effectLst/>
                          <a:latin typeface="Times New Roman" panose="02020603050405020304" pitchFamily="18" charset="0"/>
                          <a:ea typeface="Calibri" panose="020F0502020204030204" pitchFamily="34" charset="0"/>
                          <a:cs typeface="Mangal" panose="02040503050203030202" pitchFamily="18" charset="0"/>
                        </a:rPr>
                        <a:t>When minimizing the Emission Objective of Eq. 1</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hMerge="1">
                  <a:txBody>
                    <a:bodyPr/>
                    <a:lstStyle/>
                    <a:p>
                      <a:endParaRPr lang="en-IN"/>
                    </a:p>
                  </a:txBody>
                  <a:tcPr/>
                </a:tc>
                <a:tc hMerge="1">
                  <a:txBody>
                    <a:bodyPr/>
                    <a:lstStyle/>
                    <a:p>
                      <a:endParaRPr lang="en-IN"/>
                    </a:p>
                  </a:txBody>
                  <a:tcPr/>
                </a:tc>
                <a:tc hMerge="1">
                  <a:txBody>
                    <a:bodyPr/>
                    <a:lstStyle/>
                    <a:p>
                      <a:endParaRPr lang="en-IN"/>
                    </a:p>
                  </a:txBody>
                  <a:tcPr/>
                </a:tc>
                <a:tc gridSpan="4">
                  <a:txBody>
                    <a:bodyPr/>
                    <a:lstStyle/>
                    <a:p>
                      <a:pPr algn="ctr">
                        <a:lnSpc>
                          <a:spcPct val="115000"/>
                        </a:lnSpc>
                      </a:pPr>
                      <a:r>
                        <a:rPr lang="en-IN" sz="1200">
                          <a:effectLst/>
                          <a:latin typeface="Times New Roman" panose="02020603050405020304" pitchFamily="18" charset="0"/>
                          <a:ea typeface="Calibri" panose="020F0502020204030204" pitchFamily="34" charset="0"/>
                          <a:cs typeface="Mangal" panose="02040503050203030202" pitchFamily="18" charset="0"/>
                        </a:rPr>
                        <a:t>Minimizing the Cost Objective of Eq. 13</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hMerge="1">
                  <a:txBody>
                    <a:bodyPr/>
                    <a:lstStyle/>
                    <a:p>
                      <a:endParaRPr lang="en-IN"/>
                    </a:p>
                  </a:txBody>
                  <a:tcPr/>
                </a:tc>
                <a:tc hMerge="1">
                  <a:txBody>
                    <a:bodyPr/>
                    <a:lstStyle/>
                    <a:p>
                      <a:endParaRPr lang="en-IN"/>
                    </a:p>
                  </a:txBody>
                  <a:tcPr/>
                </a:tc>
                <a:tc hMerge="1">
                  <a:txBody>
                    <a:bodyPr/>
                    <a:lstStyle/>
                    <a:p>
                      <a:endParaRPr lang="en-IN"/>
                    </a:p>
                  </a:txBody>
                  <a:tcPr/>
                </a:tc>
                <a:tc rowSpan="2">
                  <a:txBody>
                    <a:bodyPr/>
                    <a:lstStyle/>
                    <a:p>
                      <a:pPr algn="ctr">
                        <a:lnSpc>
                          <a:spcPct val="115000"/>
                        </a:lnSpc>
                      </a:pPr>
                      <a:r>
                        <a:rPr lang="en-IN" sz="1200">
                          <a:effectLst/>
                          <a:latin typeface="Times New Roman" panose="02020603050405020304" pitchFamily="18" charset="0"/>
                          <a:ea typeface="Calibri" panose="020F0502020204030204" pitchFamily="34" charset="0"/>
                          <a:cs typeface="Mangal" panose="02040503050203030202" pitchFamily="18" charset="0"/>
                        </a:rPr>
                        <a:t>Increase in Emission when minimizing Cost instead of Emissions </a:t>
                      </a:r>
                      <a:r>
                        <a:rPr lang="en-IN" sz="1200" b="1">
                          <a:effectLst/>
                          <a:latin typeface="Times New Roman" panose="02020603050405020304" pitchFamily="18" charset="0"/>
                          <a:ea typeface="Calibri" panose="020F0502020204030204" pitchFamily="34" charset="0"/>
                          <a:cs typeface="Mangal" panose="02040503050203030202" pitchFamily="18" charset="0"/>
                        </a:rPr>
                        <a:t>(c) </a:t>
                      </a:r>
                      <a:r>
                        <a:rPr lang="en-IN" sz="1200" b="1" baseline="30000">
                          <a:effectLst/>
                          <a:latin typeface="Times New Roman" panose="02020603050405020304" pitchFamily="18" charset="0"/>
                          <a:ea typeface="Calibri" panose="020F0502020204030204" pitchFamily="34" charset="0"/>
                          <a:cs typeface="Mangal" panose="02040503050203030202" pitchFamily="18" charset="0"/>
                        </a:rPr>
                        <a:t>#</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150720507"/>
                  </a:ext>
                </a:extLst>
              </a:tr>
              <a:tr h="1270703">
                <a:tc vMerge="1">
                  <a:txBody>
                    <a:bodyPr/>
                    <a:lstStyle/>
                    <a:p>
                      <a:endParaRPr lang="en-IN"/>
                    </a:p>
                  </a:txBody>
                  <a:tcPr/>
                </a:tc>
                <a:tc vMerge="1">
                  <a:txBody>
                    <a:bodyPr/>
                    <a:lstStyle/>
                    <a:p>
                      <a:endParaRPr lang="en-IN"/>
                    </a:p>
                  </a:txBody>
                  <a:tcPr/>
                </a:tc>
                <a:tc vMerge="1">
                  <a:txBody>
                    <a:bodyPr/>
                    <a:lstStyle/>
                    <a:p>
                      <a:endParaRPr lang="en-IN"/>
                    </a:p>
                  </a:txBody>
                  <a:tcPr/>
                </a:tc>
                <a:tc vMerge="1">
                  <a:txBody>
                    <a:bodyPr/>
                    <a:lstStyle/>
                    <a:p>
                      <a:endParaRPr lang="en-IN"/>
                    </a:p>
                  </a:txBody>
                  <a:tcPr/>
                </a:tc>
                <a:tc vMerge="1">
                  <a:txBody>
                    <a:bodyPr/>
                    <a:lstStyle/>
                    <a:p>
                      <a:endParaRPr lang="en-IN"/>
                    </a:p>
                  </a:txBody>
                  <a:tcPr/>
                </a:tc>
                <a:tc vMerge="1">
                  <a:txBody>
                    <a:bodyPr/>
                    <a:lstStyle/>
                    <a:p>
                      <a:endParaRPr lang="en-IN"/>
                    </a:p>
                  </a:txBody>
                  <a:tcPr/>
                </a:tc>
                <a:tc vMerge="1">
                  <a:txBody>
                    <a:bodyPr/>
                    <a:lstStyle/>
                    <a:p>
                      <a:endParaRPr lang="en-IN"/>
                    </a:p>
                  </a:txBody>
                  <a:tcPr/>
                </a:tc>
                <a:tc>
                  <a:txBody>
                    <a:bodyPr/>
                    <a:lstStyle/>
                    <a:p>
                      <a:pPr algn="ctr">
                        <a:lnSpc>
                          <a:spcPct val="115000"/>
                        </a:lnSpc>
                      </a:pPr>
                      <a:r>
                        <a:rPr lang="en-IN" sz="1200">
                          <a:effectLst/>
                          <a:latin typeface="Times New Roman" panose="02020603050405020304" pitchFamily="18" charset="0"/>
                          <a:ea typeface="Calibri" panose="020F0502020204030204" pitchFamily="34" charset="0"/>
                          <a:cs typeface="Mangal" panose="02040503050203030202" pitchFamily="18" charset="0"/>
                        </a:rPr>
                        <a:t>Emission value</a:t>
                      </a:r>
                      <a:br>
                        <a:rPr lang="en-IN" sz="1200">
                          <a:effectLst/>
                          <a:latin typeface="Times New Roman" panose="02020603050405020304" pitchFamily="18" charset="0"/>
                          <a:ea typeface="Calibri" panose="020F0502020204030204" pitchFamily="34" charset="0"/>
                          <a:cs typeface="Mangal" panose="02040503050203030202" pitchFamily="18" charset="0"/>
                        </a:rPr>
                      </a:br>
                      <a:endParaRPr lang="en-IN" sz="2000">
                        <a:effectLst/>
                        <a:latin typeface="Calibri" panose="020F0502020204030204" pitchFamily="34" charset="0"/>
                        <a:ea typeface="Calibri" panose="020F0502020204030204" pitchFamily="34" charset="0"/>
                        <a:cs typeface="Mangal" panose="02040503050203030202" pitchFamily="18" charset="0"/>
                      </a:endParaRPr>
                    </a:p>
                    <a:p>
                      <a:pPr algn="ctr">
                        <a:lnSpc>
                          <a:spcPct val="115000"/>
                        </a:lnSpc>
                      </a:pPr>
                      <a:r>
                        <a:rPr lang="en-IN" sz="1200" b="1">
                          <a:effectLst/>
                          <a:latin typeface="Times New Roman" panose="02020603050405020304" pitchFamily="18" charset="0"/>
                          <a:ea typeface="Calibri" panose="020F0502020204030204" pitchFamily="34" charset="0"/>
                          <a:cs typeface="Mangal" panose="02040503050203030202" pitchFamily="18" charset="0"/>
                        </a:rPr>
                        <a:t>(a)</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pPr>
                      <a:r>
                        <a:rPr lang="en-IN" sz="1200">
                          <a:effectLst/>
                          <a:latin typeface="Times New Roman" panose="02020603050405020304" pitchFamily="18" charset="0"/>
                          <a:ea typeface="Calibri" panose="020F0502020204030204" pitchFamily="34" charset="0"/>
                          <a:cs typeface="Mangal" panose="02040503050203030202" pitchFamily="18" charset="0"/>
                        </a:rPr>
                        <a:t>Open Distribution Centres</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pPr>
                      <a:r>
                        <a:rPr lang="en-IN" sz="1200">
                          <a:effectLst/>
                          <a:latin typeface="Times New Roman" panose="02020603050405020304" pitchFamily="18" charset="0"/>
                          <a:ea typeface="Calibri" panose="020F0502020204030204" pitchFamily="34" charset="0"/>
                          <a:cs typeface="Mangal" panose="02040503050203030202" pitchFamily="18" charset="0"/>
                        </a:rPr>
                        <a:t>No. of Open Branches</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pPr>
                      <a:r>
                        <a:rPr lang="en-IN" sz="1200">
                          <a:effectLst/>
                          <a:latin typeface="Times New Roman" panose="02020603050405020304" pitchFamily="18" charset="0"/>
                          <a:ea typeface="Calibri" panose="020F0502020204030204" pitchFamily="34" charset="0"/>
                          <a:cs typeface="Mangal" panose="02040503050203030202" pitchFamily="18" charset="0"/>
                        </a:rPr>
                        <a:t>Vehicles used</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pPr>
                      <a:r>
                        <a:rPr lang="en-IN" sz="1200">
                          <a:effectLst/>
                          <a:latin typeface="Times New Roman" panose="02020603050405020304" pitchFamily="18" charset="0"/>
                          <a:ea typeface="Calibri" panose="020F0502020204030204" pitchFamily="34" charset="0"/>
                          <a:cs typeface="Mangal" panose="02040503050203030202" pitchFamily="18" charset="0"/>
                        </a:rPr>
                        <a:t>Emission value</a:t>
                      </a:r>
                      <a:endParaRPr lang="en-IN" sz="2000">
                        <a:effectLst/>
                        <a:latin typeface="Calibri" panose="020F0502020204030204" pitchFamily="34" charset="0"/>
                        <a:ea typeface="Calibri" panose="020F0502020204030204" pitchFamily="34" charset="0"/>
                        <a:cs typeface="Mangal" panose="02040503050203030202" pitchFamily="18" charset="0"/>
                      </a:endParaRPr>
                    </a:p>
                    <a:p>
                      <a:pPr algn="ctr">
                        <a:lnSpc>
                          <a:spcPct val="115000"/>
                        </a:lnSpc>
                      </a:pPr>
                      <a:r>
                        <a:rPr lang="en-IN" sz="1200">
                          <a:effectLst/>
                          <a:latin typeface="Times New Roman" panose="02020603050405020304" pitchFamily="18" charset="0"/>
                          <a:ea typeface="Calibri" panose="020F0502020204030204" pitchFamily="34" charset="0"/>
                          <a:cs typeface="Mangal" panose="02040503050203030202" pitchFamily="18" charset="0"/>
                        </a:rPr>
                        <a:t> </a:t>
                      </a:r>
                      <a:endParaRPr lang="en-IN" sz="2000">
                        <a:effectLst/>
                        <a:latin typeface="Calibri" panose="020F0502020204030204" pitchFamily="34" charset="0"/>
                        <a:ea typeface="Calibri" panose="020F0502020204030204" pitchFamily="34" charset="0"/>
                        <a:cs typeface="Mangal" panose="02040503050203030202" pitchFamily="18" charset="0"/>
                      </a:endParaRPr>
                    </a:p>
                    <a:p>
                      <a:pPr algn="ctr">
                        <a:lnSpc>
                          <a:spcPct val="115000"/>
                        </a:lnSpc>
                      </a:pPr>
                      <a:r>
                        <a:rPr lang="en-IN" sz="1200" b="1">
                          <a:effectLst/>
                          <a:latin typeface="Times New Roman" panose="02020603050405020304" pitchFamily="18" charset="0"/>
                          <a:ea typeface="Calibri" panose="020F0502020204030204" pitchFamily="34" charset="0"/>
                          <a:cs typeface="Mangal" panose="02040503050203030202" pitchFamily="18" charset="0"/>
                        </a:rPr>
                        <a:t>(b)</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pPr>
                      <a:r>
                        <a:rPr lang="en-IN" sz="1200">
                          <a:effectLst/>
                          <a:latin typeface="Times New Roman" panose="02020603050405020304" pitchFamily="18" charset="0"/>
                          <a:ea typeface="Calibri" panose="020F0502020204030204" pitchFamily="34" charset="0"/>
                          <a:cs typeface="Mangal" panose="02040503050203030202" pitchFamily="18" charset="0"/>
                        </a:rPr>
                        <a:t>No. of Open Distribution Centres</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pPr>
                      <a:r>
                        <a:rPr lang="en-IN" sz="1200">
                          <a:effectLst/>
                          <a:latin typeface="Times New Roman" panose="02020603050405020304" pitchFamily="18" charset="0"/>
                          <a:ea typeface="Calibri" panose="020F0502020204030204" pitchFamily="34" charset="0"/>
                          <a:cs typeface="Mangal" panose="02040503050203030202" pitchFamily="18" charset="0"/>
                        </a:rPr>
                        <a:t>Open Branches</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pPr>
                      <a:r>
                        <a:rPr lang="en-IN" sz="1200">
                          <a:effectLst/>
                          <a:latin typeface="Times New Roman" panose="02020603050405020304" pitchFamily="18" charset="0"/>
                          <a:ea typeface="Calibri" panose="020F0502020204030204" pitchFamily="34" charset="0"/>
                          <a:cs typeface="Mangal" panose="02040503050203030202" pitchFamily="18" charset="0"/>
                        </a:rPr>
                        <a:t>No. of Vehicles used</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vMerge="1">
                  <a:txBody>
                    <a:bodyPr/>
                    <a:lstStyle/>
                    <a:p>
                      <a:endParaRPr lang="en-IN"/>
                    </a:p>
                  </a:txBody>
                  <a:tcPr/>
                </a:tc>
                <a:extLst>
                  <a:ext uri="{0D108BD9-81ED-4DB2-BD59-A6C34878D82A}">
                    <a16:rowId xmlns:a16="http://schemas.microsoft.com/office/drawing/2014/main" val="4098802183"/>
                  </a:ext>
                </a:extLst>
              </a:tr>
              <a:tr h="278772">
                <a:tc>
                  <a:txBody>
                    <a:bodyPr/>
                    <a:lstStyle/>
                    <a:p>
                      <a:pPr algn="ctr">
                        <a:lnSpc>
                          <a:spcPct val="115000"/>
                        </a:lnSpc>
                      </a:pPr>
                      <a:r>
                        <a:rPr lang="en-IN" sz="1200">
                          <a:effectLst/>
                          <a:latin typeface="Times New Roman" panose="02020603050405020304" pitchFamily="18" charset="0"/>
                          <a:ea typeface="Calibri" panose="020F0502020204030204" pitchFamily="34" charset="0"/>
                          <a:cs typeface="Mangal" panose="02040503050203030202" pitchFamily="18" charset="0"/>
                        </a:rPr>
                        <a:t>1</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pPr>
                      <a:r>
                        <a:rPr lang="en-IN" sz="1200">
                          <a:effectLst/>
                          <a:latin typeface="Times New Roman" panose="02020603050405020304" pitchFamily="18" charset="0"/>
                          <a:ea typeface="Calibri" panose="020F0502020204030204" pitchFamily="34" charset="0"/>
                          <a:cs typeface="Mangal" panose="02040503050203030202" pitchFamily="18" charset="0"/>
                        </a:rPr>
                        <a:t>2</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pPr>
                      <a:r>
                        <a:rPr lang="en-IN" sz="1200">
                          <a:effectLst/>
                          <a:latin typeface="Times New Roman" panose="02020603050405020304" pitchFamily="18" charset="0"/>
                          <a:ea typeface="Calibri" panose="020F0502020204030204" pitchFamily="34" charset="0"/>
                          <a:cs typeface="Mangal" panose="02040503050203030202" pitchFamily="18" charset="0"/>
                        </a:rPr>
                        <a:t>3</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pPr>
                      <a:r>
                        <a:rPr lang="en-IN" sz="1200">
                          <a:effectLst/>
                          <a:latin typeface="Times New Roman" panose="02020603050405020304" pitchFamily="18" charset="0"/>
                          <a:ea typeface="Calibri" panose="020F0502020204030204" pitchFamily="34" charset="0"/>
                          <a:cs typeface="Mangal" panose="02040503050203030202" pitchFamily="18" charset="0"/>
                        </a:rPr>
                        <a:t>5</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pPr>
                      <a:r>
                        <a:rPr lang="en-IN" sz="1200">
                          <a:effectLst/>
                          <a:latin typeface="Times New Roman" panose="02020603050405020304" pitchFamily="18" charset="0"/>
                          <a:ea typeface="Calibri" panose="020F0502020204030204" pitchFamily="34" charset="0"/>
                          <a:cs typeface="Mangal" panose="02040503050203030202" pitchFamily="18" charset="0"/>
                        </a:rPr>
                        <a:t>10</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pPr>
                      <a:r>
                        <a:rPr lang="en-IN" sz="1200">
                          <a:effectLst/>
                          <a:latin typeface="Times New Roman" panose="02020603050405020304" pitchFamily="18" charset="0"/>
                          <a:ea typeface="Calibri" panose="020F0502020204030204" pitchFamily="34" charset="0"/>
                          <a:cs typeface="Mangal" panose="02040503050203030202" pitchFamily="18" charset="0"/>
                        </a:rPr>
                        <a:t>2</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pPr>
                      <a:r>
                        <a:rPr lang="en-IN" sz="1200">
                          <a:effectLst/>
                          <a:latin typeface="Times New Roman" panose="02020603050405020304" pitchFamily="18" charset="0"/>
                          <a:ea typeface="Calibri" panose="020F0502020204030204" pitchFamily="34" charset="0"/>
                          <a:cs typeface="Mangal" panose="02040503050203030202" pitchFamily="18" charset="0"/>
                        </a:rPr>
                        <a:t>111</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pPr>
                      <a:r>
                        <a:rPr lang="en-IN" sz="1200">
                          <a:effectLst/>
                          <a:latin typeface="Times New Roman" panose="02020603050405020304" pitchFamily="18" charset="0"/>
                          <a:ea typeface="Calibri" panose="020F0502020204030204" pitchFamily="34" charset="0"/>
                          <a:cs typeface="Mangal" panose="02040503050203030202" pitchFamily="18" charset="0"/>
                        </a:rPr>
                        <a:t>511.11</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pPr>
                      <a:r>
                        <a:rPr lang="en-IN" sz="1200">
                          <a:effectLst/>
                          <a:latin typeface="Times New Roman" panose="02020603050405020304" pitchFamily="18" charset="0"/>
                          <a:ea typeface="Calibri" panose="020F0502020204030204" pitchFamily="34" charset="0"/>
                          <a:cs typeface="Mangal" panose="02040503050203030202" pitchFamily="18" charset="0"/>
                        </a:rPr>
                        <a:t>1</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pPr>
                      <a:r>
                        <a:rPr lang="en-IN" sz="1200">
                          <a:effectLst/>
                          <a:latin typeface="Times New Roman" panose="02020603050405020304" pitchFamily="18" charset="0"/>
                          <a:ea typeface="Calibri" panose="020F0502020204030204" pitchFamily="34" charset="0"/>
                          <a:cs typeface="Mangal" panose="02040503050203030202" pitchFamily="18" charset="0"/>
                        </a:rPr>
                        <a:t>0</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pPr>
                      <a:r>
                        <a:rPr lang="en-IN" sz="1200">
                          <a:effectLst/>
                          <a:latin typeface="Times New Roman" panose="02020603050405020304" pitchFamily="18" charset="0"/>
                          <a:ea typeface="Calibri" panose="020F0502020204030204" pitchFamily="34" charset="0"/>
                          <a:cs typeface="Mangal" panose="02040503050203030202" pitchFamily="18" charset="0"/>
                        </a:rPr>
                        <a:t>12</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pPr>
                      <a:r>
                        <a:rPr lang="en-IN" sz="1200">
                          <a:effectLst/>
                          <a:latin typeface="Times New Roman" panose="02020603050405020304" pitchFamily="18" charset="0"/>
                          <a:ea typeface="Calibri" panose="020F0502020204030204" pitchFamily="34" charset="0"/>
                          <a:cs typeface="Mangal" panose="02040503050203030202" pitchFamily="18" charset="0"/>
                        </a:rPr>
                        <a:t>630.50</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pPr>
                      <a:r>
                        <a:rPr lang="en-IN" sz="1200">
                          <a:effectLst/>
                          <a:latin typeface="Times New Roman" panose="02020603050405020304" pitchFamily="18" charset="0"/>
                          <a:ea typeface="Calibri" panose="020F0502020204030204" pitchFamily="34" charset="0"/>
                          <a:cs typeface="Mangal" panose="02040503050203030202" pitchFamily="18" charset="0"/>
                        </a:rPr>
                        <a:t>2</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pPr>
                      <a:r>
                        <a:rPr lang="en-IN" sz="1200">
                          <a:effectLst/>
                          <a:latin typeface="Times New Roman" panose="02020603050405020304" pitchFamily="18" charset="0"/>
                          <a:ea typeface="Calibri" panose="020F0502020204030204" pitchFamily="34" charset="0"/>
                          <a:cs typeface="Mangal" panose="02040503050203030202" pitchFamily="18" charset="0"/>
                        </a:rPr>
                        <a:t>0</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pPr>
                      <a:r>
                        <a:rPr lang="en-IN" sz="1200">
                          <a:effectLst/>
                          <a:latin typeface="Times New Roman" panose="02020603050405020304" pitchFamily="18" charset="0"/>
                          <a:ea typeface="Calibri" panose="020F0502020204030204" pitchFamily="34" charset="0"/>
                          <a:cs typeface="Mangal" panose="02040503050203030202" pitchFamily="18" charset="0"/>
                        </a:rPr>
                        <a:t>13</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pPr>
                      <a:r>
                        <a:rPr lang="en-IN" sz="1200">
                          <a:effectLst/>
                          <a:latin typeface="Times New Roman" panose="02020603050405020304" pitchFamily="18" charset="0"/>
                          <a:ea typeface="Calibri" panose="020F0502020204030204" pitchFamily="34" charset="0"/>
                          <a:cs typeface="Mangal" panose="02040503050203030202" pitchFamily="18" charset="0"/>
                        </a:rPr>
                        <a:t>23.36 %</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179788376"/>
                  </a:ext>
                </a:extLst>
              </a:tr>
              <a:tr h="278772">
                <a:tc>
                  <a:txBody>
                    <a:bodyPr/>
                    <a:lstStyle/>
                    <a:p>
                      <a:pPr algn="ctr">
                        <a:lnSpc>
                          <a:spcPct val="115000"/>
                        </a:lnSpc>
                      </a:pPr>
                      <a:r>
                        <a:rPr lang="en-IN" sz="1200">
                          <a:effectLst/>
                          <a:latin typeface="Times New Roman" panose="02020603050405020304" pitchFamily="18" charset="0"/>
                          <a:ea typeface="Calibri" panose="020F0502020204030204" pitchFamily="34" charset="0"/>
                          <a:cs typeface="Mangal" panose="02040503050203030202" pitchFamily="18" charset="0"/>
                        </a:rPr>
                        <a:t>2</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pPr>
                      <a:r>
                        <a:rPr lang="en-IN" sz="1200">
                          <a:effectLst/>
                          <a:latin typeface="Times New Roman" panose="02020603050405020304" pitchFamily="18" charset="0"/>
                          <a:ea typeface="Calibri" panose="020F0502020204030204" pitchFamily="34" charset="0"/>
                          <a:cs typeface="Mangal" panose="02040503050203030202" pitchFamily="18" charset="0"/>
                        </a:rPr>
                        <a:t>2</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pPr>
                      <a:r>
                        <a:rPr lang="en-IN" sz="1200">
                          <a:effectLst/>
                          <a:latin typeface="Times New Roman" panose="02020603050405020304" pitchFamily="18" charset="0"/>
                          <a:ea typeface="Calibri" panose="020F0502020204030204" pitchFamily="34" charset="0"/>
                          <a:cs typeface="Mangal" panose="02040503050203030202" pitchFamily="18" charset="0"/>
                        </a:rPr>
                        <a:t>3</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pPr>
                      <a:r>
                        <a:rPr lang="en-IN" sz="1200">
                          <a:effectLst/>
                          <a:latin typeface="Times New Roman" panose="02020603050405020304" pitchFamily="18" charset="0"/>
                          <a:ea typeface="Calibri" panose="020F0502020204030204" pitchFamily="34" charset="0"/>
                          <a:cs typeface="Mangal" panose="02040503050203030202" pitchFamily="18" charset="0"/>
                        </a:rPr>
                        <a:t>5</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pPr>
                      <a:r>
                        <a:rPr lang="en-IN" sz="1200">
                          <a:effectLst/>
                          <a:latin typeface="Times New Roman" panose="02020603050405020304" pitchFamily="18" charset="0"/>
                          <a:ea typeface="Calibri" panose="020F0502020204030204" pitchFamily="34" charset="0"/>
                          <a:cs typeface="Mangal" panose="02040503050203030202" pitchFamily="18" charset="0"/>
                        </a:rPr>
                        <a:t>10</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pPr>
                      <a:r>
                        <a:rPr lang="en-IN" sz="1200">
                          <a:effectLst/>
                          <a:latin typeface="Times New Roman" panose="02020603050405020304" pitchFamily="18" charset="0"/>
                          <a:ea typeface="Calibri" panose="020F0502020204030204" pitchFamily="34" charset="0"/>
                          <a:cs typeface="Mangal" panose="02040503050203030202" pitchFamily="18" charset="0"/>
                        </a:rPr>
                        <a:t>2</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pPr>
                      <a:r>
                        <a:rPr lang="en-IN" sz="1200">
                          <a:effectLst/>
                          <a:latin typeface="Times New Roman" panose="02020603050405020304" pitchFamily="18" charset="0"/>
                          <a:ea typeface="Calibri" panose="020F0502020204030204" pitchFamily="34" charset="0"/>
                          <a:cs typeface="Mangal" panose="02040503050203030202" pitchFamily="18" charset="0"/>
                        </a:rPr>
                        <a:t>111</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pPr>
                      <a:r>
                        <a:rPr lang="en-IN" sz="1200">
                          <a:effectLst/>
                          <a:latin typeface="Times New Roman" panose="02020603050405020304" pitchFamily="18" charset="0"/>
                          <a:ea typeface="Calibri" panose="020F0502020204030204" pitchFamily="34" charset="0"/>
                          <a:cs typeface="Mangal" panose="02040503050203030202" pitchFamily="18" charset="0"/>
                        </a:rPr>
                        <a:t>704.04</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pPr>
                      <a:r>
                        <a:rPr lang="en-IN" sz="1200">
                          <a:effectLst/>
                          <a:latin typeface="Times New Roman" panose="02020603050405020304" pitchFamily="18" charset="0"/>
                          <a:ea typeface="Calibri" panose="020F0502020204030204" pitchFamily="34" charset="0"/>
                          <a:cs typeface="Mangal" panose="02040503050203030202" pitchFamily="18" charset="0"/>
                        </a:rPr>
                        <a:t>1</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pPr>
                      <a:r>
                        <a:rPr lang="en-IN" sz="1200">
                          <a:effectLst/>
                          <a:latin typeface="Times New Roman" panose="02020603050405020304" pitchFamily="18" charset="0"/>
                          <a:ea typeface="Calibri" panose="020F0502020204030204" pitchFamily="34" charset="0"/>
                          <a:cs typeface="Mangal" panose="02040503050203030202" pitchFamily="18" charset="0"/>
                        </a:rPr>
                        <a:t>0</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pPr>
                      <a:r>
                        <a:rPr lang="en-IN" sz="1200">
                          <a:effectLst/>
                          <a:latin typeface="Times New Roman" panose="02020603050405020304" pitchFamily="18" charset="0"/>
                          <a:ea typeface="Calibri" panose="020F0502020204030204" pitchFamily="34" charset="0"/>
                          <a:cs typeface="Mangal" panose="02040503050203030202" pitchFamily="18" charset="0"/>
                        </a:rPr>
                        <a:t>12</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pPr>
                      <a:r>
                        <a:rPr lang="en-IN" sz="1200">
                          <a:effectLst/>
                          <a:latin typeface="Times New Roman" panose="02020603050405020304" pitchFamily="18" charset="0"/>
                          <a:ea typeface="Calibri" panose="020F0502020204030204" pitchFamily="34" charset="0"/>
                          <a:cs typeface="Mangal" panose="02040503050203030202" pitchFamily="18" charset="0"/>
                        </a:rPr>
                        <a:t>797.01</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pPr>
                      <a:r>
                        <a:rPr lang="en-IN" sz="1200">
                          <a:effectLst/>
                          <a:latin typeface="Times New Roman" panose="02020603050405020304" pitchFamily="18" charset="0"/>
                          <a:ea typeface="Calibri" panose="020F0502020204030204" pitchFamily="34" charset="0"/>
                          <a:cs typeface="Mangal" panose="02040503050203030202" pitchFamily="18" charset="0"/>
                        </a:rPr>
                        <a:t>2</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pPr>
                      <a:r>
                        <a:rPr lang="en-IN" sz="1200">
                          <a:effectLst/>
                          <a:latin typeface="Times New Roman" panose="02020603050405020304" pitchFamily="18" charset="0"/>
                          <a:ea typeface="Calibri" panose="020F0502020204030204" pitchFamily="34" charset="0"/>
                          <a:cs typeface="Mangal" panose="02040503050203030202" pitchFamily="18" charset="0"/>
                        </a:rPr>
                        <a:t>0</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pPr>
                      <a:r>
                        <a:rPr lang="en-IN" sz="1200">
                          <a:effectLst/>
                          <a:latin typeface="Times New Roman" panose="02020603050405020304" pitchFamily="18" charset="0"/>
                          <a:ea typeface="Calibri" panose="020F0502020204030204" pitchFamily="34" charset="0"/>
                          <a:cs typeface="Mangal" panose="02040503050203030202" pitchFamily="18" charset="0"/>
                        </a:rPr>
                        <a:t>13</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pPr>
                      <a:r>
                        <a:rPr lang="en-IN" sz="1200">
                          <a:effectLst/>
                          <a:latin typeface="Times New Roman" panose="02020603050405020304" pitchFamily="18" charset="0"/>
                          <a:ea typeface="Calibri" panose="020F0502020204030204" pitchFamily="34" charset="0"/>
                          <a:cs typeface="Mangal" panose="02040503050203030202" pitchFamily="18" charset="0"/>
                        </a:rPr>
                        <a:t>13.21 %</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868418121"/>
                  </a:ext>
                </a:extLst>
              </a:tr>
              <a:tr h="278772">
                <a:tc>
                  <a:txBody>
                    <a:bodyPr/>
                    <a:lstStyle/>
                    <a:p>
                      <a:pPr algn="ctr">
                        <a:lnSpc>
                          <a:spcPct val="115000"/>
                        </a:lnSpc>
                      </a:pPr>
                      <a:r>
                        <a:rPr lang="en-IN" sz="1200">
                          <a:effectLst/>
                          <a:latin typeface="Times New Roman" panose="02020603050405020304" pitchFamily="18" charset="0"/>
                          <a:ea typeface="Calibri" panose="020F0502020204030204" pitchFamily="34" charset="0"/>
                          <a:cs typeface="Mangal" panose="02040503050203030202" pitchFamily="18" charset="0"/>
                        </a:rPr>
                        <a:t>3</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pPr>
                      <a:r>
                        <a:rPr lang="en-IN" sz="1200">
                          <a:effectLst/>
                          <a:latin typeface="Times New Roman" panose="02020603050405020304" pitchFamily="18" charset="0"/>
                          <a:ea typeface="Calibri" panose="020F0502020204030204" pitchFamily="34" charset="0"/>
                          <a:cs typeface="Mangal" panose="02040503050203030202" pitchFamily="18" charset="0"/>
                        </a:rPr>
                        <a:t>2</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pPr>
                      <a:r>
                        <a:rPr lang="en-IN" sz="1200">
                          <a:effectLst/>
                          <a:latin typeface="Times New Roman" panose="02020603050405020304" pitchFamily="18" charset="0"/>
                          <a:ea typeface="Calibri" panose="020F0502020204030204" pitchFamily="34" charset="0"/>
                          <a:cs typeface="Mangal" panose="02040503050203030202" pitchFamily="18" charset="0"/>
                        </a:rPr>
                        <a:t>3</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pPr>
                      <a:r>
                        <a:rPr lang="en-IN" sz="1200">
                          <a:effectLst/>
                          <a:latin typeface="Times New Roman" panose="02020603050405020304" pitchFamily="18" charset="0"/>
                          <a:ea typeface="Calibri" panose="020F0502020204030204" pitchFamily="34" charset="0"/>
                          <a:cs typeface="Mangal" panose="02040503050203030202" pitchFamily="18" charset="0"/>
                        </a:rPr>
                        <a:t>5</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pPr>
                      <a:r>
                        <a:rPr lang="en-IN" sz="1200">
                          <a:effectLst/>
                          <a:latin typeface="Times New Roman" panose="02020603050405020304" pitchFamily="18" charset="0"/>
                          <a:ea typeface="Calibri" panose="020F0502020204030204" pitchFamily="34" charset="0"/>
                          <a:cs typeface="Mangal" panose="02040503050203030202" pitchFamily="18" charset="0"/>
                        </a:rPr>
                        <a:t>10</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pPr>
                      <a:r>
                        <a:rPr lang="en-IN" sz="1200">
                          <a:effectLst/>
                          <a:latin typeface="Times New Roman" panose="02020603050405020304" pitchFamily="18" charset="0"/>
                          <a:ea typeface="Calibri" panose="020F0502020204030204" pitchFamily="34" charset="0"/>
                          <a:cs typeface="Mangal" panose="02040503050203030202" pitchFamily="18" charset="0"/>
                        </a:rPr>
                        <a:t>2</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pPr>
                      <a:r>
                        <a:rPr lang="en-IN" sz="1200">
                          <a:effectLst/>
                          <a:latin typeface="Times New Roman" panose="02020603050405020304" pitchFamily="18" charset="0"/>
                          <a:ea typeface="Calibri" panose="020F0502020204030204" pitchFamily="34" charset="0"/>
                          <a:cs typeface="Mangal" panose="02040503050203030202" pitchFamily="18" charset="0"/>
                        </a:rPr>
                        <a:t>111</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pPr>
                      <a:r>
                        <a:rPr lang="en-IN" sz="1200">
                          <a:effectLst/>
                          <a:latin typeface="Times New Roman" panose="02020603050405020304" pitchFamily="18" charset="0"/>
                          <a:ea typeface="Calibri" panose="020F0502020204030204" pitchFamily="34" charset="0"/>
                          <a:cs typeface="Mangal" panose="02040503050203030202" pitchFamily="18" charset="0"/>
                        </a:rPr>
                        <a:t>645.26</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pPr>
                      <a:r>
                        <a:rPr lang="en-IN" sz="1200">
                          <a:effectLst/>
                          <a:latin typeface="Times New Roman" panose="02020603050405020304" pitchFamily="18" charset="0"/>
                          <a:ea typeface="Calibri" panose="020F0502020204030204" pitchFamily="34" charset="0"/>
                          <a:cs typeface="Mangal" panose="02040503050203030202" pitchFamily="18" charset="0"/>
                        </a:rPr>
                        <a:t>2</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pPr>
                      <a:r>
                        <a:rPr lang="en-IN" sz="1200">
                          <a:effectLst/>
                          <a:latin typeface="Times New Roman" panose="02020603050405020304" pitchFamily="18" charset="0"/>
                          <a:ea typeface="Calibri" panose="020F0502020204030204" pitchFamily="34" charset="0"/>
                          <a:cs typeface="Mangal" panose="02040503050203030202" pitchFamily="18" charset="0"/>
                        </a:rPr>
                        <a:t>0</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pPr>
                      <a:r>
                        <a:rPr lang="en-IN" sz="1200">
                          <a:effectLst/>
                          <a:latin typeface="Times New Roman" panose="02020603050405020304" pitchFamily="18" charset="0"/>
                          <a:ea typeface="Calibri" panose="020F0502020204030204" pitchFamily="34" charset="0"/>
                          <a:cs typeface="Mangal" panose="02040503050203030202" pitchFamily="18" charset="0"/>
                        </a:rPr>
                        <a:t>14</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pPr>
                      <a:r>
                        <a:rPr lang="en-IN" sz="1200">
                          <a:effectLst/>
                          <a:latin typeface="Times New Roman" panose="02020603050405020304" pitchFamily="18" charset="0"/>
                          <a:ea typeface="Calibri" panose="020F0502020204030204" pitchFamily="34" charset="0"/>
                          <a:cs typeface="Mangal" panose="02040503050203030202" pitchFamily="18" charset="0"/>
                        </a:rPr>
                        <a:t>692.98</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pPr>
                      <a:r>
                        <a:rPr lang="en-IN" sz="1200">
                          <a:effectLst/>
                          <a:latin typeface="Times New Roman" panose="02020603050405020304" pitchFamily="18" charset="0"/>
                          <a:ea typeface="Calibri" panose="020F0502020204030204" pitchFamily="34" charset="0"/>
                          <a:cs typeface="Mangal" panose="02040503050203030202" pitchFamily="18" charset="0"/>
                        </a:rPr>
                        <a:t>2</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pPr>
                      <a:r>
                        <a:rPr lang="en-IN" sz="1200">
                          <a:effectLst/>
                          <a:latin typeface="Times New Roman" panose="02020603050405020304" pitchFamily="18" charset="0"/>
                          <a:ea typeface="Calibri" panose="020F0502020204030204" pitchFamily="34" charset="0"/>
                          <a:cs typeface="Mangal" panose="02040503050203030202" pitchFamily="18" charset="0"/>
                        </a:rPr>
                        <a:t>0</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pPr>
                      <a:r>
                        <a:rPr lang="en-IN" sz="1200">
                          <a:effectLst/>
                          <a:latin typeface="Times New Roman" panose="02020603050405020304" pitchFamily="18" charset="0"/>
                          <a:ea typeface="Calibri" panose="020F0502020204030204" pitchFamily="34" charset="0"/>
                          <a:cs typeface="Mangal" panose="02040503050203030202" pitchFamily="18" charset="0"/>
                        </a:rPr>
                        <a:t>12</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pPr>
                      <a:r>
                        <a:rPr lang="en-IN" sz="1200">
                          <a:effectLst/>
                          <a:latin typeface="Times New Roman" panose="02020603050405020304" pitchFamily="18" charset="0"/>
                          <a:ea typeface="Calibri" panose="020F0502020204030204" pitchFamily="34" charset="0"/>
                          <a:cs typeface="Mangal" panose="02040503050203030202" pitchFamily="18" charset="0"/>
                        </a:rPr>
                        <a:t>7.4 %</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466117472"/>
                  </a:ext>
                </a:extLst>
              </a:tr>
              <a:tr h="278772">
                <a:tc>
                  <a:txBody>
                    <a:bodyPr/>
                    <a:lstStyle/>
                    <a:p>
                      <a:pPr algn="ctr">
                        <a:lnSpc>
                          <a:spcPct val="115000"/>
                        </a:lnSpc>
                      </a:pPr>
                      <a:r>
                        <a:rPr lang="en-IN" sz="1200">
                          <a:effectLst/>
                          <a:latin typeface="Times New Roman" panose="02020603050405020304" pitchFamily="18" charset="0"/>
                          <a:ea typeface="Calibri" panose="020F0502020204030204" pitchFamily="34" charset="0"/>
                          <a:cs typeface="Mangal" panose="02040503050203030202" pitchFamily="18" charset="0"/>
                        </a:rPr>
                        <a:t>4</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pPr>
                      <a:r>
                        <a:rPr lang="en-IN" sz="1200">
                          <a:effectLst/>
                          <a:latin typeface="Times New Roman" panose="02020603050405020304" pitchFamily="18" charset="0"/>
                          <a:ea typeface="Calibri" panose="020F0502020204030204" pitchFamily="34" charset="0"/>
                          <a:cs typeface="Mangal" panose="02040503050203030202" pitchFamily="18" charset="0"/>
                        </a:rPr>
                        <a:t>1</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pPr>
                      <a:r>
                        <a:rPr lang="en-IN" sz="1200">
                          <a:effectLst/>
                          <a:latin typeface="Times New Roman" panose="02020603050405020304" pitchFamily="18" charset="0"/>
                          <a:ea typeface="Calibri" panose="020F0502020204030204" pitchFamily="34" charset="0"/>
                          <a:cs typeface="Mangal" panose="02040503050203030202" pitchFamily="18" charset="0"/>
                        </a:rPr>
                        <a:t>1</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pPr>
                      <a:r>
                        <a:rPr lang="en-IN" sz="1200">
                          <a:effectLst/>
                          <a:latin typeface="Times New Roman" panose="02020603050405020304" pitchFamily="18" charset="0"/>
                          <a:ea typeface="Calibri" panose="020F0502020204030204" pitchFamily="34" charset="0"/>
                          <a:cs typeface="Mangal" panose="02040503050203030202" pitchFamily="18" charset="0"/>
                        </a:rPr>
                        <a:t>2</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pPr>
                      <a:r>
                        <a:rPr lang="en-IN" sz="1200">
                          <a:effectLst/>
                          <a:latin typeface="Times New Roman" panose="02020603050405020304" pitchFamily="18" charset="0"/>
                          <a:ea typeface="Calibri" panose="020F0502020204030204" pitchFamily="34" charset="0"/>
                          <a:cs typeface="Mangal" panose="02040503050203030202" pitchFamily="18" charset="0"/>
                        </a:rPr>
                        <a:t>5</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pPr>
                      <a:r>
                        <a:rPr lang="en-IN" sz="1200">
                          <a:effectLst/>
                          <a:latin typeface="Times New Roman" panose="02020603050405020304" pitchFamily="18" charset="0"/>
                          <a:ea typeface="Calibri" panose="020F0502020204030204" pitchFamily="34" charset="0"/>
                          <a:cs typeface="Mangal" panose="02040503050203030202" pitchFamily="18" charset="0"/>
                        </a:rPr>
                        <a:t>3</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pPr>
                      <a:r>
                        <a:rPr lang="en-IN" sz="1200">
                          <a:effectLst/>
                          <a:latin typeface="Times New Roman" panose="02020603050405020304" pitchFamily="18" charset="0"/>
                          <a:ea typeface="Calibri" panose="020F0502020204030204" pitchFamily="34" charset="0"/>
                          <a:cs typeface="Mangal" panose="02040503050203030202" pitchFamily="18" charset="0"/>
                        </a:rPr>
                        <a:t>20</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pPr>
                      <a:r>
                        <a:rPr lang="en-IN" sz="1200">
                          <a:effectLst/>
                          <a:latin typeface="Times New Roman" panose="02020603050405020304" pitchFamily="18" charset="0"/>
                          <a:ea typeface="Calibri" panose="020F0502020204030204" pitchFamily="34" charset="0"/>
                          <a:cs typeface="Mangal" panose="02040503050203030202" pitchFamily="18" charset="0"/>
                        </a:rPr>
                        <a:t>350.95</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pPr>
                      <a:r>
                        <a:rPr lang="en-IN" sz="1200">
                          <a:effectLst/>
                          <a:latin typeface="Times New Roman" panose="02020603050405020304" pitchFamily="18" charset="0"/>
                          <a:ea typeface="Calibri" panose="020F0502020204030204" pitchFamily="34" charset="0"/>
                          <a:cs typeface="Mangal" panose="02040503050203030202" pitchFamily="18" charset="0"/>
                        </a:rPr>
                        <a:t>1</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pPr>
                      <a:r>
                        <a:rPr lang="en-IN" sz="1200">
                          <a:effectLst/>
                          <a:latin typeface="Times New Roman" panose="02020603050405020304" pitchFamily="18" charset="0"/>
                          <a:ea typeface="Calibri" panose="020F0502020204030204" pitchFamily="34" charset="0"/>
                          <a:cs typeface="Mangal" panose="02040503050203030202" pitchFamily="18" charset="0"/>
                        </a:rPr>
                        <a:t>0</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pPr>
                      <a:r>
                        <a:rPr lang="en-IN" sz="1200">
                          <a:effectLst/>
                          <a:latin typeface="Times New Roman" panose="02020603050405020304" pitchFamily="18" charset="0"/>
                          <a:ea typeface="Calibri" panose="020F0502020204030204" pitchFamily="34" charset="0"/>
                          <a:cs typeface="Mangal" panose="02040503050203030202" pitchFamily="18" charset="0"/>
                        </a:rPr>
                        <a:t>6</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pPr>
                      <a:r>
                        <a:rPr lang="en-IN" sz="1200">
                          <a:effectLst/>
                          <a:latin typeface="Times New Roman" panose="02020603050405020304" pitchFamily="18" charset="0"/>
                          <a:ea typeface="Calibri" panose="020F0502020204030204" pitchFamily="34" charset="0"/>
                          <a:cs typeface="Mangal" panose="02040503050203030202" pitchFamily="18" charset="0"/>
                        </a:rPr>
                        <a:t>350.95</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pPr>
                      <a:r>
                        <a:rPr lang="en-IN" sz="1200">
                          <a:effectLst/>
                          <a:latin typeface="Times New Roman" panose="02020603050405020304" pitchFamily="18" charset="0"/>
                          <a:ea typeface="Calibri" panose="020F0502020204030204" pitchFamily="34" charset="0"/>
                          <a:cs typeface="Mangal" panose="02040503050203030202" pitchFamily="18" charset="0"/>
                        </a:rPr>
                        <a:t>1</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pPr>
                      <a:r>
                        <a:rPr lang="en-IN" sz="1200">
                          <a:effectLst/>
                          <a:latin typeface="Times New Roman" panose="02020603050405020304" pitchFamily="18" charset="0"/>
                          <a:ea typeface="Calibri" panose="020F0502020204030204" pitchFamily="34" charset="0"/>
                          <a:cs typeface="Mangal" panose="02040503050203030202" pitchFamily="18" charset="0"/>
                        </a:rPr>
                        <a:t>0</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pPr>
                      <a:r>
                        <a:rPr lang="en-IN" sz="1200">
                          <a:effectLst/>
                          <a:latin typeface="Times New Roman" panose="02020603050405020304" pitchFamily="18" charset="0"/>
                          <a:ea typeface="Calibri" panose="020F0502020204030204" pitchFamily="34" charset="0"/>
                          <a:cs typeface="Mangal" panose="02040503050203030202" pitchFamily="18" charset="0"/>
                        </a:rPr>
                        <a:t>6</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pPr>
                      <a:r>
                        <a:rPr lang="en-IN" sz="1200">
                          <a:effectLst/>
                          <a:latin typeface="Times New Roman" panose="02020603050405020304" pitchFamily="18" charset="0"/>
                          <a:ea typeface="Calibri" panose="020F0502020204030204" pitchFamily="34" charset="0"/>
                          <a:cs typeface="Mangal" panose="02040503050203030202" pitchFamily="18" charset="0"/>
                        </a:rPr>
                        <a:t>0 %</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589533756"/>
                  </a:ext>
                </a:extLst>
              </a:tr>
              <a:tr h="278772">
                <a:tc>
                  <a:txBody>
                    <a:bodyPr/>
                    <a:lstStyle/>
                    <a:p>
                      <a:pPr algn="ctr">
                        <a:lnSpc>
                          <a:spcPct val="115000"/>
                        </a:lnSpc>
                      </a:pPr>
                      <a:r>
                        <a:rPr lang="en-IN" sz="1200">
                          <a:effectLst/>
                          <a:latin typeface="Times New Roman" panose="02020603050405020304" pitchFamily="18" charset="0"/>
                          <a:ea typeface="Calibri" panose="020F0502020204030204" pitchFamily="34" charset="0"/>
                          <a:cs typeface="Mangal" panose="02040503050203030202" pitchFamily="18" charset="0"/>
                        </a:rPr>
                        <a:t>5</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pPr>
                      <a:r>
                        <a:rPr lang="en-IN" sz="1200">
                          <a:effectLst/>
                          <a:latin typeface="Times New Roman" panose="02020603050405020304" pitchFamily="18" charset="0"/>
                          <a:ea typeface="Calibri" panose="020F0502020204030204" pitchFamily="34" charset="0"/>
                          <a:cs typeface="Mangal" panose="02040503050203030202" pitchFamily="18" charset="0"/>
                        </a:rPr>
                        <a:t>1</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pPr>
                      <a:r>
                        <a:rPr lang="en-IN" sz="1200">
                          <a:effectLst/>
                          <a:latin typeface="Times New Roman" panose="02020603050405020304" pitchFamily="18" charset="0"/>
                          <a:ea typeface="Calibri" panose="020F0502020204030204" pitchFamily="34" charset="0"/>
                          <a:cs typeface="Mangal" panose="02040503050203030202" pitchFamily="18" charset="0"/>
                        </a:rPr>
                        <a:t>2</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pPr>
                      <a:r>
                        <a:rPr lang="en-IN" sz="1200">
                          <a:effectLst/>
                          <a:latin typeface="Times New Roman" panose="02020603050405020304" pitchFamily="18" charset="0"/>
                          <a:ea typeface="Calibri" panose="020F0502020204030204" pitchFamily="34" charset="0"/>
                          <a:cs typeface="Mangal" panose="02040503050203030202" pitchFamily="18" charset="0"/>
                        </a:rPr>
                        <a:t>3</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pPr>
                      <a:r>
                        <a:rPr lang="en-IN" sz="1200">
                          <a:effectLst/>
                          <a:latin typeface="Times New Roman" panose="02020603050405020304" pitchFamily="18" charset="0"/>
                          <a:ea typeface="Calibri" panose="020F0502020204030204" pitchFamily="34" charset="0"/>
                          <a:cs typeface="Mangal" panose="02040503050203030202" pitchFamily="18" charset="0"/>
                        </a:rPr>
                        <a:t>5</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pPr>
                      <a:r>
                        <a:rPr lang="en-IN" sz="1200">
                          <a:effectLst/>
                          <a:latin typeface="Times New Roman" panose="02020603050405020304" pitchFamily="18" charset="0"/>
                          <a:ea typeface="Calibri" panose="020F0502020204030204" pitchFamily="34" charset="0"/>
                          <a:cs typeface="Mangal" panose="02040503050203030202" pitchFamily="18" charset="0"/>
                        </a:rPr>
                        <a:t>3</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pPr>
                      <a:r>
                        <a:rPr lang="en-IN" sz="1200">
                          <a:effectLst/>
                          <a:latin typeface="Times New Roman" panose="02020603050405020304" pitchFamily="18" charset="0"/>
                          <a:ea typeface="Calibri" panose="020F0502020204030204" pitchFamily="34" charset="0"/>
                          <a:cs typeface="Mangal" panose="02040503050203030202" pitchFamily="18" charset="0"/>
                        </a:rPr>
                        <a:t>36</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pPr>
                      <a:r>
                        <a:rPr lang="en-IN" sz="1200">
                          <a:effectLst/>
                          <a:latin typeface="Times New Roman" panose="02020603050405020304" pitchFamily="18" charset="0"/>
                          <a:ea typeface="Calibri" panose="020F0502020204030204" pitchFamily="34" charset="0"/>
                          <a:cs typeface="Mangal" panose="02040503050203030202" pitchFamily="18" charset="0"/>
                        </a:rPr>
                        <a:t>253.91</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pPr>
                      <a:r>
                        <a:rPr lang="en-IN" sz="1200">
                          <a:effectLst/>
                          <a:latin typeface="Times New Roman" panose="02020603050405020304" pitchFamily="18" charset="0"/>
                          <a:ea typeface="Calibri" panose="020F0502020204030204" pitchFamily="34" charset="0"/>
                          <a:cs typeface="Mangal" panose="02040503050203030202" pitchFamily="18" charset="0"/>
                        </a:rPr>
                        <a:t>1</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pPr>
                      <a:r>
                        <a:rPr lang="en-IN" sz="1200">
                          <a:effectLst/>
                          <a:latin typeface="Times New Roman" panose="02020603050405020304" pitchFamily="18" charset="0"/>
                          <a:ea typeface="Calibri" panose="020F0502020204030204" pitchFamily="34" charset="0"/>
                          <a:cs typeface="Mangal" panose="02040503050203030202" pitchFamily="18" charset="0"/>
                        </a:rPr>
                        <a:t>0</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pPr>
                      <a:r>
                        <a:rPr lang="en-IN" sz="1200">
                          <a:effectLst/>
                          <a:latin typeface="Times New Roman" panose="02020603050405020304" pitchFamily="18" charset="0"/>
                          <a:ea typeface="Calibri" panose="020F0502020204030204" pitchFamily="34" charset="0"/>
                          <a:cs typeface="Mangal" panose="02040503050203030202" pitchFamily="18" charset="0"/>
                        </a:rPr>
                        <a:t>6</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pPr>
                      <a:r>
                        <a:rPr lang="en-IN" sz="1200">
                          <a:effectLst/>
                          <a:latin typeface="Times New Roman" panose="02020603050405020304" pitchFamily="18" charset="0"/>
                          <a:ea typeface="Calibri" panose="020F0502020204030204" pitchFamily="34" charset="0"/>
                          <a:cs typeface="Mangal" panose="02040503050203030202" pitchFamily="18" charset="0"/>
                        </a:rPr>
                        <a:t>253.91</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pPr>
                      <a:r>
                        <a:rPr lang="en-IN" sz="1200">
                          <a:effectLst/>
                          <a:latin typeface="Times New Roman" panose="02020603050405020304" pitchFamily="18" charset="0"/>
                          <a:ea typeface="Calibri" panose="020F0502020204030204" pitchFamily="34" charset="0"/>
                          <a:cs typeface="Mangal" panose="02040503050203030202" pitchFamily="18" charset="0"/>
                        </a:rPr>
                        <a:t>1</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pPr>
                      <a:r>
                        <a:rPr lang="en-IN" sz="1200">
                          <a:effectLst/>
                          <a:latin typeface="Times New Roman" panose="02020603050405020304" pitchFamily="18" charset="0"/>
                          <a:ea typeface="Calibri" panose="020F0502020204030204" pitchFamily="34" charset="0"/>
                          <a:cs typeface="Mangal" panose="02040503050203030202" pitchFamily="18" charset="0"/>
                        </a:rPr>
                        <a:t>0</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pPr>
                      <a:r>
                        <a:rPr lang="en-IN" sz="1200">
                          <a:effectLst/>
                          <a:latin typeface="Times New Roman" panose="02020603050405020304" pitchFamily="18" charset="0"/>
                          <a:ea typeface="Calibri" panose="020F0502020204030204" pitchFamily="34" charset="0"/>
                          <a:cs typeface="Mangal" panose="02040503050203030202" pitchFamily="18" charset="0"/>
                        </a:rPr>
                        <a:t>6</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pPr>
                      <a:r>
                        <a:rPr lang="en-IN" sz="1200">
                          <a:effectLst/>
                          <a:latin typeface="Times New Roman" panose="02020603050405020304" pitchFamily="18" charset="0"/>
                          <a:ea typeface="Calibri" panose="020F0502020204030204" pitchFamily="34" charset="0"/>
                          <a:cs typeface="Mangal" panose="02040503050203030202" pitchFamily="18" charset="0"/>
                        </a:rPr>
                        <a:t>0 %</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183963990"/>
                  </a:ext>
                </a:extLst>
              </a:tr>
              <a:tr h="278772">
                <a:tc>
                  <a:txBody>
                    <a:bodyPr/>
                    <a:lstStyle/>
                    <a:p>
                      <a:pPr algn="ctr">
                        <a:lnSpc>
                          <a:spcPct val="115000"/>
                        </a:lnSpc>
                      </a:pPr>
                      <a:r>
                        <a:rPr lang="en-IN" sz="1200">
                          <a:effectLst/>
                          <a:latin typeface="Times New Roman" panose="02020603050405020304" pitchFamily="18" charset="0"/>
                          <a:ea typeface="Calibri" panose="020F0502020204030204" pitchFamily="34" charset="0"/>
                          <a:cs typeface="Mangal" panose="02040503050203030202" pitchFamily="18" charset="0"/>
                        </a:rPr>
                        <a:t>1,2</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pPr>
                      <a:r>
                        <a:rPr lang="en-IN" sz="1200">
                          <a:effectLst/>
                          <a:latin typeface="Times New Roman" panose="02020603050405020304" pitchFamily="18" charset="0"/>
                          <a:ea typeface="Calibri" panose="020F0502020204030204" pitchFamily="34" charset="0"/>
                          <a:cs typeface="Mangal" panose="02040503050203030202" pitchFamily="18" charset="0"/>
                        </a:rPr>
                        <a:t>4</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pPr>
                      <a:r>
                        <a:rPr lang="en-IN" sz="1200">
                          <a:effectLst/>
                          <a:latin typeface="Times New Roman" panose="02020603050405020304" pitchFamily="18" charset="0"/>
                          <a:ea typeface="Calibri" panose="020F0502020204030204" pitchFamily="34" charset="0"/>
                          <a:cs typeface="Mangal" panose="02040503050203030202" pitchFamily="18" charset="0"/>
                        </a:rPr>
                        <a:t>6</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pPr>
                      <a:r>
                        <a:rPr lang="en-IN" sz="1200">
                          <a:effectLst/>
                          <a:latin typeface="Times New Roman" panose="02020603050405020304" pitchFamily="18" charset="0"/>
                          <a:ea typeface="Calibri" panose="020F0502020204030204" pitchFamily="34" charset="0"/>
                          <a:cs typeface="Mangal" panose="02040503050203030202" pitchFamily="18" charset="0"/>
                        </a:rPr>
                        <a:t>10</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pPr>
                      <a:r>
                        <a:rPr lang="en-IN" sz="1200">
                          <a:effectLst/>
                          <a:latin typeface="Times New Roman" panose="02020603050405020304" pitchFamily="18" charset="0"/>
                          <a:ea typeface="Calibri" panose="020F0502020204030204" pitchFamily="34" charset="0"/>
                          <a:cs typeface="Mangal" panose="02040503050203030202" pitchFamily="18" charset="0"/>
                        </a:rPr>
                        <a:t>20</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pPr>
                      <a:r>
                        <a:rPr lang="en-IN" sz="1200">
                          <a:effectLst/>
                          <a:latin typeface="Times New Roman" panose="02020603050405020304" pitchFamily="18" charset="0"/>
                          <a:ea typeface="Calibri" panose="020F0502020204030204" pitchFamily="34" charset="0"/>
                          <a:cs typeface="Mangal" panose="02040503050203030202" pitchFamily="18" charset="0"/>
                        </a:rPr>
                        <a:t>3</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pPr>
                      <a:r>
                        <a:rPr lang="en-IN" sz="1200">
                          <a:effectLst/>
                          <a:latin typeface="Times New Roman" panose="02020603050405020304" pitchFamily="18" charset="0"/>
                          <a:ea typeface="Calibri" panose="020F0502020204030204" pitchFamily="34" charset="0"/>
                          <a:cs typeface="Mangal" panose="02040503050203030202" pitchFamily="18" charset="0"/>
                        </a:rPr>
                        <a:t>444</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pPr>
                      <a:r>
                        <a:rPr lang="en-IN" sz="1200">
                          <a:effectLst/>
                          <a:latin typeface="Times New Roman" panose="02020603050405020304" pitchFamily="18" charset="0"/>
                          <a:ea typeface="Calibri" panose="020F0502020204030204" pitchFamily="34" charset="0"/>
                          <a:cs typeface="Mangal" panose="02040503050203030202" pitchFamily="18" charset="0"/>
                        </a:rPr>
                        <a:t>1170.95</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pPr>
                      <a:r>
                        <a:rPr lang="en-IN" sz="1200">
                          <a:effectLst/>
                          <a:latin typeface="Times New Roman" panose="02020603050405020304" pitchFamily="18" charset="0"/>
                          <a:ea typeface="Calibri" panose="020F0502020204030204" pitchFamily="34" charset="0"/>
                          <a:cs typeface="Mangal" panose="02040503050203030202" pitchFamily="18" charset="0"/>
                        </a:rPr>
                        <a:t>2</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pPr>
                      <a:r>
                        <a:rPr lang="en-IN" sz="1200">
                          <a:effectLst/>
                          <a:latin typeface="Times New Roman" panose="02020603050405020304" pitchFamily="18" charset="0"/>
                          <a:ea typeface="Calibri" panose="020F0502020204030204" pitchFamily="34" charset="0"/>
                          <a:cs typeface="Mangal" panose="02040503050203030202" pitchFamily="18" charset="0"/>
                        </a:rPr>
                        <a:t>0</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pPr>
                      <a:r>
                        <a:rPr lang="en-IN" sz="1200">
                          <a:effectLst/>
                          <a:latin typeface="Times New Roman" panose="02020603050405020304" pitchFamily="18" charset="0"/>
                          <a:ea typeface="Calibri" panose="020F0502020204030204" pitchFamily="34" charset="0"/>
                          <a:cs typeface="Mangal" panose="02040503050203030202" pitchFamily="18" charset="0"/>
                        </a:rPr>
                        <a:t>27</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pPr>
                      <a:r>
                        <a:rPr lang="en-IN" sz="1200">
                          <a:effectLst/>
                          <a:latin typeface="Times New Roman" panose="02020603050405020304" pitchFamily="18" charset="0"/>
                          <a:ea typeface="Calibri" panose="020F0502020204030204" pitchFamily="34" charset="0"/>
                          <a:cs typeface="Mangal" panose="02040503050203030202" pitchFamily="18" charset="0"/>
                        </a:rPr>
                        <a:t>1494.5</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pPr>
                      <a:r>
                        <a:rPr lang="en-IN" sz="1200">
                          <a:effectLst/>
                          <a:latin typeface="Times New Roman" panose="02020603050405020304" pitchFamily="18" charset="0"/>
                          <a:ea typeface="Calibri" panose="020F0502020204030204" pitchFamily="34" charset="0"/>
                          <a:cs typeface="Mangal" panose="02040503050203030202" pitchFamily="18" charset="0"/>
                        </a:rPr>
                        <a:t>3</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pPr>
                      <a:r>
                        <a:rPr lang="en-IN" sz="1200">
                          <a:effectLst/>
                          <a:latin typeface="Times New Roman" panose="02020603050405020304" pitchFamily="18" charset="0"/>
                          <a:ea typeface="Calibri" panose="020F0502020204030204" pitchFamily="34" charset="0"/>
                          <a:cs typeface="Mangal" panose="02040503050203030202" pitchFamily="18" charset="0"/>
                        </a:rPr>
                        <a:t>0</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pPr>
                      <a:r>
                        <a:rPr lang="en-IN" sz="1200">
                          <a:effectLst/>
                          <a:latin typeface="Times New Roman" panose="02020603050405020304" pitchFamily="18" charset="0"/>
                          <a:ea typeface="Calibri" panose="020F0502020204030204" pitchFamily="34" charset="0"/>
                          <a:cs typeface="Mangal" panose="02040503050203030202" pitchFamily="18" charset="0"/>
                        </a:rPr>
                        <a:t>33</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pPr>
                      <a:r>
                        <a:rPr lang="en-IN" sz="1200">
                          <a:effectLst/>
                          <a:latin typeface="Times New Roman" panose="02020603050405020304" pitchFamily="18" charset="0"/>
                          <a:ea typeface="Calibri" panose="020F0502020204030204" pitchFamily="34" charset="0"/>
                          <a:cs typeface="Mangal" panose="02040503050203030202" pitchFamily="18" charset="0"/>
                        </a:rPr>
                        <a:t>27.63 %</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129832714"/>
                  </a:ext>
                </a:extLst>
              </a:tr>
              <a:tr h="278772">
                <a:tc>
                  <a:txBody>
                    <a:bodyPr/>
                    <a:lstStyle/>
                    <a:p>
                      <a:pPr algn="ctr">
                        <a:lnSpc>
                          <a:spcPct val="115000"/>
                        </a:lnSpc>
                      </a:pPr>
                      <a:r>
                        <a:rPr lang="en-IN" sz="1200">
                          <a:effectLst/>
                          <a:latin typeface="Times New Roman" panose="02020603050405020304" pitchFamily="18" charset="0"/>
                          <a:ea typeface="Calibri" panose="020F0502020204030204" pitchFamily="34" charset="0"/>
                          <a:cs typeface="Mangal" panose="02040503050203030202" pitchFamily="18" charset="0"/>
                        </a:rPr>
                        <a:t>4,5</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pPr>
                      <a:r>
                        <a:rPr lang="en-IN" sz="1200">
                          <a:effectLst/>
                          <a:latin typeface="Times New Roman" panose="02020603050405020304" pitchFamily="18" charset="0"/>
                          <a:ea typeface="Calibri" panose="020F0502020204030204" pitchFamily="34" charset="0"/>
                          <a:cs typeface="Mangal" panose="02040503050203030202" pitchFamily="18" charset="0"/>
                        </a:rPr>
                        <a:t>2</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pPr>
                      <a:r>
                        <a:rPr lang="en-IN" sz="1200">
                          <a:effectLst/>
                          <a:latin typeface="Times New Roman" panose="02020603050405020304" pitchFamily="18" charset="0"/>
                          <a:ea typeface="Calibri" panose="020F0502020204030204" pitchFamily="34" charset="0"/>
                          <a:cs typeface="Mangal" panose="02040503050203030202" pitchFamily="18" charset="0"/>
                        </a:rPr>
                        <a:t>3</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pPr>
                      <a:r>
                        <a:rPr lang="en-IN" sz="1200">
                          <a:effectLst/>
                          <a:latin typeface="Times New Roman" panose="02020603050405020304" pitchFamily="18" charset="0"/>
                          <a:ea typeface="Calibri" panose="020F0502020204030204" pitchFamily="34" charset="0"/>
                          <a:cs typeface="Mangal" panose="02040503050203030202" pitchFamily="18" charset="0"/>
                        </a:rPr>
                        <a:t>5</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pPr>
                      <a:r>
                        <a:rPr lang="en-IN" sz="1200">
                          <a:effectLst/>
                          <a:latin typeface="Times New Roman" panose="02020603050405020304" pitchFamily="18" charset="0"/>
                          <a:ea typeface="Calibri" panose="020F0502020204030204" pitchFamily="34" charset="0"/>
                          <a:cs typeface="Mangal" panose="02040503050203030202" pitchFamily="18" charset="0"/>
                        </a:rPr>
                        <a:t>10</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pPr>
                      <a:r>
                        <a:rPr lang="en-IN" sz="1200">
                          <a:effectLst/>
                          <a:latin typeface="Times New Roman" panose="02020603050405020304" pitchFamily="18" charset="0"/>
                          <a:ea typeface="Calibri" panose="020F0502020204030204" pitchFamily="34" charset="0"/>
                          <a:cs typeface="Mangal" panose="02040503050203030202" pitchFamily="18" charset="0"/>
                        </a:rPr>
                        <a:t>3</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pPr>
                      <a:r>
                        <a:rPr lang="en-IN" sz="1200">
                          <a:effectLst/>
                          <a:latin typeface="Times New Roman" panose="02020603050405020304" pitchFamily="18" charset="0"/>
                          <a:ea typeface="Calibri" panose="020F0502020204030204" pitchFamily="34" charset="0"/>
                          <a:cs typeface="Mangal" panose="02040503050203030202" pitchFamily="18" charset="0"/>
                        </a:rPr>
                        <a:t>111</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pPr>
                      <a:r>
                        <a:rPr lang="en-IN" sz="1200">
                          <a:effectLst/>
                          <a:latin typeface="Times New Roman" panose="02020603050405020304" pitchFamily="18" charset="0"/>
                          <a:ea typeface="Calibri" panose="020F0502020204030204" pitchFamily="34" charset="0"/>
                          <a:cs typeface="Mangal" panose="02040503050203030202" pitchFamily="18" charset="0"/>
                        </a:rPr>
                        <a:t>416.89</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pPr>
                      <a:r>
                        <a:rPr lang="en-IN" sz="1200">
                          <a:effectLst/>
                          <a:latin typeface="Times New Roman" panose="02020603050405020304" pitchFamily="18" charset="0"/>
                          <a:ea typeface="Calibri" panose="020F0502020204030204" pitchFamily="34" charset="0"/>
                          <a:cs typeface="Mangal" panose="02040503050203030202" pitchFamily="18" charset="0"/>
                        </a:rPr>
                        <a:t>2</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pPr>
                      <a:r>
                        <a:rPr lang="en-IN" sz="1200">
                          <a:effectLst/>
                          <a:latin typeface="Times New Roman" panose="02020603050405020304" pitchFamily="18" charset="0"/>
                          <a:ea typeface="Calibri" panose="020F0502020204030204" pitchFamily="34" charset="0"/>
                          <a:cs typeface="Mangal" panose="02040503050203030202" pitchFamily="18" charset="0"/>
                        </a:rPr>
                        <a:t>0</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pPr>
                      <a:r>
                        <a:rPr lang="en-IN" sz="1200">
                          <a:effectLst/>
                          <a:latin typeface="Times New Roman" panose="02020603050405020304" pitchFamily="18" charset="0"/>
                          <a:ea typeface="Calibri" panose="020F0502020204030204" pitchFamily="34" charset="0"/>
                          <a:cs typeface="Mangal" panose="02040503050203030202" pitchFamily="18" charset="0"/>
                        </a:rPr>
                        <a:t>12</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pPr>
                      <a:r>
                        <a:rPr lang="en-IN" sz="1200">
                          <a:effectLst/>
                          <a:latin typeface="Times New Roman" panose="02020603050405020304" pitchFamily="18" charset="0"/>
                          <a:ea typeface="Calibri" panose="020F0502020204030204" pitchFamily="34" charset="0"/>
                          <a:cs typeface="Mangal" panose="02040503050203030202" pitchFamily="18" charset="0"/>
                        </a:rPr>
                        <a:t>440.1</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pPr>
                      <a:r>
                        <a:rPr lang="en-IN" sz="1200">
                          <a:effectLst/>
                          <a:latin typeface="Times New Roman" panose="02020603050405020304" pitchFamily="18" charset="0"/>
                          <a:ea typeface="Calibri" panose="020F0502020204030204" pitchFamily="34" charset="0"/>
                          <a:cs typeface="Mangal" panose="02040503050203030202" pitchFamily="18" charset="0"/>
                        </a:rPr>
                        <a:t>2</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pPr>
                      <a:r>
                        <a:rPr lang="en-IN" sz="1200">
                          <a:effectLst/>
                          <a:latin typeface="Times New Roman" panose="02020603050405020304" pitchFamily="18" charset="0"/>
                          <a:ea typeface="Calibri" panose="020F0502020204030204" pitchFamily="34" charset="0"/>
                          <a:cs typeface="Mangal" panose="02040503050203030202" pitchFamily="18" charset="0"/>
                        </a:rPr>
                        <a:t>0</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pPr>
                      <a:r>
                        <a:rPr lang="en-IN" sz="1200">
                          <a:effectLst/>
                          <a:latin typeface="Times New Roman" panose="02020603050405020304" pitchFamily="18" charset="0"/>
                          <a:ea typeface="Calibri" panose="020F0502020204030204" pitchFamily="34" charset="0"/>
                          <a:cs typeface="Mangal" panose="02040503050203030202" pitchFamily="18" charset="0"/>
                        </a:rPr>
                        <a:t>13</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pPr>
                      <a:r>
                        <a:rPr lang="en-IN" sz="1200">
                          <a:effectLst/>
                          <a:latin typeface="Times New Roman" panose="02020603050405020304" pitchFamily="18" charset="0"/>
                          <a:ea typeface="Calibri" panose="020F0502020204030204" pitchFamily="34" charset="0"/>
                          <a:cs typeface="Mangal" panose="02040503050203030202" pitchFamily="18" charset="0"/>
                        </a:rPr>
                        <a:t>5.57 %</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842777511"/>
                  </a:ext>
                </a:extLst>
              </a:tr>
              <a:tr h="278772">
                <a:tc>
                  <a:txBody>
                    <a:bodyPr/>
                    <a:lstStyle/>
                    <a:p>
                      <a:pPr algn="ctr">
                        <a:lnSpc>
                          <a:spcPct val="115000"/>
                        </a:lnSpc>
                      </a:pPr>
                      <a:r>
                        <a:rPr lang="en-IN" sz="1200">
                          <a:effectLst/>
                          <a:latin typeface="Times New Roman" panose="02020603050405020304" pitchFamily="18" charset="0"/>
                          <a:ea typeface="Calibri" panose="020F0502020204030204" pitchFamily="34" charset="0"/>
                          <a:cs typeface="Mangal" panose="02040503050203030202" pitchFamily="18" charset="0"/>
                        </a:rPr>
                        <a:t>1,2,3</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pPr>
                      <a:r>
                        <a:rPr lang="en-IN" sz="1200">
                          <a:effectLst/>
                          <a:latin typeface="Times New Roman" panose="02020603050405020304" pitchFamily="18" charset="0"/>
                          <a:ea typeface="Calibri" panose="020F0502020204030204" pitchFamily="34" charset="0"/>
                          <a:cs typeface="Mangal" panose="02040503050203030202" pitchFamily="18" charset="0"/>
                        </a:rPr>
                        <a:t>6</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pPr>
                      <a:r>
                        <a:rPr lang="en-IN" sz="1200">
                          <a:effectLst/>
                          <a:latin typeface="Times New Roman" panose="02020603050405020304" pitchFamily="18" charset="0"/>
                          <a:ea typeface="Calibri" panose="020F0502020204030204" pitchFamily="34" charset="0"/>
                          <a:cs typeface="Mangal" panose="02040503050203030202" pitchFamily="18" charset="0"/>
                        </a:rPr>
                        <a:t>9</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pPr>
                      <a:r>
                        <a:rPr lang="en-IN" sz="1200">
                          <a:effectLst/>
                          <a:latin typeface="Times New Roman" panose="02020603050405020304" pitchFamily="18" charset="0"/>
                          <a:ea typeface="Calibri" panose="020F0502020204030204" pitchFamily="34" charset="0"/>
                          <a:cs typeface="Mangal" panose="02040503050203030202" pitchFamily="18" charset="0"/>
                        </a:rPr>
                        <a:t>15</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pPr>
                      <a:r>
                        <a:rPr lang="en-IN" sz="1200">
                          <a:effectLst/>
                          <a:latin typeface="Times New Roman" panose="02020603050405020304" pitchFamily="18" charset="0"/>
                          <a:ea typeface="Calibri" panose="020F0502020204030204" pitchFamily="34" charset="0"/>
                          <a:cs typeface="Mangal" panose="02040503050203030202" pitchFamily="18" charset="0"/>
                        </a:rPr>
                        <a:t>30</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pPr>
                      <a:r>
                        <a:rPr lang="en-IN" sz="1200">
                          <a:effectLst/>
                          <a:latin typeface="Times New Roman" panose="02020603050405020304" pitchFamily="18" charset="0"/>
                          <a:ea typeface="Calibri" panose="020F0502020204030204" pitchFamily="34" charset="0"/>
                          <a:cs typeface="Mangal" panose="02040503050203030202" pitchFamily="18" charset="0"/>
                        </a:rPr>
                        <a:t>3</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pPr>
                      <a:r>
                        <a:rPr lang="en-IN" sz="1200">
                          <a:effectLst/>
                          <a:latin typeface="Times New Roman" panose="02020603050405020304" pitchFamily="18" charset="0"/>
                          <a:ea typeface="Calibri" panose="020F0502020204030204" pitchFamily="34" charset="0"/>
                          <a:cs typeface="Mangal" panose="02040503050203030202" pitchFamily="18" charset="0"/>
                        </a:rPr>
                        <a:t>999</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pPr>
                      <a:r>
                        <a:rPr lang="en-IN" sz="1200">
                          <a:effectLst/>
                          <a:latin typeface="Times New Roman" panose="02020603050405020304" pitchFamily="18" charset="0"/>
                          <a:ea typeface="Calibri" panose="020F0502020204030204" pitchFamily="34" charset="0"/>
                          <a:cs typeface="Mangal" panose="02040503050203030202" pitchFamily="18" charset="0"/>
                        </a:rPr>
                        <a:t>1756.48</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pPr>
                      <a:r>
                        <a:rPr lang="en-IN" sz="1200">
                          <a:effectLst/>
                          <a:latin typeface="Times New Roman" panose="02020603050405020304" pitchFamily="18" charset="0"/>
                          <a:ea typeface="Calibri" panose="020F0502020204030204" pitchFamily="34" charset="0"/>
                          <a:cs typeface="Mangal" panose="02040503050203030202" pitchFamily="18" charset="0"/>
                        </a:rPr>
                        <a:t>3</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pPr>
                      <a:r>
                        <a:rPr lang="en-IN" sz="1200">
                          <a:effectLst/>
                          <a:latin typeface="Times New Roman" panose="02020603050405020304" pitchFamily="18" charset="0"/>
                          <a:ea typeface="Calibri" panose="020F0502020204030204" pitchFamily="34" charset="0"/>
                          <a:cs typeface="Mangal" panose="02040503050203030202" pitchFamily="18" charset="0"/>
                        </a:rPr>
                        <a:t>0</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pPr>
                      <a:r>
                        <a:rPr lang="en-IN" sz="1200">
                          <a:effectLst/>
                          <a:latin typeface="Times New Roman" panose="02020603050405020304" pitchFamily="18" charset="0"/>
                          <a:ea typeface="Calibri" panose="020F0502020204030204" pitchFamily="34" charset="0"/>
                          <a:cs typeface="Mangal" panose="02040503050203030202" pitchFamily="18" charset="0"/>
                        </a:rPr>
                        <a:t>44</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pPr>
                      <a:r>
                        <a:rPr lang="en-IN" sz="1200">
                          <a:effectLst/>
                          <a:latin typeface="Times New Roman" panose="02020603050405020304" pitchFamily="18" charset="0"/>
                          <a:ea typeface="Calibri" panose="020F0502020204030204" pitchFamily="34" charset="0"/>
                          <a:cs typeface="Mangal" panose="02040503050203030202" pitchFamily="18" charset="0"/>
                        </a:rPr>
                        <a:t>2030.33</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pPr>
                      <a:r>
                        <a:rPr lang="en-IN" sz="1200">
                          <a:effectLst/>
                          <a:latin typeface="Times New Roman" panose="02020603050405020304" pitchFamily="18" charset="0"/>
                          <a:ea typeface="Calibri" panose="020F0502020204030204" pitchFamily="34" charset="0"/>
                          <a:cs typeface="Mangal" panose="02040503050203030202" pitchFamily="18" charset="0"/>
                        </a:rPr>
                        <a:t>4</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pPr>
                      <a:r>
                        <a:rPr lang="en-IN" sz="1200">
                          <a:effectLst/>
                          <a:latin typeface="Times New Roman" panose="02020603050405020304" pitchFamily="18" charset="0"/>
                          <a:ea typeface="Calibri" panose="020F0502020204030204" pitchFamily="34" charset="0"/>
                          <a:cs typeface="Mangal" panose="02040503050203030202" pitchFamily="18" charset="0"/>
                        </a:rPr>
                        <a:t>0</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pPr>
                      <a:r>
                        <a:rPr lang="en-IN" sz="1200">
                          <a:effectLst/>
                          <a:latin typeface="Times New Roman" panose="02020603050405020304" pitchFamily="18" charset="0"/>
                          <a:ea typeface="Calibri" panose="020F0502020204030204" pitchFamily="34" charset="0"/>
                          <a:cs typeface="Mangal" panose="02040503050203030202" pitchFamily="18" charset="0"/>
                        </a:rPr>
                        <a:t>50</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pPr>
                      <a:r>
                        <a:rPr lang="en-IN" sz="1200">
                          <a:effectLst/>
                          <a:latin typeface="Times New Roman" panose="02020603050405020304" pitchFamily="18" charset="0"/>
                          <a:ea typeface="Calibri" panose="020F0502020204030204" pitchFamily="34" charset="0"/>
                          <a:cs typeface="Mangal" panose="02040503050203030202" pitchFamily="18" charset="0"/>
                        </a:rPr>
                        <a:t>15.59 %</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088642625"/>
                  </a:ext>
                </a:extLst>
              </a:tr>
              <a:tr h="278772">
                <a:tc>
                  <a:txBody>
                    <a:bodyPr/>
                    <a:lstStyle/>
                    <a:p>
                      <a:pPr algn="ctr">
                        <a:lnSpc>
                          <a:spcPct val="115000"/>
                        </a:lnSpc>
                      </a:pPr>
                      <a:r>
                        <a:rPr lang="en-IN" sz="1200">
                          <a:effectLst/>
                          <a:latin typeface="Times New Roman" panose="02020603050405020304" pitchFamily="18" charset="0"/>
                          <a:ea typeface="Calibri" panose="020F0502020204030204" pitchFamily="34" charset="0"/>
                          <a:cs typeface="Mangal" panose="02040503050203030202" pitchFamily="18" charset="0"/>
                        </a:rPr>
                        <a:t>3,4,5</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pPr>
                      <a:r>
                        <a:rPr lang="en-IN" sz="1200">
                          <a:effectLst/>
                          <a:latin typeface="Times New Roman" panose="02020603050405020304" pitchFamily="18" charset="0"/>
                          <a:ea typeface="Calibri" panose="020F0502020204030204" pitchFamily="34" charset="0"/>
                          <a:cs typeface="Mangal" panose="02040503050203030202" pitchFamily="18" charset="0"/>
                        </a:rPr>
                        <a:t>4</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pPr>
                      <a:r>
                        <a:rPr lang="en-IN" sz="1200">
                          <a:effectLst/>
                          <a:latin typeface="Times New Roman" panose="02020603050405020304" pitchFamily="18" charset="0"/>
                          <a:ea typeface="Calibri" panose="020F0502020204030204" pitchFamily="34" charset="0"/>
                          <a:cs typeface="Mangal" panose="02040503050203030202" pitchFamily="18" charset="0"/>
                        </a:rPr>
                        <a:t>6</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pPr>
                      <a:r>
                        <a:rPr lang="en-IN" sz="1200">
                          <a:effectLst/>
                          <a:latin typeface="Times New Roman" panose="02020603050405020304" pitchFamily="18" charset="0"/>
                          <a:ea typeface="Calibri" panose="020F0502020204030204" pitchFamily="34" charset="0"/>
                          <a:cs typeface="Mangal" panose="02040503050203030202" pitchFamily="18" charset="0"/>
                        </a:rPr>
                        <a:t>10</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pPr>
                      <a:r>
                        <a:rPr lang="en-IN" sz="1200">
                          <a:effectLst/>
                          <a:latin typeface="Times New Roman" panose="02020603050405020304" pitchFamily="18" charset="0"/>
                          <a:ea typeface="Calibri" panose="020F0502020204030204" pitchFamily="34" charset="0"/>
                          <a:cs typeface="Mangal" panose="02040503050203030202" pitchFamily="18" charset="0"/>
                        </a:rPr>
                        <a:t>20</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pPr>
                      <a:r>
                        <a:rPr lang="en-IN" sz="1200">
                          <a:effectLst/>
                          <a:latin typeface="Times New Roman" panose="02020603050405020304" pitchFamily="18" charset="0"/>
                          <a:ea typeface="Calibri" panose="020F0502020204030204" pitchFamily="34" charset="0"/>
                          <a:cs typeface="Mangal" panose="02040503050203030202" pitchFamily="18" charset="0"/>
                        </a:rPr>
                        <a:t>3</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pPr>
                      <a:r>
                        <a:rPr lang="en-IN" sz="1200">
                          <a:effectLst/>
                          <a:latin typeface="Times New Roman" panose="02020603050405020304" pitchFamily="18" charset="0"/>
                          <a:ea typeface="Calibri" panose="020F0502020204030204" pitchFamily="34" charset="0"/>
                          <a:cs typeface="Mangal" panose="02040503050203030202" pitchFamily="18" charset="0"/>
                        </a:rPr>
                        <a:t>444</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pPr>
                      <a:r>
                        <a:rPr lang="en-IN" sz="1200">
                          <a:effectLst/>
                          <a:latin typeface="Times New Roman" panose="02020603050405020304" pitchFamily="18" charset="0"/>
                          <a:ea typeface="Calibri" panose="020F0502020204030204" pitchFamily="34" charset="0"/>
                          <a:cs typeface="Mangal" panose="02040503050203030202" pitchFamily="18" charset="0"/>
                        </a:rPr>
                        <a:t>740.41</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pPr>
                      <a:r>
                        <a:rPr lang="en-IN" sz="1200">
                          <a:effectLst/>
                          <a:latin typeface="Times New Roman" panose="02020603050405020304" pitchFamily="18" charset="0"/>
                          <a:ea typeface="Calibri" panose="020F0502020204030204" pitchFamily="34" charset="0"/>
                          <a:cs typeface="Mangal" panose="02040503050203030202" pitchFamily="18" charset="0"/>
                        </a:rPr>
                        <a:t>4</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pPr>
                      <a:r>
                        <a:rPr lang="en-IN" sz="1200">
                          <a:effectLst/>
                          <a:latin typeface="Times New Roman" panose="02020603050405020304" pitchFamily="18" charset="0"/>
                          <a:ea typeface="Calibri" panose="020F0502020204030204" pitchFamily="34" charset="0"/>
                          <a:cs typeface="Mangal" panose="02040503050203030202" pitchFamily="18" charset="0"/>
                        </a:rPr>
                        <a:t>1</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pPr>
                      <a:r>
                        <a:rPr lang="en-IN" sz="1200">
                          <a:effectLst/>
                          <a:latin typeface="Times New Roman" panose="02020603050405020304" pitchFamily="18" charset="0"/>
                          <a:ea typeface="Calibri" panose="020F0502020204030204" pitchFamily="34" charset="0"/>
                          <a:cs typeface="Mangal" panose="02040503050203030202" pitchFamily="18" charset="0"/>
                        </a:rPr>
                        <a:t>28</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pPr>
                      <a:r>
                        <a:rPr lang="en-IN" sz="1200">
                          <a:effectLst/>
                          <a:latin typeface="Times New Roman" panose="02020603050405020304" pitchFamily="18" charset="0"/>
                          <a:ea typeface="Calibri" panose="020F0502020204030204" pitchFamily="34" charset="0"/>
                          <a:cs typeface="Mangal" panose="02040503050203030202" pitchFamily="18" charset="0"/>
                        </a:rPr>
                        <a:t>910.02</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pPr>
                      <a:r>
                        <a:rPr lang="en-IN" sz="1200">
                          <a:effectLst/>
                          <a:latin typeface="Times New Roman" panose="02020603050405020304" pitchFamily="18" charset="0"/>
                          <a:ea typeface="Calibri" panose="020F0502020204030204" pitchFamily="34" charset="0"/>
                          <a:cs typeface="Mangal" panose="02040503050203030202" pitchFamily="18" charset="0"/>
                        </a:rPr>
                        <a:t>3</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pPr>
                      <a:r>
                        <a:rPr lang="en-IN" sz="1200">
                          <a:effectLst/>
                          <a:latin typeface="Times New Roman" panose="02020603050405020304" pitchFamily="18" charset="0"/>
                          <a:ea typeface="Calibri" panose="020F0502020204030204" pitchFamily="34" charset="0"/>
                          <a:cs typeface="Mangal" panose="02040503050203030202" pitchFamily="18" charset="0"/>
                        </a:rPr>
                        <a:t>0</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pPr>
                      <a:r>
                        <a:rPr lang="en-IN" sz="1200">
                          <a:effectLst/>
                          <a:latin typeface="Times New Roman" panose="02020603050405020304" pitchFamily="18" charset="0"/>
                          <a:ea typeface="Calibri" panose="020F0502020204030204" pitchFamily="34" charset="0"/>
                          <a:cs typeface="Mangal" panose="02040503050203030202" pitchFamily="18" charset="0"/>
                        </a:rPr>
                        <a:t>26</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pPr>
                      <a:r>
                        <a:rPr lang="en-IN" sz="1200">
                          <a:effectLst/>
                          <a:latin typeface="Times New Roman" panose="02020603050405020304" pitchFamily="18" charset="0"/>
                          <a:ea typeface="Calibri" panose="020F0502020204030204" pitchFamily="34" charset="0"/>
                          <a:cs typeface="Mangal" panose="02040503050203030202" pitchFamily="18" charset="0"/>
                        </a:rPr>
                        <a:t>22.91 %</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792570351"/>
                  </a:ext>
                </a:extLst>
              </a:tr>
              <a:tr h="278772">
                <a:tc>
                  <a:txBody>
                    <a:bodyPr/>
                    <a:lstStyle/>
                    <a:p>
                      <a:pPr algn="ctr">
                        <a:lnSpc>
                          <a:spcPct val="115000"/>
                        </a:lnSpc>
                      </a:pPr>
                      <a:r>
                        <a:rPr lang="en-IN" sz="1200">
                          <a:effectLst/>
                          <a:latin typeface="Times New Roman" panose="02020603050405020304" pitchFamily="18" charset="0"/>
                          <a:ea typeface="Calibri" panose="020F0502020204030204" pitchFamily="34" charset="0"/>
                          <a:cs typeface="Mangal" panose="02040503050203030202" pitchFamily="18" charset="0"/>
                        </a:rPr>
                        <a:t>1,2,4,5</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pPr>
                      <a:r>
                        <a:rPr lang="en-IN" sz="1200">
                          <a:effectLst/>
                          <a:latin typeface="Times New Roman" panose="02020603050405020304" pitchFamily="18" charset="0"/>
                          <a:ea typeface="Calibri" panose="020F0502020204030204" pitchFamily="34" charset="0"/>
                          <a:cs typeface="Mangal" panose="02040503050203030202" pitchFamily="18" charset="0"/>
                        </a:rPr>
                        <a:t>6</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pPr>
                      <a:r>
                        <a:rPr lang="en-IN" sz="1200">
                          <a:effectLst/>
                          <a:latin typeface="Times New Roman" panose="02020603050405020304" pitchFamily="18" charset="0"/>
                          <a:ea typeface="Calibri" panose="020F0502020204030204" pitchFamily="34" charset="0"/>
                          <a:cs typeface="Mangal" panose="02040503050203030202" pitchFamily="18" charset="0"/>
                        </a:rPr>
                        <a:t>9</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pPr>
                      <a:r>
                        <a:rPr lang="en-IN" sz="1200">
                          <a:effectLst/>
                          <a:latin typeface="Times New Roman" panose="02020603050405020304" pitchFamily="18" charset="0"/>
                          <a:ea typeface="Calibri" panose="020F0502020204030204" pitchFamily="34" charset="0"/>
                          <a:cs typeface="Mangal" panose="02040503050203030202" pitchFamily="18" charset="0"/>
                        </a:rPr>
                        <a:t>15</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pPr>
                      <a:r>
                        <a:rPr lang="en-IN" sz="1200">
                          <a:effectLst/>
                          <a:latin typeface="Times New Roman" panose="02020603050405020304" pitchFamily="18" charset="0"/>
                          <a:ea typeface="Calibri" panose="020F0502020204030204" pitchFamily="34" charset="0"/>
                          <a:cs typeface="Mangal" panose="02040503050203030202" pitchFamily="18" charset="0"/>
                        </a:rPr>
                        <a:t>30</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pPr>
                      <a:r>
                        <a:rPr lang="en-IN" sz="1200">
                          <a:effectLst/>
                          <a:latin typeface="Times New Roman" panose="02020603050405020304" pitchFamily="18" charset="0"/>
                          <a:ea typeface="Calibri" panose="020F0502020204030204" pitchFamily="34" charset="0"/>
                          <a:cs typeface="Mangal" panose="02040503050203030202" pitchFamily="18" charset="0"/>
                        </a:rPr>
                        <a:t>3</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pPr>
                      <a:r>
                        <a:rPr lang="en-IN" sz="1200">
                          <a:effectLst/>
                          <a:latin typeface="Times New Roman" panose="02020603050405020304" pitchFamily="18" charset="0"/>
                          <a:ea typeface="Calibri" panose="020F0502020204030204" pitchFamily="34" charset="0"/>
                          <a:cs typeface="Mangal" panose="02040503050203030202" pitchFamily="18" charset="0"/>
                        </a:rPr>
                        <a:t>999</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pPr>
                      <a:r>
                        <a:rPr lang="en-IN" sz="1200">
                          <a:effectLst/>
                          <a:latin typeface="Times New Roman" panose="02020603050405020304" pitchFamily="18" charset="0"/>
                          <a:ea typeface="Calibri" panose="020F0502020204030204" pitchFamily="34" charset="0"/>
                          <a:cs typeface="Mangal" panose="02040503050203030202" pitchFamily="18" charset="0"/>
                        </a:rPr>
                        <a:t>1002.63</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pPr>
                      <a:r>
                        <a:rPr lang="en-IN" sz="1200">
                          <a:effectLst/>
                          <a:latin typeface="Times New Roman" panose="02020603050405020304" pitchFamily="18" charset="0"/>
                          <a:ea typeface="Calibri" panose="020F0502020204030204" pitchFamily="34" charset="0"/>
                          <a:cs typeface="Mangal" panose="02040503050203030202" pitchFamily="18" charset="0"/>
                        </a:rPr>
                        <a:t>3</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pPr>
                      <a:r>
                        <a:rPr lang="en-IN" sz="1200">
                          <a:effectLst/>
                          <a:latin typeface="Times New Roman" panose="02020603050405020304" pitchFamily="18" charset="0"/>
                          <a:ea typeface="Calibri" panose="020F0502020204030204" pitchFamily="34" charset="0"/>
                          <a:cs typeface="Mangal" panose="02040503050203030202" pitchFamily="18" charset="0"/>
                        </a:rPr>
                        <a:t>1</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pPr>
                      <a:r>
                        <a:rPr lang="en-IN" sz="1200">
                          <a:effectLst/>
                          <a:latin typeface="Times New Roman" panose="02020603050405020304" pitchFamily="18" charset="0"/>
                          <a:ea typeface="Calibri" panose="020F0502020204030204" pitchFamily="34" charset="0"/>
                          <a:cs typeface="Mangal" panose="02040503050203030202" pitchFamily="18" charset="0"/>
                        </a:rPr>
                        <a:t>42</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pPr>
                      <a:r>
                        <a:rPr lang="en-IN" sz="1200">
                          <a:effectLst/>
                          <a:latin typeface="Times New Roman" panose="02020603050405020304" pitchFamily="18" charset="0"/>
                          <a:ea typeface="Calibri" panose="020F0502020204030204" pitchFamily="34" charset="0"/>
                          <a:cs typeface="Mangal" panose="02040503050203030202" pitchFamily="18" charset="0"/>
                        </a:rPr>
                        <a:t>1826.75</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pPr>
                      <a:r>
                        <a:rPr lang="en-IN" sz="1200">
                          <a:effectLst/>
                          <a:latin typeface="Times New Roman" panose="02020603050405020304" pitchFamily="18" charset="0"/>
                          <a:ea typeface="Calibri" panose="020F0502020204030204" pitchFamily="34" charset="0"/>
                          <a:cs typeface="Mangal" panose="02040503050203030202" pitchFamily="18" charset="0"/>
                        </a:rPr>
                        <a:t>4</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pPr>
                      <a:r>
                        <a:rPr lang="en-IN" sz="1200">
                          <a:effectLst/>
                          <a:latin typeface="Times New Roman" panose="02020603050405020304" pitchFamily="18" charset="0"/>
                          <a:ea typeface="Calibri" panose="020F0502020204030204" pitchFamily="34" charset="0"/>
                          <a:cs typeface="Mangal" panose="02040503050203030202" pitchFamily="18" charset="0"/>
                        </a:rPr>
                        <a:t>1</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pPr>
                      <a:r>
                        <a:rPr lang="en-IN" sz="1200">
                          <a:effectLst/>
                          <a:latin typeface="Times New Roman" panose="02020603050405020304" pitchFamily="18" charset="0"/>
                          <a:ea typeface="Calibri" panose="020F0502020204030204" pitchFamily="34" charset="0"/>
                          <a:cs typeface="Mangal" panose="02040503050203030202" pitchFamily="18" charset="0"/>
                        </a:rPr>
                        <a:t>54</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pPr>
                      <a:r>
                        <a:rPr lang="en-IN" sz="1200">
                          <a:effectLst/>
                          <a:latin typeface="Times New Roman" panose="02020603050405020304" pitchFamily="18" charset="0"/>
                          <a:ea typeface="Calibri" panose="020F0502020204030204" pitchFamily="34" charset="0"/>
                          <a:cs typeface="Mangal" panose="02040503050203030202" pitchFamily="18" charset="0"/>
                        </a:rPr>
                        <a:t>82.2 %</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230426120"/>
                  </a:ext>
                </a:extLst>
              </a:tr>
              <a:tr h="278772">
                <a:tc>
                  <a:txBody>
                    <a:bodyPr/>
                    <a:lstStyle/>
                    <a:p>
                      <a:pPr algn="ctr">
                        <a:lnSpc>
                          <a:spcPct val="115000"/>
                        </a:lnSpc>
                      </a:pPr>
                      <a:r>
                        <a:rPr lang="en-IN" sz="1200">
                          <a:effectLst/>
                          <a:latin typeface="Times New Roman" panose="02020603050405020304" pitchFamily="18" charset="0"/>
                          <a:ea typeface="Calibri" panose="020F0502020204030204" pitchFamily="34" charset="0"/>
                          <a:cs typeface="Mangal" panose="02040503050203030202" pitchFamily="18" charset="0"/>
                        </a:rPr>
                        <a:t>1,2,3,4,5</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pPr>
                      <a:r>
                        <a:rPr lang="en-IN" sz="1200">
                          <a:effectLst/>
                          <a:latin typeface="Times New Roman" panose="02020603050405020304" pitchFamily="18" charset="0"/>
                          <a:ea typeface="Calibri" panose="020F0502020204030204" pitchFamily="34" charset="0"/>
                          <a:cs typeface="Mangal" panose="02040503050203030202" pitchFamily="18" charset="0"/>
                        </a:rPr>
                        <a:t>8</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pPr>
                      <a:r>
                        <a:rPr lang="en-IN" sz="1200">
                          <a:effectLst/>
                          <a:latin typeface="Times New Roman" panose="02020603050405020304" pitchFamily="18" charset="0"/>
                          <a:ea typeface="Calibri" panose="020F0502020204030204" pitchFamily="34" charset="0"/>
                          <a:cs typeface="Mangal" panose="02040503050203030202" pitchFamily="18" charset="0"/>
                        </a:rPr>
                        <a:t>12</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pPr>
                      <a:r>
                        <a:rPr lang="en-IN" sz="1200">
                          <a:effectLst/>
                          <a:latin typeface="Times New Roman" panose="02020603050405020304" pitchFamily="18" charset="0"/>
                          <a:ea typeface="Calibri" panose="020F0502020204030204" pitchFamily="34" charset="0"/>
                          <a:cs typeface="Mangal" panose="02040503050203030202" pitchFamily="18" charset="0"/>
                        </a:rPr>
                        <a:t>20</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pPr>
                      <a:r>
                        <a:rPr lang="en-IN" sz="1200">
                          <a:effectLst/>
                          <a:latin typeface="Times New Roman" panose="02020603050405020304" pitchFamily="18" charset="0"/>
                          <a:ea typeface="Calibri" panose="020F0502020204030204" pitchFamily="34" charset="0"/>
                          <a:cs typeface="Mangal" panose="02040503050203030202" pitchFamily="18" charset="0"/>
                        </a:rPr>
                        <a:t>40</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pPr>
                      <a:r>
                        <a:rPr lang="en-IN" sz="1200">
                          <a:effectLst/>
                          <a:latin typeface="Times New Roman" panose="02020603050405020304" pitchFamily="18" charset="0"/>
                          <a:ea typeface="Calibri" panose="020F0502020204030204" pitchFamily="34" charset="0"/>
                          <a:cs typeface="Mangal" panose="02040503050203030202" pitchFamily="18" charset="0"/>
                        </a:rPr>
                        <a:t>3</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pPr>
                      <a:r>
                        <a:rPr lang="en-IN" sz="1200">
                          <a:effectLst/>
                          <a:latin typeface="Times New Roman" panose="02020603050405020304" pitchFamily="18" charset="0"/>
                          <a:ea typeface="Calibri" panose="020F0502020204030204" pitchFamily="34" charset="0"/>
                          <a:cs typeface="Mangal" panose="02040503050203030202" pitchFamily="18" charset="0"/>
                        </a:rPr>
                        <a:t>1776</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pPr>
                      <a:r>
                        <a:rPr lang="en-IN" sz="1200">
                          <a:effectLst/>
                          <a:latin typeface="Times New Roman" panose="02020603050405020304" pitchFamily="18" charset="0"/>
                          <a:ea typeface="Calibri" panose="020F0502020204030204" pitchFamily="34" charset="0"/>
                          <a:cs typeface="Mangal" panose="02040503050203030202" pitchFamily="18" charset="0"/>
                        </a:rPr>
                        <a:t>1268.9</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pPr>
                      <a:r>
                        <a:rPr lang="en-IN" sz="1200">
                          <a:effectLst/>
                          <a:latin typeface="Times New Roman" panose="02020603050405020304" pitchFamily="18" charset="0"/>
                          <a:ea typeface="Calibri" panose="020F0502020204030204" pitchFamily="34" charset="0"/>
                          <a:cs typeface="Mangal" panose="02040503050203030202" pitchFamily="18" charset="0"/>
                        </a:rPr>
                        <a:t>4</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pPr>
                      <a:r>
                        <a:rPr lang="en-IN" sz="1200">
                          <a:effectLst/>
                          <a:latin typeface="Times New Roman" panose="02020603050405020304" pitchFamily="18" charset="0"/>
                          <a:ea typeface="Calibri" panose="020F0502020204030204" pitchFamily="34" charset="0"/>
                          <a:cs typeface="Mangal" panose="02040503050203030202" pitchFamily="18" charset="0"/>
                        </a:rPr>
                        <a:t>1</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pPr>
                      <a:r>
                        <a:rPr lang="en-IN" sz="1200">
                          <a:effectLst/>
                          <a:latin typeface="Times New Roman" panose="02020603050405020304" pitchFamily="18" charset="0"/>
                          <a:ea typeface="Calibri" panose="020F0502020204030204" pitchFamily="34" charset="0"/>
                          <a:cs typeface="Mangal" panose="02040503050203030202" pitchFamily="18" charset="0"/>
                        </a:rPr>
                        <a:t>58</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pPr>
                      <a:r>
                        <a:rPr lang="en-IN" sz="1200">
                          <a:effectLst/>
                          <a:latin typeface="Times New Roman" panose="02020603050405020304" pitchFamily="18" charset="0"/>
                          <a:ea typeface="Calibri" panose="020F0502020204030204" pitchFamily="34" charset="0"/>
                          <a:cs typeface="Mangal" panose="02040503050203030202" pitchFamily="18" charset="0"/>
                        </a:rPr>
                        <a:t>2229.25</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pPr>
                      <a:r>
                        <a:rPr lang="en-IN" sz="1200">
                          <a:effectLst/>
                          <a:latin typeface="Times New Roman" panose="02020603050405020304" pitchFamily="18" charset="0"/>
                          <a:ea typeface="Calibri" panose="020F0502020204030204" pitchFamily="34" charset="0"/>
                          <a:cs typeface="Mangal" panose="02040503050203030202" pitchFamily="18" charset="0"/>
                        </a:rPr>
                        <a:t>5</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pPr>
                      <a:r>
                        <a:rPr lang="en-IN" sz="1200">
                          <a:effectLst/>
                          <a:latin typeface="Times New Roman" panose="02020603050405020304" pitchFamily="18" charset="0"/>
                          <a:ea typeface="Calibri" panose="020F0502020204030204" pitchFamily="34" charset="0"/>
                          <a:cs typeface="Mangal" panose="02040503050203030202" pitchFamily="18" charset="0"/>
                        </a:rPr>
                        <a:t>0</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pPr>
                      <a:r>
                        <a:rPr lang="en-IN" sz="1200">
                          <a:effectLst/>
                          <a:latin typeface="Times New Roman" panose="02020603050405020304" pitchFamily="18" charset="0"/>
                          <a:ea typeface="Calibri" panose="020F0502020204030204" pitchFamily="34" charset="0"/>
                          <a:cs typeface="Mangal" panose="02040503050203030202" pitchFamily="18" charset="0"/>
                        </a:rPr>
                        <a:t>64</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pPr>
                      <a:r>
                        <a:rPr lang="en-IN" sz="1200" dirty="0">
                          <a:effectLst/>
                          <a:latin typeface="Times New Roman" panose="02020603050405020304" pitchFamily="18" charset="0"/>
                          <a:ea typeface="Calibri" panose="020F0502020204030204" pitchFamily="34" charset="0"/>
                          <a:cs typeface="Mangal" panose="02040503050203030202" pitchFamily="18" charset="0"/>
                        </a:rPr>
                        <a:t>75.68 %</a:t>
                      </a:r>
                      <a:endParaRPr lang="en-IN" sz="20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78228603"/>
                  </a:ext>
                </a:extLst>
              </a:tr>
            </a:tbl>
          </a:graphicData>
        </a:graphic>
      </p:graphicFrame>
      <p:sp>
        <p:nvSpPr>
          <p:cNvPr id="5" name="TextBox 4">
            <a:extLst>
              <a:ext uri="{FF2B5EF4-FFF2-40B4-BE49-F238E27FC236}">
                <a16:creationId xmlns:a16="http://schemas.microsoft.com/office/drawing/2014/main" id="{670784A5-DE53-5FC9-5CF0-54EA570BE5BA}"/>
              </a:ext>
            </a:extLst>
          </p:cNvPr>
          <p:cNvSpPr txBox="1"/>
          <p:nvPr/>
        </p:nvSpPr>
        <p:spPr>
          <a:xfrm>
            <a:off x="6081348" y="5802921"/>
            <a:ext cx="6110652" cy="324384"/>
          </a:xfrm>
          <a:prstGeom prst="rect">
            <a:avLst/>
          </a:prstGeom>
          <a:noFill/>
        </p:spPr>
        <p:txBody>
          <a:bodyPr wrap="square">
            <a:spAutoFit/>
          </a:bodyPr>
          <a:lstStyle/>
          <a:p>
            <a:pPr algn="r">
              <a:lnSpc>
                <a:spcPct val="115000"/>
              </a:lnSpc>
            </a:pPr>
            <a:r>
              <a:rPr lang="en-IN" sz="1400" b="1" baseline="30000" dirty="0">
                <a:effectLst/>
                <a:latin typeface="Times New Roman" panose="02020603050405020304" pitchFamily="18" charset="0"/>
                <a:ea typeface="Calibri" panose="020F0502020204030204" pitchFamily="34" charset="0"/>
                <a:cs typeface="Mangal" panose="02040503050203030202" pitchFamily="18" charset="0"/>
              </a:rPr>
              <a:t># </a:t>
            </a:r>
            <a:r>
              <a:rPr lang="en-IN" sz="1400" b="1" dirty="0">
                <a:effectLst/>
                <a:latin typeface="Times New Roman" panose="02020603050405020304" pitchFamily="18" charset="0"/>
                <a:ea typeface="Calibri" panose="020F0502020204030204" pitchFamily="34" charset="0"/>
                <a:cs typeface="Mangal" panose="02040503050203030202" pitchFamily="18" charset="0"/>
              </a:rPr>
              <a:t>c = 100 · (b-a) / a</a:t>
            </a:r>
            <a:endParaRPr lang="en-IN" sz="1600" dirty="0">
              <a:effectLst/>
              <a:latin typeface="Calibri" panose="020F0502020204030204" pitchFamily="34" charset="0"/>
              <a:ea typeface="Calibri" panose="020F0502020204030204" pitchFamily="34" charset="0"/>
              <a:cs typeface="Mangal" panose="02040503050203030202" pitchFamily="18" charset="0"/>
            </a:endParaRPr>
          </a:p>
        </p:txBody>
      </p:sp>
      <p:sp>
        <p:nvSpPr>
          <p:cNvPr id="7" name="TextBox 6">
            <a:extLst>
              <a:ext uri="{FF2B5EF4-FFF2-40B4-BE49-F238E27FC236}">
                <a16:creationId xmlns:a16="http://schemas.microsoft.com/office/drawing/2014/main" id="{F30895EC-5EFC-998D-2FF3-BA2D16516AE9}"/>
              </a:ext>
            </a:extLst>
          </p:cNvPr>
          <p:cNvSpPr txBox="1"/>
          <p:nvPr/>
        </p:nvSpPr>
        <p:spPr>
          <a:xfrm>
            <a:off x="-14654" y="467855"/>
            <a:ext cx="12192002" cy="324384"/>
          </a:xfrm>
          <a:prstGeom prst="rect">
            <a:avLst/>
          </a:prstGeom>
          <a:noFill/>
        </p:spPr>
        <p:txBody>
          <a:bodyPr wrap="square">
            <a:spAutoFit/>
          </a:bodyPr>
          <a:lstStyle/>
          <a:p>
            <a:pPr algn="ctr">
              <a:lnSpc>
                <a:spcPct val="115000"/>
              </a:lnSpc>
              <a:spcAft>
                <a:spcPts val="1000"/>
              </a:spcAft>
            </a:pPr>
            <a:r>
              <a:rPr lang="en-IN" sz="1400" b="1" i="0" dirty="0">
                <a:effectLst/>
                <a:latin typeface="Times New Roman" panose="02020603050405020304" pitchFamily="18" charset="0"/>
                <a:ea typeface="Calibri" panose="020F0502020204030204" pitchFamily="34" charset="0"/>
                <a:cs typeface="Mangal" panose="02040503050203030202" pitchFamily="18" charset="0"/>
              </a:rPr>
              <a:t>Table 4: Results on a randomly generated dataset showing the progressively increasing savings in emissions as supply chains are integrated.</a:t>
            </a:r>
            <a:endParaRPr lang="en-IN" sz="1050" i="1" dirty="0">
              <a:effectLst/>
              <a:latin typeface="Calibri" panose="020F0502020204030204" pitchFamily="34" charset="0"/>
              <a:ea typeface="Calibri" panose="020F0502020204030204" pitchFamily="34" charset="0"/>
              <a:cs typeface="Mangal" panose="02040503050203030202" pitchFamily="18" charset="0"/>
            </a:endParaRPr>
          </a:p>
        </p:txBody>
      </p:sp>
      <p:sp>
        <p:nvSpPr>
          <p:cNvPr id="9" name="TextBox 8">
            <a:extLst>
              <a:ext uri="{FF2B5EF4-FFF2-40B4-BE49-F238E27FC236}">
                <a16:creationId xmlns:a16="http://schemas.microsoft.com/office/drawing/2014/main" id="{34CC99DC-20F3-6784-3595-71234ADA84C0}"/>
              </a:ext>
            </a:extLst>
          </p:cNvPr>
          <p:cNvSpPr txBox="1"/>
          <p:nvPr/>
        </p:nvSpPr>
        <p:spPr>
          <a:xfrm>
            <a:off x="0" y="6497518"/>
            <a:ext cx="12192000" cy="324384"/>
          </a:xfrm>
          <a:prstGeom prst="rect">
            <a:avLst/>
          </a:prstGeom>
          <a:noFill/>
        </p:spPr>
        <p:txBody>
          <a:bodyPr wrap="square">
            <a:spAutoFit/>
          </a:bodyPr>
          <a:lstStyle/>
          <a:p>
            <a:pPr algn="just">
              <a:lnSpc>
                <a:spcPct val="115000"/>
              </a:lnSpc>
              <a:spcBef>
                <a:spcPts val="1200"/>
              </a:spcBef>
            </a:pPr>
            <a:r>
              <a:rPr lang="en-IN" sz="1400" dirty="0">
                <a:effectLst/>
                <a:latin typeface="Times New Roman" panose="02020603050405020304" pitchFamily="18" charset="0"/>
                <a:ea typeface="Calibri" panose="020F0502020204030204" pitchFamily="34" charset="0"/>
                <a:cs typeface="Mangal" panose="02040503050203030202" pitchFamily="18" charset="0"/>
              </a:rPr>
              <a:t>The dataset with the codes available online:  </a:t>
            </a:r>
            <a:r>
              <a:rPr lang="en-IN" sz="1400" u="sng" dirty="0">
                <a:solidFill>
                  <a:srgbClr val="0563C1"/>
                </a:solidFill>
                <a:effectLst/>
                <a:latin typeface="Times New Roman" panose="02020603050405020304" pitchFamily="18" charset="0"/>
                <a:ea typeface="Calibri" panose="020F0502020204030204" pitchFamily="34" charset="0"/>
                <a:cs typeface="Mangal" panose="02040503050203030202" pitchFamily="18" charset="0"/>
                <a:hlinkClick r:id="rId2"/>
              </a:rPr>
              <a:t>https://github.com/SanTanBan/DataSet-ICONIEA-2024-Emission-Reduction-through-Green-Sustainable-Supply-Chains</a:t>
            </a:r>
            <a:endParaRPr lang="en-IN" dirty="0">
              <a:effectLst/>
              <a:latin typeface="Calibri" panose="020F0502020204030204" pitchFamily="34" charset="0"/>
              <a:ea typeface="Calibri" panose="020F0502020204030204" pitchFamily="34" charset="0"/>
              <a:cs typeface="Mangal" panose="02040503050203030202" pitchFamily="18" charset="0"/>
            </a:endParaRPr>
          </a:p>
        </p:txBody>
      </p:sp>
    </p:spTree>
    <p:extLst>
      <p:ext uri="{BB962C8B-B14F-4D97-AF65-F5344CB8AC3E}">
        <p14:creationId xmlns:p14="http://schemas.microsoft.com/office/powerpoint/2010/main" val="6616561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EC5021-07D6-85F1-1ECE-17FC343EC846}"/>
              </a:ext>
            </a:extLst>
          </p:cNvPr>
          <p:cNvSpPr>
            <a:spLocks noGrp="1"/>
          </p:cNvSpPr>
          <p:nvPr>
            <p:ph type="title"/>
          </p:nvPr>
        </p:nvSpPr>
        <p:spPr>
          <a:xfrm>
            <a:off x="838200" y="272562"/>
            <a:ext cx="10515600" cy="606574"/>
          </a:xfrm>
        </p:spPr>
        <p:txBody>
          <a:bodyPr>
            <a:noAutofit/>
          </a:bodyPr>
          <a:lstStyle/>
          <a:p>
            <a:r>
              <a:rPr kumimoji="0" lang="en-US" altLang="en-US" sz="32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Findings and Conclusion</a:t>
            </a:r>
            <a:endParaRPr lang="en-IN" sz="3200" dirty="0"/>
          </a:p>
        </p:txBody>
      </p:sp>
      <p:sp>
        <p:nvSpPr>
          <p:cNvPr id="5" name="Rectangle 2">
            <a:extLst>
              <a:ext uri="{FF2B5EF4-FFF2-40B4-BE49-F238E27FC236}">
                <a16:creationId xmlns:a16="http://schemas.microsoft.com/office/drawing/2014/main" id="{1C7E51FF-3793-0DB9-663D-D35A94633577}"/>
              </a:ext>
            </a:extLst>
          </p:cNvPr>
          <p:cNvSpPr>
            <a:spLocks noGrp="1" noChangeArrowheads="1"/>
          </p:cNvSpPr>
          <p:nvPr>
            <p:ph idx="1"/>
          </p:nvPr>
        </p:nvSpPr>
        <p:spPr bwMode="auto">
          <a:xfrm>
            <a:off x="334108" y="1644792"/>
            <a:ext cx="11614638" cy="43340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eaLnBrk="0" fontAlgn="base" hangingPunct="0">
              <a:lnSpc>
                <a:spcPct val="150000"/>
              </a:lnSpc>
              <a:spcBef>
                <a:spcPct val="0"/>
              </a:spcBef>
              <a:spcAft>
                <a:spcPct val="0"/>
              </a:spcAft>
            </a:pPr>
            <a:r>
              <a:rPr kumimoji="0" lang="en-US" altLang="en-US" sz="15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We consider a few separate Maintenance, Repair and Operations (MRO) Supplies based supply chains for individual corporate entities</a:t>
            </a:r>
          </a:p>
          <a:p>
            <a:pPr algn="just" eaLnBrk="0" fontAlgn="base" hangingPunct="0">
              <a:lnSpc>
                <a:spcPct val="150000"/>
              </a:lnSpc>
              <a:spcBef>
                <a:spcPct val="0"/>
              </a:spcBef>
              <a:spcAft>
                <a:spcPct val="0"/>
              </a:spcAft>
            </a:pPr>
            <a:r>
              <a:rPr lang="en-US" altLang="en-US" sz="1500" dirty="0">
                <a:latin typeface="Times New Roman" panose="02020603050405020304" pitchFamily="18" charset="0"/>
                <a:ea typeface="Calibri" panose="020F0502020204030204" pitchFamily="34" charset="0"/>
                <a:cs typeface="Times New Roman" panose="02020603050405020304" pitchFamily="18" charset="0"/>
              </a:rPr>
              <a:t>We </a:t>
            </a:r>
            <a:r>
              <a:rPr kumimoji="0" lang="en-US" altLang="en-US" sz="15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show how integration of these supply chains would help reduce the total emission, w.r.t. the separate individual supply chains</a:t>
            </a:r>
          </a:p>
          <a:p>
            <a:pPr algn="just" eaLnBrk="0" fontAlgn="base" hangingPunct="0">
              <a:lnSpc>
                <a:spcPct val="150000"/>
              </a:lnSpc>
              <a:spcBef>
                <a:spcPct val="0"/>
              </a:spcBef>
              <a:spcAft>
                <a:spcPct val="0"/>
              </a:spcAft>
            </a:pPr>
            <a:r>
              <a:rPr kumimoji="0" lang="en-US" altLang="en-US" sz="15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The integration is done by adding together the sets of Suppliers, Distribution Centres, Branches and Consumers retaining their respective original parameters.</a:t>
            </a:r>
          </a:p>
          <a:p>
            <a:pPr algn="just" eaLnBrk="0" fontAlgn="base" hangingPunct="0">
              <a:lnSpc>
                <a:spcPct val="150000"/>
              </a:lnSpc>
              <a:spcBef>
                <a:spcPct val="0"/>
              </a:spcBef>
              <a:spcAft>
                <a:spcPct val="0"/>
              </a:spcAft>
            </a:pPr>
            <a:r>
              <a:rPr kumimoji="0" lang="en-US" altLang="en-US" sz="15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The results indicate that minimizing the individual costs of the five supply chains separately increases emissions by about </a:t>
            </a:r>
            <a:r>
              <a:rPr kumimoji="0" lang="en-US" altLang="en-US" sz="15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114.78%</a:t>
            </a:r>
            <a:r>
              <a:rPr kumimoji="0" lang="en-US" altLang="en-US" sz="15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w.r.t. the case of minimizing the total emissions in the integrated supply chain (when all the five independent supply chains in</a:t>
            </a:r>
            <a:r>
              <a:rPr kumimoji="0" lang="en-US" altLang="en-US" sz="15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Mangal" panose="02040503050203030202" pitchFamily="18" charset="0"/>
              </a:rPr>
              <a:t> </a:t>
            </a:r>
            <a:r>
              <a:rPr kumimoji="0" lang="en-US" altLang="en-US" sz="15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Table 4</a:t>
            </a:r>
            <a:r>
              <a:rPr kumimoji="0" lang="en-US" altLang="en-US" sz="15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have been integrated into a single supply chain with all Suppliers being able to cater all Customers through the available inter-connections as shown in </a:t>
            </a:r>
            <a:r>
              <a:rPr kumimoji="0" lang="en-US" altLang="en-US" sz="15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Figure 1</a:t>
            </a:r>
            <a:r>
              <a:rPr kumimoji="0" lang="en-US" altLang="en-US" sz="15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among the new integrated sets of Distribution Centres and Branches).</a:t>
            </a:r>
          </a:p>
          <a:p>
            <a:pPr algn="just">
              <a:lnSpc>
                <a:spcPct val="150000"/>
              </a:lnSpc>
            </a:pPr>
            <a:r>
              <a:rPr kumimoji="0" lang="en-US" altLang="en-US" sz="15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The dimension of Sustainability needs to be used for assessing performance in supply chains as well, expanding on the fundamental idea of classification of supply chains as Efficient and Responsive only. In this progressive era necessitating enormous climate action, previous performance analysis parameters are insufficient and evolution of each type of supply chain, improving over the classical approaches, is shown in </a:t>
            </a:r>
            <a:r>
              <a:rPr kumimoji="0" lang="en-US" altLang="en-US" sz="15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Table 5</a:t>
            </a:r>
            <a:r>
              <a:rPr kumimoji="0" lang="en-US" altLang="en-US" sz="15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US" altLang="en-US" sz="1500" dirty="0">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2388631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E4C026-FEED-4FCD-135F-84DD1D2240BC}"/>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269A1376-7823-71AC-ABEB-FD5F1A6B6CD9}"/>
              </a:ext>
            </a:extLst>
          </p:cNvPr>
          <p:cNvPicPr>
            <a:picLocks noChangeAspect="1"/>
          </p:cNvPicPr>
          <p:nvPr/>
        </p:nvPicPr>
        <p:blipFill rotWithShape="1">
          <a:blip r:embed="rId2"/>
          <a:srcRect b="3471"/>
          <a:stretch/>
        </p:blipFill>
        <p:spPr>
          <a:xfrm>
            <a:off x="571568" y="333176"/>
            <a:ext cx="11157370" cy="6472069"/>
          </a:xfrm>
          <a:prstGeom prst="rect">
            <a:avLst/>
          </a:prstGeom>
        </p:spPr>
      </p:pic>
      <p:sp>
        <p:nvSpPr>
          <p:cNvPr id="5" name="TextBox 4">
            <a:extLst>
              <a:ext uri="{FF2B5EF4-FFF2-40B4-BE49-F238E27FC236}">
                <a16:creationId xmlns:a16="http://schemas.microsoft.com/office/drawing/2014/main" id="{8A65C391-00AE-45CB-4D7D-919FB0677499}"/>
              </a:ext>
            </a:extLst>
          </p:cNvPr>
          <p:cNvSpPr txBox="1"/>
          <p:nvPr/>
        </p:nvSpPr>
        <p:spPr>
          <a:xfrm>
            <a:off x="0" y="0"/>
            <a:ext cx="12191999" cy="324384"/>
          </a:xfrm>
          <a:prstGeom prst="rect">
            <a:avLst/>
          </a:prstGeom>
          <a:noFill/>
        </p:spPr>
        <p:txBody>
          <a:bodyPr wrap="square">
            <a:spAutoFit/>
          </a:bodyPr>
          <a:lstStyle/>
          <a:p>
            <a:pPr algn="ctr">
              <a:lnSpc>
                <a:spcPct val="115000"/>
              </a:lnSpc>
              <a:spcAft>
                <a:spcPts val="1000"/>
              </a:spcAft>
            </a:pPr>
            <a:r>
              <a:rPr lang="en-IN" sz="1400" b="1" i="0" dirty="0">
                <a:effectLst/>
                <a:latin typeface="Times New Roman" panose="02020603050405020304" pitchFamily="18" charset="0"/>
                <a:ea typeface="Calibri" panose="020F0502020204030204" pitchFamily="34" charset="0"/>
                <a:cs typeface="Mangal" panose="02040503050203030202" pitchFamily="18" charset="0"/>
              </a:rPr>
              <a:t>Table 5: Increasing Scope of Supply Chain Classification to enable achievement of Optimal Strategic Fit</a:t>
            </a:r>
            <a:endParaRPr lang="en-IN" sz="1050" i="1" dirty="0">
              <a:effectLst/>
              <a:latin typeface="Calibri" panose="020F0502020204030204" pitchFamily="34" charset="0"/>
              <a:ea typeface="Calibri" panose="020F0502020204030204" pitchFamily="34" charset="0"/>
              <a:cs typeface="Mangal" panose="02040503050203030202" pitchFamily="18" charset="0"/>
            </a:endParaRPr>
          </a:p>
        </p:txBody>
      </p:sp>
    </p:spTree>
    <p:extLst>
      <p:ext uri="{BB962C8B-B14F-4D97-AF65-F5344CB8AC3E}">
        <p14:creationId xmlns:p14="http://schemas.microsoft.com/office/powerpoint/2010/main" val="35402675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5D9B04-87EC-C24F-2670-9105F00532E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9EC0CF6-086D-01F4-13D0-8C6E8C53DC23}"/>
              </a:ext>
            </a:extLst>
          </p:cNvPr>
          <p:cNvSpPr>
            <a:spLocks noGrp="1"/>
          </p:cNvSpPr>
          <p:nvPr>
            <p:ph type="title"/>
          </p:nvPr>
        </p:nvSpPr>
        <p:spPr>
          <a:xfrm>
            <a:off x="838200" y="149470"/>
            <a:ext cx="10515600" cy="614472"/>
          </a:xfrm>
        </p:spPr>
        <p:txBody>
          <a:bodyPr>
            <a:noAutofit/>
          </a:bodyPr>
          <a:lstStyle/>
          <a:p>
            <a:pPr lvl="0" algn="just">
              <a:lnSpc>
                <a:spcPct val="115000"/>
              </a:lnSpc>
            </a:pPr>
            <a:r>
              <a:rPr lang="en-US" sz="2800" b="1" dirty="0">
                <a:effectLst/>
                <a:latin typeface="Times New Roman" panose="02020603050405020304" pitchFamily="18" charset="0"/>
                <a:ea typeface="Calibri" panose="020F0502020204030204" pitchFamily="34" charset="0"/>
                <a:cs typeface="Mangal" panose="02040503050203030202" pitchFamily="18" charset="0"/>
              </a:rPr>
              <a:t>Future Work</a:t>
            </a:r>
            <a:endParaRPr lang="en-IN" sz="2800" dirty="0">
              <a:effectLst/>
              <a:latin typeface="Calibri" panose="020F0502020204030204" pitchFamily="34" charset="0"/>
              <a:ea typeface="Calibri" panose="020F0502020204030204" pitchFamily="34" charset="0"/>
              <a:cs typeface="Mangal" panose="02040503050203030202" pitchFamily="18" charset="0"/>
            </a:endParaRPr>
          </a:p>
        </p:txBody>
      </p:sp>
      <p:sp>
        <p:nvSpPr>
          <p:cNvPr id="4" name="Rectangle 2">
            <a:extLst>
              <a:ext uri="{FF2B5EF4-FFF2-40B4-BE49-F238E27FC236}">
                <a16:creationId xmlns:a16="http://schemas.microsoft.com/office/drawing/2014/main" id="{1B94B28A-8A96-E4F3-0579-8802493F1F20}"/>
              </a:ext>
            </a:extLst>
          </p:cNvPr>
          <p:cNvSpPr>
            <a:spLocks noGrp="1" noChangeArrowheads="1"/>
          </p:cNvSpPr>
          <p:nvPr>
            <p:ph idx="1"/>
          </p:nvPr>
        </p:nvSpPr>
        <p:spPr bwMode="auto">
          <a:xfrm>
            <a:off x="165405" y="1523576"/>
            <a:ext cx="11861190" cy="45704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just">
              <a:lnSpc>
                <a:spcPct val="100000"/>
              </a:lnSpc>
            </a:pPr>
            <a:r>
              <a:rPr kumimoji="0" lang="en-US" altLang="en-US" sz="18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Expanding the current modelling assumption of each transportation link being catered to by a single vehicle to allow multiple heterogeneous vehicles to ply on the network</a:t>
            </a:r>
            <a:endParaRPr lang="en-US" altLang="en-US" sz="1800"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0000"/>
              </a:lnSpc>
            </a:pPr>
            <a:endParaRPr kumimoji="0" lang="en-US" altLang="en-US" sz="18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0000"/>
              </a:lnSpc>
            </a:pPr>
            <a:r>
              <a:rPr kumimoji="0" lang="en-US" altLang="en-US" sz="18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We believe that instead of further developing random variables for the parameters considered for our and similar problems to develop and compare stochastic programming approaches towards emission reduction, </a:t>
            </a:r>
            <a:r>
              <a:rPr kumimoji="0" lang="en-US" altLang="en-US" sz="18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real world case studies </a:t>
            </a:r>
            <a:r>
              <a:rPr kumimoji="0" lang="en-US" altLang="en-US" sz="18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would reveal the actual potential of clubbing independent supply chains into a single green entity; and definitely show magnitudes of emission reduction, much more than reported by us for the single holistic green integration with random parameter values.</a:t>
            </a:r>
            <a:endParaRPr lang="en-US" altLang="en-US" sz="1800"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0000"/>
              </a:lnSpc>
            </a:pPr>
            <a:endParaRPr kumimoji="0" lang="en-US" altLang="en-US" sz="1050" b="0" i="0" u="none" strike="noStrike" cap="none" normalizeH="0" baseline="0" dirty="0">
              <a:ln>
                <a:noFill/>
              </a:ln>
              <a:solidFill>
                <a:schemeClr val="tx1"/>
              </a:solidFill>
              <a:effectLst/>
            </a:endParaRPr>
          </a:p>
          <a:p>
            <a:pPr algn="just">
              <a:lnSpc>
                <a:spcPct val="100000"/>
              </a:lnSpc>
            </a:pPr>
            <a:r>
              <a:rPr kumimoji="0" lang="en-US" altLang="en-US" sz="18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Accounting for temporal causality, especially during consideration of the inventory holding and handling capacities. Currently the model assumes that the entire process of obtaining the loads from appropriate transportation networks into the facilities happens at once. The capacity constraint for the facilities, to not exceed above their respective value of </a:t>
            </a:r>
            <a:r>
              <a:rPr kumimoji="0" lang="en-US" altLang="en-US" sz="1800" b="0" i="1"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H</a:t>
            </a:r>
            <a:r>
              <a:rPr kumimoji="0" lang="en-US" altLang="en-US" sz="18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could be improved since all the loading unloading process does not take place at the same time in reality, and therefore the facilities may not get overwhelmed easily.</a:t>
            </a:r>
          </a:p>
          <a:p>
            <a:pPr algn="just">
              <a:lnSpc>
                <a:spcPct val="100000"/>
              </a:lnSpc>
            </a:pPr>
            <a:endParaRPr kumimoji="0" lang="en-US" altLang="en-US" sz="1050" b="0" i="0" u="none" strike="noStrike" cap="none" normalizeH="0" baseline="0" dirty="0">
              <a:ln>
                <a:noFill/>
              </a:ln>
              <a:solidFill>
                <a:schemeClr val="tx1"/>
              </a:solidFill>
              <a:effectLst/>
            </a:endParaRPr>
          </a:p>
          <a:p>
            <a:pPr algn="just">
              <a:lnSpc>
                <a:spcPct val="100000"/>
              </a:lnSpc>
            </a:pPr>
            <a:r>
              <a:rPr kumimoji="0" lang="en-US" altLang="en-US" sz="18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Multiple emission parameters should be further considered (instead of a single type to emission) and weighing these different types of emissions with their respective GWPs to obtain a cumulative objective function would enable minimization of GWP for the integrated supply chain. </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68195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3631D0C-6095-210C-ECE2-45DE8E4A987E}"/>
              </a:ext>
            </a:extLst>
          </p:cNvPr>
          <p:cNvSpPr>
            <a:spLocks noChangeArrowheads="1"/>
          </p:cNvSpPr>
          <p:nvPr/>
        </p:nvSpPr>
        <p:spPr bwMode="auto">
          <a:xfrm>
            <a:off x="0" y="51177"/>
            <a:ext cx="12192000" cy="67556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152352"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R="0" lvl="0" algn="l" defTabSz="914400" rtl="0" eaLnBrk="0" fontAlgn="base" latinLnBrk="0" hangingPunct="0">
              <a:lnSpc>
                <a:spcPct val="100000"/>
              </a:lnSpc>
              <a:spcBef>
                <a:spcPct val="0"/>
              </a:spcBef>
              <a:spcAft>
                <a:spcPct val="0"/>
              </a:spcAft>
              <a:buClrTx/>
              <a:buSzTx/>
              <a:tabLst/>
            </a:pPr>
            <a:r>
              <a:rPr kumimoji="0" lang="en-US" altLang="en-US" sz="1400" b="1"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REFERENCES</a:t>
            </a:r>
          </a:p>
          <a:p>
            <a:pPr marR="0" lvl="0" algn="l" defTabSz="914400" rtl="0" eaLnBrk="0" fontAlgn="base" latinLnBrk="0" hangingPunct="0">
              <a:lnSpc>
                <a:spcPct val="100000"/>
              </a:lnSpc>
              <a:spcBef>
                <a:spcPct val="0"/>
              </a:spcBef>
              <a:spcAft>
                <a:spcPct val="0"/>
              </a:spcAft>
              <a:buClrTx/>
              <a:buSzTx/>
              <a:tabLst/>
            </a:pPr>
            <a:endParaRPr kumimoji="0" lang="en-US" altLang="en-US" sz="2800" b="0" i="0" u="none" strike="noStrike" cap="none" normalizeH="0" baseline="0" dirty="0">
              <a:ln>
                <a:noFill/>
              </a:ln>
              <a:solidFill>
                <a:srgbClr val="2F5496"/>
              </a:solidFill>
              <a:effectLst/>
              <a:latin typeface="Calibri Light" panose="020F0302020204030204" pitchFamily="34" charset="0"/>
              <a:ea typeface="Times New Roman" panose="02020603050405020304" pitchFamily="18" charset="0"/>
              <a:cs typeface="Mangal" panose="02040503050203030202" pitchFamily="18" charset="0"/>
            </a:endParaRPr>
          </a:p>
          <a:p>
            <a:pPr marL="228600" marR="0" lvl="0" indent="-2286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2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Adana, S., Manuj, I., </a:t>
            </a:r>
            <a:r>
              <a:rPr kumimoji="0" lang="en-US" altLang="en-US" sz="1200" b="0" i="0" u="none" strike="noStrike" cap="none" normalizeH="0" baseline="0" dirty="0" err="1">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Herburger</a:t>
            </a:r>
            <a:r>
              <a:rPr kumimoji="0" lang="en-US" altLang="en-US" sz="12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M., </a:t>
            </a:r>
            <a:r>
              <a:rPr kumimoji="0" lang="en-US" altLang="en-US" sz="1200" b="0" i="0" u="none" strike="noStrike" cap="none" normalizeH="0" baseline="0" dirty="0" err="1">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Cevikparmak</a:t>
            </a:r>
            <a:r>
              <a:rPr kumimoji="0" lang="en-US" altLang="en-US" sz="12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S., Celik, H., &amp; </a:t>
            </a:r>
            <a:r>
              <a:rPr kumimoji="0" lang="en-US" altLang="en-US" sz="1200" b="0" i="0" u="none" strike="noStrike" cap="none" normalizeH="0" baseline="0" dirty="0" err="1">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Uvet</a:t>
            </a:r>
            <a:r>
              <a:rPr kumimoji="0" lang="en-US" altLang="en-US" sz="12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H. (2024, January 14). Linking decentralization in</a:t>
            </a:r>
            <a:r>
              <a:rPr kumimoji="0" lang="en-US" altLang="en-US" sz="12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kumimoji="0" lang="en-US" altLang="en-US" sz="12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decision-making to resilience outcomes: a supply chain orientation perspective. </a:t>
            </a:r>
            <a:r>
              <a:rPr kumimoji="0" lang="en-US" altLang="en-US" sz="1200" b="0" i="1"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The International Journal of Logistics Management, 35</a:t>
            </a:r>
            <a:r>
              <a:rPr kumimoji="0" lang="en-US" altLang="en-US" sz="12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(1), 256-280. doi:10.1108/IJLM-07-2022-0308</a:t>
            </a:r>
            <a:endParaRPr kumimoji="0" lang="en-US" altLang="en-US" sz="1100" b="0" i="0" u="none" strike="noStrike" cap="none" normalizeH="0" baseline="0" dirty="0">
              <a:ln>
                <a:noFill/>
              </a:ln>
              <a:solidFill>
                <a:schemeClr val="tx1"/>
              </a:solidFill>
              <a:effectLst/>
            </a:endParaRPr>
          </a:p>
          <a:p>
            <a:pPr marL="228600" marR="0" lvl="0" indent="-2286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200" b="0" i="0" u="none" strike="noStrike" cap="none" normalizeH="0" baseline="0" dirty="0" err="1">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Ageron</a:t>
            </a:r>
            <a:r>
              <a:rPr kumimoji="0" lang="en-US" altLang="en-US" sz="12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B., Gunasekaran, A., &amp; </a:t>
            </a:r>
            <a:r>
              <a:rPr kumimoji="0" lang="en-US" altLang="en-US" sz="1200" b="0" i="0" u="none" strike="noStrike" cap="none" normalizeH="0" baseline="0" dirty="0" err="1">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Spalanzani</a:t>
            </a:r>
            <a:r>
              <a:rPr kumimoji="0" lang="en-US" altLang="en-US" sz="12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 (2012). Sustainable supply management: An empirical study. </a:t>
            </a:r>
            <a:r>
              <a:rPr kumimoji="0" lang="en-US" altLang="en-US" sz="1200" b="0" i="1"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International Journal of Production Economics, 140</a:t>
            </a:r>
            <a:r>
              <a:rPr kumimoji="0" lang="en-US" altLang="en-US" sz="12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(1), 168-182. doi:10.1016/j.ijpe.2011.04.007</a:t>
            </a:r>
            <a:endParaRPr kumimoji="0" lang="en-US" altLang="en-US" sz="1100" b="0" i="0" u="none" strike="noStrike" cap="none" normalizeH="0" baseline="0" dirty="0">
              <a:ln>
                <a:noFill/>
              </a:ln>
              <a:solidFill>
                <a:schemeClr val="tx1"/>
              </a:solidFill>
              <a:effectLst/>
            </a:endParaRPr>
          </a:p>
          <a:p>
            <a:pPr marL="228600" marR="0" lvl="0" indent="-2286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2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Agrawal, A. K., &amp; Yadav, S. (2020). Price and profit structuring for single manufacturer multi-buyer integrated inventory supply chain under price-sensitive demand condition. </a:t>
            </a:r>
            <a:r>
              <a:rPr kumimoji="0" lang="en-US" altLang="en-US" sz="1200" b="0" i="1"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Computers &amp; Industrial Engineering, 139</a:t>
            </a:r>
            <a:r>
              <a:rPr kumimoji="0" lang="en-US" altLang="en-US" sz="12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106208. doi:10.1016/j.cie.2019.106208</a:t>
            </a:r>
            <a:endParaRPr kumimoji="0" lang="en-US" altLang="en-US" sz="1100" b="0" i="0" u="none" strike="noStrike" cap="none" normalizeH="0" baseline="0" dirty="0">
              <a:ln>
                <a:noFill/>
              </a:ln>
              <a:solidFill>
                <a:schemeClr val="tx1"/>
              </a:solidFill>
              <a:effectLst/>
            </a:endParaRPr>
          </a:p>
          <a:p>
            <a:pPr marL="228600" marR="0" lvl="0" indent="-2286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200" b="0" i="0" u="none" strike="noStrike" cap="none" normalizeH="0" baseline="0" dirty="0" err="1">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Awad</a:t>
            </a:r>
            <a:r>
              <a:rPr kumimoji="0" lang="en-US" altLang="en-US" sz="12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H. A., &amp; Nassar, M. O. (2010). Supply Chain Integration: Definition and Challenges. </a:t>
            </a:r>
            <a:r>
              <a:rPr kumimoji="0" lang="en-US" altLang="en-US" sz="1200" b="0" i="1"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Proceedings of the International </a:t>
            </a:r>
            <a:r>
              <a:rPr kumimoji="0" lang="en-US" altLang="en-US" sz="1200" b="0" i="1" u="none" strike="noStrike" cap="none" normalizeH="0" baseline="0" dirty="0" err="1">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MultiConference</a:t>
            </a:r>
            <a:r>
              <a:rPr kumimoji="0" lang="en-US" altLang="en-US" sz="1200" b="0" i="1"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of Engineers and Computer Scientists 2010</a:t>
            </a:r>
            <a:r>
              <a:rPr kumimoji="0" lang="en-US" altLang="en-US" sz="12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sz="1200" b="0" i="1"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I.</a:t>
            </a:r>
            <a:r>
              <a:rPr kumimoji="0" lang="en-US" altLang="en-US" sz="12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Hong Kong. Retrieved from https://www.kau.edu.sa/Show_Res.aspx?Site_ID=857&amp;LNG=EN&amp;RN=58325</a:t>
            </a:r>
            <a:endParaRPr kumimoji="0" lang="en-US" altLang="en-US" sz="1100" b="0" i="0" u="none" strike="noStrike" cap="none" normalizeH="0" baseline="0" dirty="0">
              <a:ln>
                <a:noFill/>
              </a:ln>
              <a:solidFill>
                <a:schemeClr val="tx1"/>
              </a:solidFill>
              <a:effectLst/>
            </a:endParaRPr>
          </a:p>
          <a:p>
            <a:pPr marL="228600" marR="0" lvl="0" indent="-2286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2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Bagchi, P. K., Chun Ha, B., </a:t>
            </a:r>
            <a:r>
              <a:rPr kumimoji="0" lang="en-US" altLang="en-US" sz="1200" b="0" i="0" u="none" strike="noStrike" cap="none" normalizeH="0" baseline="0" dirty="0" err="1">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Skjoett</a:t>
            </a:r>
            <a:r>
              <a:rPr kumimoji="0" lang="en-US" altLang="en-US" sz="12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‐Larsen, T., &amp; </a:t>
            </a:r>
            <a:r>
              <a:rPr kumimoji="0" lang="en-US" altLang="en-US" sz="1200" b="0" i="0" u="none" strike="noStrike" cap="none" normalizeH="0" baseline="0" dirty="0" err="1">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Boege</a:t>
            </a:r>
            <a:r>
              <a:rPr kumimoji="0" lang="en-US" altLang="en-US" sz="12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sz="1200" b="0" i="0" u="none" strike="noStrike" cap="none" normalizeH="0" baseline="0" dirty="0" err="1">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Soerensen</a:t>
            </a:r>
            <a:r>
              <a:rPr kumimoji="0" lang="en-US" altLang="en-US" sz="12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L. (2005). Supply chain integration: a European survey. </a:t>
            </a:r>
            <a:r>
              <a:rPr kumimoji="0" lang="en-US" altLang="en-US" sz="1200" b="0" i="1"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The International Journal of Logistics Management, 16</a:t>
            </a:r>
            <a:r>
              <a:rPr kumimoji="0" lang="en-US" altLang="en-US" sz="12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(2), 275-294. doi:10.1108/09574090510634557</a:t>
            </a:r>
            <a:endParaRPr kumimoji="0" lang="en-US" altLang="en-US" sz="1100" b="0" i="0" u="none" strike="noStrike" cap="none" normalizeH="0" baseline="0" dirty="0">
              <a:ln>
                <a:noFill/>
              </a:ln>
              <a:solidFill>
                <a:schemeClr val="tx1"/>
              </a:solidFill>
              <a:effectLst/>
            </a:endParaRPr>
          </a:p>
          <a:p>
            <a:pPr marL="228600" marR="0" lvl="0" indent="-2286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2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Das, S. K., Yu, V. F., Roy, S. K., &amp; Weber, G. W. (2024). Location</a:t>
            </a:r>
            <a:r>
              <a:rPr kumimoji="0" lang="en-US" altLang="en-US" sz="12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t>
            </a:r>
            <a:r>
              <a:rPr kumimoji="0" lang="en-US" altLang="en-US" sz="12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allocation problem for green efficient two-stage vehicle-based logistics system: A type-2 </a:t>
            </a:r>
            <a:r>
              <a:rPr kumimoji="0" lang="en-US" altLang="en-US" sz="1200" b="0" i="0" u="none" strike="noStrike" cap="none" normalizeH="0" baseline="0" dirty="0" err="1">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neutrosophic</a:t>
            </a:r>
            <a:r>
              <a:rPr kumimoji="0" lang="en-US" altLang="en-US" sz="12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multi-objective modeling approach. </a:t>
            </a:r>
            <a:r>
              <a:rPr kumimoji="0" lang="en-US" altLang="en-US" sz="1200" b="0" i="1"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Expert Systems with Applications, 238</a:t>
            </a:r>
            <a:r>
              <a:rPr kumimoji="0" lang="en-US" altLang="en-US" sz="12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122174. doi:10.1016/j.eswa.2023.122174</a:t>
            </a:r>
            <a:endParaRPr kumimoji="0" lang="en-US" altLang="en-US" sz="1100" b="0" i="0" u="none" strike="noStrike" cap="none" normalizeH="0" baseline="0" dirty="0">
              <a:ln>
                <a:noFill/>
              </a:ln>
              <a:solidFill>
                <a:schemeClr val="tx1"/>
              </a:solidFill>
              <a:effectLst/>
            </a:endParaRPr>
          </a:p>
          <a:p>
            <a:pPr marL="228600" marR="0" lvl="0" indent="-2286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2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Dhar, S., &amp; Shukla, P. R. (2015). Low carbon scenarios for transport in India: Co-benefits analysis. </a:t>
            </a:r>
            <a:r>
              <a:rPr kumimoji="0" lang="en-US" altLang="en-US" sz="1200" b="0" i="1"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Energy Policy, 81</a:t>
            </a:r>
            <a:r>
              <a:rPr kumimoji="0" lang="en-US" altLang="en-US" sz="12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186-198. doi:10.1016/j.enpol.2014.11.026</a:t>
            </a:r>
            <a:endParaRPr kumimoji="0" lang="en-US" altLang="en-US" sz="1100" b="0" i="0" u="none" strike="noStrike" cap="none" normalizeH="0" baseline="0" dirty="0">
              <a:ln>
                <a:noFill/>
              </a:ln>
              <a:solidFill>
                <a:schemeClr val="tx1"/>
              </a:solidFill>
              <a:effectLst/>
            </a:endParaRPr>
          </a:p>
          <a:p>
            <a:pPr marL="228600" marR="0" lvl="0" indent="-2286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2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Dubey, R., Gunasekaran, A., Childe, S. J., Papadopoulos, T., &amp; </a:t>
            </a:r>
            <a:r>
              <a:rPr kumimoji="0" lang="en-US" altLang="en-US" sz="1200" b="0" i="0" u="none" strike="noStrike" cap="none" normalizeH="0" baseline="0" dirty="0" err="1">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Fosso</a:t>
            </a:r>
            <a:r>
              <a:rPr kumimoji="0" lang="en-US" altLang="en-US" sz="12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Wamba, S. (2017). World class sustainable supply chain management: critical review and further research directions. </a:t>
            </a:r>
            <a:r>
              <a:rPr kumimoji="0" lang="en-US" altLang="en-US" sz="1200" b="0" i="1"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The International Journal of Logistics Management, 28</a:t>
            </a:r>
            <a:r>
              <a:rPr kumimoji="0" lang="en-US" altLang="en-US" sz="12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(2), 332-362. doi:10.1108/IJLM-07-2015-0112</a:t>
            </a:r>
            <a:endParaRPr kumimoji="0" lang="en-US" altLang="en-US" sz="1100" b="0" i="0" u="none" strike="noStrike" cap="none" normalizeH="0" baseline="0" dirty="0">
              <a:ln>
                <a:noFill/>
              </a:ln>
              <a:solidFill>
                <a:schemeClr val="tx1"/>
              </a:solidFill>
              <a:effectLst/>
            </a:endParaRPr>
          </a:p>
          <a:p>
            <a:pPr marL="228600" marR="0" lvl="0" indent="-2286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200" b="0" i="0" u="none" strike="noStrike" cap="none" normalizeH="0" baseline="0" dirty="0" err="1">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Fabbe‐Costes</a:t>
            </a:r>
            <a:r>
              <a:rPr kumimoji="0" lang="en-US" altLang="en-US" sz="12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N., &amp; Jahre, M. (2008). Supply chain integration and performance: a review of the evidence. (M. Waller, Ed.) </a:t>
            </a:r>
            <a:r>
              <a:rPr kumimoji="0" lang="en-US" altLang="en-US" sz="1200" b="0" i="1"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The International Journal of Logistics Management, 19</a:t>
            </a:r>
            <a:r>
              <a:rPr kumimoji="0" lang="en-US" altLang="en-US" sz="12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(2), 130-154. doi:10.1108/09574090810895933</a:t>
            </a:r>
            <a:endParaRPr kumimoji="0" lang="en-US" altLang="en-US" sz="1100" b="0" i="0" u="none" strike="noStrike" cap="none" normalizeH="0" baseline="0" dirty="0">
              <a:ln>
                <a:noFill/>
              </a:ln>
              <a:solidFill>
                <a:schemeClr val="tx1"/>
              </a:solidFill>
              <a:effectLst/>
            </a:endParaRPr>
          </a:p>
          <a:p>
            <a:pPr marL="228600" marR="0" lvl="0" indent="-2286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2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Fawcett, S. E., &amp; </a:t>
            </a:r>
            <a:r>
              <a:rPr kumimoji="0" lang="en-US" altLang="en-US" sz="1200" b="0" i="0" u="none" strike="noStrike" cap="none" normalizeH="0" baseline="0" dirty="0" err="1">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Magnan</a:t>
            </a:r>
            <a:r>
              <a:rPr kumimoji="0" lang="en-US" altLang="en-US" sz="12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G. M. (2002, 01 01). The rhetoric and reality of supply chain integration. </a:t>
            </a:r>
            <a:r>
              <a:rPr kumimoji="0" lang="en-US" altLang="en-US" sz="1200" b="0" i="1"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International Journal of Physical Distribution &amp; Logistics Management, 32</a:t>
            </a:r>
            <a:r>
              <a:rPr kumimoji="0" lang="en-US" altLang="en-US" sz="12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(5), 339-361. doi:10.1108/09600030210436222</a:t>
            </a:r>
            <a:endParaRPr kumimoji="0" lang="en-US" altLang="en-US" sz="1100" b="0" i="0" u="none" strike="noStrike" cap="none" normalizeH="0" baseline="0" dirty="0">
              <a:ln>
                <a:noFill/>
              </a:ln>
              <a:solidFill>
                <a:schemeClr val="tx1"/>
              </a:solidFill>
              <a:effectLst/>
            </a:endParaRPr>
          </a:p>
          <a:p>
            <a:pPr marL="228600" marR="0" lvl="0" indent="-2286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2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Flynn, B. B., Huo, B., &amp; Zhao, X. (2010). The impact of supply chain integration on performance: A contingency and configuration approach. </a:t>
            </a:r>
            <a:r>
              <a:rPr kumimoji="0" lang="en-US" altLang="en-US" sz="1200" b="0" i="1"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Journal of Operations Management, 28</a:t>
            </a:r>
            <a:r>
              <a:rPr kumimoji="0" lang="en-US" altLang="en-US" sz="12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(1), 58-71. </a:t>
            </a:r>
            <a:r>
              <a:rPr kumimoji="0" lang="en-US" altLang="en-US" sz="1200" b="0" i="0" u="none" strike="noStrike" cap="none" normalizeH="0" baseline="0" dirty="0" err="1">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doi:https</a:t>
            </a:r>
            <a:r>
              <a:rPr kumimoji="0" lang="en-US" altLang="en-US" sz="12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://doi.org/10.1016/j.jom.2009.06.001</a:t>
            </a:r>
            <a:endParaRPr kumimoji="0" lang="en-US" altLang="en-US" sz="1100" b="0" i="0" u="none" strike="noStrike" cap="none" normalizeH="0" baseline="0" dirty="0">
              <a:ln>
                <a:noFill/>
              </a:ln>
              <a:solidFill>
                <a:schemeClr val="tx1"/>
              </a:solidFill>
              <a:effectLst/>
            </a:endParaRPr>
          </a:p>
          <a:p>
            <a:pPr marL="228600" marR="0" lvl="0" indent="-2286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2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Gunasekaran, A., &amp; Ngai, E. (2004). Information systems in supply chain integration and management. </a:t>
            </a:r>
            <a:r>
              <a:rPr kumimoji="0" lang="en-US" altLang="en-US" sz="1200" b="0" i="1"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European Journal of Operational Research, 159</a:t>
            </a:r>
            <a:r>
              <a:rPr kumimoji="0" lang="en-US" altLang="en-US" sz="12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(2), 269-295. doi:10.1016/j.ejor.2003.08.016</a:t>
            </a:r>
            <a:endParaRPr kumimoji="0" lang="en-US" altLang="en-US" sz="1100" b="0" i="0" u="none" strike="noStrike" cap="none" normalizeH="0" baseline="0" dirty="0">
              <a:ln>
                <a:noFill/>
              </a:ln>
              <a:solidFill>
                <a:schemeClr val="tx1"/>
              </a:solidFill>
              <a:effectLst/>
            </a:endParaRPr>
          </a:p>
          <a:p>
            <a:pPr marL="228600" marR="0" lvl="0" indent="-2286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2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Hosseini-</a:t>
            </a:r>
            <a:r>
              <a:rPr kumimoji="0" lang="en-US" altLang="en-US" sz="1200" b="0" i="0" u="none" strike="noStrike" cap="none" normalizeH="0" baseline="0" dirty="0" err="1">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Motlagh</a:t>
            </a:r>
            <a:r>
              <a:rPr kumimoji="0" lang="en-US" altLang="en-US" sz="12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S.-M., Choi, T.-M., Johari, M., &amp; Nouri-</a:t>
            </a:r>
            <a:r>
              <a:rPr kumimoji="0" lang="en-US" altLang="en-US" sz="1200" b="0" i="0" u="none" strike="noStrike" cap="none" normalizeH="0" baseline="0" dirty="0" err="1">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Harzvili</a:t>
            </a:r>
            <a:r>
              <a:rPr kumimoji="0" lang="en-US" altLang="en-US" sz="12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M. (2022). A profit surplus distribution mechanism for supply chain coordination: An evolutionary game-theoretic analysis. </a:t>
            </a:r>
            <a:r>
              <a:rPr kumimoji="0" lang="en-US" altLang="en-US" sz="1200" b="0" i="1"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European Journal of Operational Research, 301</a:t>
            </a:r>
            <a:r>
              <a:rPr kumimoji="0" lang="en-US" altLang="en-US" sz="12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(2), 561-575. doi:10.1016/j.ejor.2021.10.059</a:t>
            </a:r>
            <a:endParaRPr kumimoji="0" lang="en-US" altLang="en-US" sz="1100" b="0" i="0" u="none" strike="noStrike" cap="none" normalizeH="0" baseline="0" dirty="0">
              <a:ln>
                <a:noFill/>
              </a:ln>
              <a:solidFill>
                <a:schemeClr val="tx1"/>
              </a:solidFill>
              <a:effectLst/>
            </a:endParaRPr>
          </a:p>
          <a:p>
            <a:pPr marL="228600" marR="0" lvl="0" indent="-2286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2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Huang, C.-H. (2012). </a:t>
            </a:r>
            <a:r>
              <a:rPr kumimoji="0" lang="en-US" altLang="en-US" sz="1200" b="0" i="1"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Design and Development of Wireless Power Transmission for Unmanned Air Vehicles.</a:t>
            </a:r>
            <a:r>
              <a:rPr kumimoji="0" lang="en-US" altLang="en-US" sz="12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Master's Thesis, Naval </a:t>
            </a:r>
            <a:r>
              <a:rPr kumimoji="0" lang="en-US" altLang="en-US" sz="1200" b="0" i="0" u="none" strike="noStrike" cap="none" normalizeH="0" baseline="0" dirty="0" err="1">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PostGraduate</a:t>
            </a:r>
            <a:r>
              <a:rPr kumimoji="0" lang="en-US" altLang="en-US" sz="12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School Monterey CA. </a:t>
            </a:r>
            <a:r>
              <a:rPr kumimoji="0" lang="en-US" altLang="en-US" sz="1200" b="0" i="0" u="none" strike="noStrike" cap="none" normalizeH="0" baseline="0" dirty="0" err="1">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doi:https</a:t>
            </a:r>
            <a:r>
              <a:rPr kumimoji="0" lang="en-US" altLang="en-US" sz="12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://apps.dtic.mil/</a:t>
            </a:r>
            <a:r>
              <a:rPr kumimoji="0" lang="en-US" altLang="en-US" sz="1200" b="0" i="0" u="none" strike="noStrike" cap="none" normalizeH="0" baseline="0" dirty="0" err="1">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sti</a:t>
            </a:r>
            <a:r>
              <a:rPr kumimoji="0" lang="en-US" altLang="en-US" sz="12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/citations/ADA567672</a:t>
            </a:r>
            <a:endParaRPr kumimoji="0" lang="en-US" altLang="en-US" sz="1100" b="0" i="0" u="none" strike="noStrike" cap="none" normalizeH="0" baseline="0" dirty="0">
              <a:ln>
                <a:noFill/>
              </a:ln>
              <a:solidFill>
                <a:schemeClr val="tx1"/>
              </a:solidFill>
              <a:effectLst/>
            </a:endParaRPr>
          </a:p>
          <a:p>
            <a:pPr marL="228600" marR="0" lvl="0" indent="-2286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2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Jiang, W., Lu, W., &amp; Xu, Q. (2019). Profit Distribution Model for Construction Supply Chain with Cap-and-Trade Policy. </a:t>
            </a:r>
            <a:r>
              <a:rPr kumimoji="0" lang="en-US" altLang="en-US" sz="1200" b="0" i="1"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Sustainability, 11</a:t>
            </a:r>
            <a:r>
              <a:rPr kumimoji="0" lang="en-US" altLang="en-US" sz="12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(4), 1215. doi:10.3390/su11041215</a:t>
            </a:r>
            <a:endParaRPr kumimoji="0" lang="en-US" altLang="en-US" sz="1100" b="0" i="0" u="none" strike="noStrike" cap="none" normalizeH="0" baseline="0" dirty="0">
              <a:ln>
                <a:noFill/>
              </a:ln>
              <a:solidFill>
                <a:schemeClr val="tx1"/>
              </a:solidFill>
              <a:effectLst/>
            </a:endParaRPr>
          </a:p>
          <a:p>
            <a:pPr marL="228600" marR="0" lvl="0" indent="-2286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2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Jiang, W., Wei, M., &amp; Wu, W. (2019, September). Profit Distribution Strategy of Cooperation Construction Supply Chain under Carbon Tax Policy. </a:t>
            </a:r>
            <a:r>
              <a:rPr kumimoji="0" lang="en-US" altLang="en-US" sz="1200" b="0" i="1"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IOP Conference Series: Earth and Environmental Science, 304</a:t>
            </a:r>
            <a:r>
              <a:rPr kumimoji="0" lang="en-US" altLang="en-US" sz="12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(3), 032110. doi:10.1088/1755-1315/304/3/032110</a:t>
            </a:r>
            <a:endParaRPr kumimoji="0" lang="en-US" altLang="en-US" sz="1100" b="0" i="0" u="none" strike="noStrike" cap="none" normalizeH="0" baseline="0" dirty="0">
              <a:ln>
                <a:noFill/>
              </a:ln>
              <a:solidFill>
                <a:schemeClr val="tx1"/>
              </a:solidFill>
              <a:effectLst/>
            </a:endParaRPr>
          </a:p>
          <a:p>
            <a:pPr marL="228600" marR="0" lvl="0" indent="-2286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2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Jiang, W., Yuan, L., Wu, L., &amp; Guo, S. (2019, October). Carbon emission reduction and profit distribution mechanism of construction supply chain with fairness concern and cap-and-trade. </a:t>
            </a:r>
            <a:r>
              <a:rPr kumimoji="0" lang="en-US" altLang="en-US" sz="1200" b="0" i="1"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PLOS ONE, 14</a:t>
            </a:r>
            <a:r>
              <a:rPr kumimoji="0" lang="en-US" altLang="en-US" sz="12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(10), 1-23. doi:10.1371/journal.pone.0224153</a:t>
            </a:r>
            <a:endParaRPr kumimoji="0" lang="en-US" altLang="en-US" sz="11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40673200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81B8BE-5D05-0EBD-360C-93CFEC85C6F5}"/>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AD123387-C717-D4E6-E9B7-DF61F57A28DD}"/>
              </a:ext>
            </a:extLst>
          </p:cNvPr>
          <p:cNvSpPr>
            <a:spLocks noChangeArrowheads="1"/>
          </p:cNvSpPr>
          <p:nvPr/>
        </p:nvSpPr>
        <p:spPr bwMode="auto">
          <a:xfrm>
            <a:off x="0" y="174287"/>
            <a:ext cx="12192000" cy="65094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152352"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REFERENCES (Contd.)</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rgbClr val="2F5496"/>
              </a:solidFill>
              <a:effectLst/>
              <a:latin typeface="Calibri Light" panose="020F0302020204030204" pitchFamily="34" charset="0"/>
              <a:ea typeface="Times New Roman" panose="02020603050405020304" pitchFamily="18" charset="0"/>
              <a:cs typeface="Mangal" panose="02040503050203030202" pitchFamily="18" charset="0"/>
            </a:endParaRPr>
          </a:p>
          <a:p>
            <a:pPr marL="228600" marR="0" lvl="0" indent="-228600" algn="l" defTabSz="914400" rtl="0" eaLnBrk="0" fontAlgn="base" latinLnBrk="0" hangingPunct="0">
              <a:lnSpc>
                <a:spcPct val="100000"/>
              </a:lnSpc>
              <a:spcBef>
                <a:spcPct val="0"/>
              </a:spcBef>
              <a:spcAft>
                <a:spcPct val="0"/>
              </a:spcAft>
              <a:buClrTx/>
              <a:buSzTx/>
              <a:buFont typeface="+mj-lt"/>
              <a:buAutoNum type="arabicPeriod" startAt="18"/>
              <a:tabLst/>
            </a:pPr>
            <a:r>
              <a:rPr kumimoji="0" lang="en-US" altLang="en-US" sz="11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Kumar, A., Mangla, S. K., Kumar, P., &amp; </a:t>
            </a:r>
            <a:r>
              <a:rPr kumimoji="0" lang="en-US" altLang="en-US" sz="1100" b="0" i="0" u="none" strike="noStrike" cap="none" normalizeH="0" baseline="0" dirty="0" err="1">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Karamperidis</a:t>
            </a:r>
            <a:r>
              <a:rPr kumimoji="0" lang="en-US" altLang="en-US" sz="11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S. (2020). Challenges in perishable food supply chains for sustainability management: A developing economy perspective. </a:t>
            </a:r>
            <a:r>
              <a:rPr kumimoji="0" lang="en-US" altLang="en-US" sz="1100" b="0" i="1"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Business Strategy and the Environment, 29</a:t>
            </a:r>
            <a:r>
              <a:rPr kumimoji="0" lang="en-US" altLang="en-US" sz="11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(5), 1809-1831. doi:10.1002/bse.2470</a:t>
            </a:r>
            <a:endParaRPr kumimoji="0" lang="en-US" altLang="en-US" sz="1050" b="0" i="0" u="none" strike="noStrike" cap="none" normalizeH="0" baseline="0" dirty="0">
              <a:ln>
                <a:noFill/>
              </a:ln>
              <a:solidFill>
                <a:schemeClr val="tx1"/>
              </a:solidFill>
              <a:effectLst/>
            </a:endParaRPr>
          </a:p>
          <a:p>
            <a:pPr marL="228600" marR="0" lvl="0" indent="-228600" algn="l" defTabSz="914400" rtl="0" eaLnBrk="0" fontAlgn="base" latinLnBrk="0" hangingPunct="0">
              <a:lnSpc>
                <a:spcPct val="100000"/>
              </a:lnSpc>
              <a:spcBef>
                <a:spcPct val="0"/>
              </a:spcBef>
              <a:spcAft>
                <a:spcPct val="0"/>
              </a:spcAft>
              <a:buClrTx/>
              <a:buSzTx/>
              <a:buFont typeface="+mj-lt"/>
              <a:buAutoNum type="arabicPeriod" startAt="18"/>
              <a:tabLst/>
            </a:pPr>
            <a:r>
              <a:rPr kumimoji="0" lang="en-US" altLang="en-US" sz="11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Kumar, S., Raut, R. D., </a:t>
            </a:r>
            <a:r>
              <a:rPr kumimoji="0" lang="en-US" altLang="en-US" sz="1100" b="0" i="0" u="none" strike="noStrike" cap="none" normalizeH="0" baseline="0" dirty="0" err="1">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Aktas</a:t>
            </a:r>
            <a:r>
              <a:rPr kumimoji="0" lang="en-US" altLang="en-US" sz="11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E., Narkhede, B. E., &amp; </a:t>
            </a:r>
            <a:r>
              <a:rPr kumimoji="0" lang="en-US" altLang="en-US" sz="1100" b="0" i="0" u="none" strike="noStrike" cap="none" normalizeH="0" baseline="0" dirty="0" err="1">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Gedam</a:t>
            </a:r>
            <a:r>
              <a:rPr kumimoji="0" lang="en-US" altLang="en-US" sz="11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V. V. (2023). Barriers to adoption of industry 4.0 and sustainability: a case study with SMEs. </a:t>
            </a:r>
            <a:r>
              <a:rPr kumimoji="0" lang="en-US" altLang="en-US" sz="1100" b="0" i="1"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International Journal of Computer Integrated Manufacturing, 36</a:t>
            </a:r>
            <a:r>
              <a:rPr kumimoji="0" lang="en-US" altLang="en-US" sz="11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(5), 657-677. doi:10.1080/0951192X.2022.2128217</a:t>
            </a:r>
            <a:endParaRPr kumimoji="0" lang="en-US" altLang="en-US" sz="1050" b="0" i="0" u="none" strike="noStrike" cap="none" normalizeH="0" baseline="0" dirty="0">
              <a:ln>
                <a:noFill/>
              </a:ln>
              <a:solidFill>
                <a:schemeClr val="tx1"/>
              </a:solidFill>
              <a:effectLst/>
            </a:endParaRPr>
          </a:p>
          <a:p>
            <a:pPr marL="228600" marR="0" lvl="0" indent="-228600" algn="l" defTabSz="914400" rtl="0" eaLnBrk="0" fontAlgn="base" latinLnBrk="0" hangingPunct="0">
              <a:lnSpc>
                <a:spcPct val="100000"/>
              </a:lnSpc>
              <a:spcBef>
                <a:spcPct val="0"/>
              </a:spcBef>
              <a:spcAft>
                <a:spcPct val="0"/>
              </a:spcAft>
              <a:buClrTx/>
              <a:buSzTx/>
              <a:buFont typeface="+mj-lt"/>
              <a:buAutoNum type="arabicPeriod" startAt="18"/>
              <a:tabLst/>
            </a:pPr>
            <a:r>
              <a:rPr kumimoji="0" lang="en-US" altLang="en-US" sz="11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Li, G., Yang, H., Sun, L., &amp; Sohal, A. S. (2009). The impact of IT implementation on supply chain integration and performance. </a:t>
            </a:r>
            <a:r>
              <a:rPr kumimoji="0" lang="en-US" altLang="en-US" sz="1100" b="0" i="1"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International Journal of Production Economics, 120</a:t>
            </a:r>
            <a:r>
              <a:rPr kumimoji="0" lang="en-US" altLang="en-US" sz="11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(1), 125-138. doi:10.1016/j.ijpe.2008.07.017</a:t>
            </a:r>
            <a:endParaRPr kumimoji="0" lang="en-US" altLang="en-US" sz="1050" b="0" i="0" u="none" strike="noStrike" cap="none" normalizeH="0" baseline="0" dirty="0">
              <a:ln>
                <a:noFill/>
              </a:ln>
              <a:solidFill>
                <a:schemeClr val="tx1"/>
              </a:solidFill>
              <a:effectLst/>
            </a:endParaRPr>
          </a:p>
          <a:p>
            <a:pPr marL="228600" marR="0" lvl="0" indent="-228600" algn="l" defTabSz="914400" rtl="0" eaLnBrk="0" fontAlgn="base" latinLnBrk="0" hangingPunct="0">
              <a:lnSpc>
                <a:spcPct val="100000"/>
              </a:lnSpc>
              <a:spcBef>
                <a:spcPct val="0"/>
              </a:spcBef>
              <a:spcAft>
                <a:spcPct val="0"/>
              </a:spcAft>
              <a:buClrTx/>
              <a:buSzTx/>
              <a:buFont typeface="+mj-lt"/>
              <a:buAutoNum type="arabicPeriod" startAt="18"/>
              <a:tabLst/>
            </a:pPr>
            <a:r>
              <a:rPr kumimoji="0" lang="en-US" altLang="en-US" sz="11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Lu, T., </a:t>
            </a:r>
            <a:r>
              <a:rPr kumimoji="0" lang="en-US" altLang="en-US" sz="1100" b="0" i="0" u="none" strike="noStrike" cap="none" normalizeH="0" baseline="0" dirty="0" err="1">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L</a:t>
            </a:r>
            <a:r>
              <a:rPr kumimoji="0" lang="en-US" altLang="en-US" sz="1100"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ü</a:t>
            </a:r>
            <a:r>
              <a:rPr kumimoji="0" lang="en-US" altLang="en-US" sz="11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F., Liao, N., Chai, H., Zhang, H., &amp; He, P. (2024). Material flow analysis and global warming potential assessment of an industrial insect-based bioconversion plant using housefly larvae. </a:t>
            </a:r>
            <a:r>
              <a:rPr kumimoji="0" lang="en-US" altLang="en-US" sz="1100" b="0" i="1"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Journal of Environmental Sciences, 139</a:t>
            </a:r>
            <a:r>
              <a:rPr kumimoji="0" lang="en-US" altLang="en-US" sz="11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483-495. doi:10.1016/j.jes.2023.05.007</a:t>
            </a:r>
            <a:endParaRPr kumimoji="0" lang="en-US" altLang="en-US" sz="1050" b="0" i="0" u="none" strike="noStrike" cap="none" normalizeH="0" baseline="0" dirty="0">
              <a:ln>
                <a:noFill/>
              </a:ln>
              <a:solidFill>
                <a:schemeClr val="tx1"/>
              </a:solidFill>
              <a:effectLst/>
            </a:endParaRPr>
          </a:p>
          <a:p>
            <a:pPr marL="228600" marR="0" lvl="0" indent="-228600" algn="l" defTabSz="914400" rtl="0" eaLnBrk="0" fontAlgn="base" latinLnBrk="0" hangingPunct="0">
              <a:lnSpc>
                <a:spcPct val="100000"/>
              </a:lnSpc>
              <a:spcBef>
                <a:spcPct val="0"/>
              </a:spcBef>
              <a:spcAft>
                <a:spcPct val="0"/>
              </a:spcAft>
              <a:buClrTx/>
              <a:buSzTx/>
              <a:buFont typeface="+mj-lt"/>
              <a:buAutoNum type="arabicPeriod" startAt="18"/>
              <a:tabLst/>
            </a:pPr>
            <a:r>
              <a:rPr kumimoji="0" lang="en-US" altLang="en-US" sz="11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Mani, A., Budd, T., &amp; Maine, E. (2024). Emissions-Intensive and Trade-Exposed Industries: Technological Innovation and Climate Policy Solutions to Achieve Net-Zero Emissions by 2050. </a:t>
            </a:r>
            <a:r>
              <a:rPr kumimoji="0" lang="en-US" altLang="en-US" sz="1100" b="0" i="1"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RSC Sustainability</a:t>
            </a:r>
            <a:r>
              <a:rPr kumimoji="0" lang="en-US" altLang="en-US" sz="11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doi:10.1039/D3SU00335C</a:t>
            </a:r>
            <a:endParaRPr kumimoji="0" lang="en-US" altLang="en-US" sz="1050" b="0" i="0" u="none" strike="noStrike" cap="none" normalizeH="0" baseline="0" dirty="0">
              <a:ln>
                <a:noFill/>
              </a:ln>
              <a:solidFill>
                <a:schemeClr val="tx1"/>
              </a:solidFill>
              <a:effectLst/>
            </a:endParaRPr>
          </a:p>
          <a:p>
            <a:pPr marL="228600" marR="0" lvl="0" indent="-228600" algn="l" defTabSz="914400" rtl="0" eaLnBrk="0" fontAlgn="base" latinLnBrk="0" hangingPunct="0">
              <a:lnSpc>
                <a:spcPct val="100000"/>
              </a:lnSpc>
              <a:spcBef>
                <a:spcPct val="0"/>
              </a:spcBef>
              <a:spcAft>
                <a:spcPct val="0"/>
              </a:spcAft>
              <a:buClrTx/>
              <a:buSzTx/>
              <a:buFont typeface="+mj-lt"/>
              <a:buAutoNum type="arabicPeriod" startAt="18"/>
              <a:tabLst/>
            </a:pPr>
            <a:r>
              <a:rPr kumimoji="0" lang="en-US" altLang="en-US" sz="1100" b="0" i="0" u="none" strike="noStrike" cap="none" normalizeH="0" baseline="0" dirty="0" err="1">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Rosu</a:t>
            </a:r>
            <a:r>
              <a:rPr kumimoji="0" lang="en-US" altLang="en-US" sz="11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F., &amp; </a:t>
            </a:r>
            <a:r>
              <a:rPr kumimoji="0" lang="en-US" altLang="en-US" sz="1100" b="0" i="0" u="none" strike="noStrike" cap="none" normalizeH="0" baseline="0" dirty="0" err="1">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Badescu</a:t>
            </a:r>
            <a:r>
              <a:rPr kumimoji="0" lang="en-US" altLang="en-US" sz="11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 (2021). Electric and Magnetic Design of a Deployable WPT System for Industrial and Defense UAV Applications. </a:t>
            </a:r>
            <a:r>
              <a:rPr kumimoji="0" lang="en-US" altLang="en-US" sz="1100" b="0" i="1"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Electronics, 10</a:t>
            </a:r>
            <a:r>
              <a:rPr kumimoji="0" lang="en-US" altLang="en-US" sz="11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(18), 2252. doi:10.3390/electronics10182252</a:t>
            </a:r>
            <a:endParaRPr kumimoji="0" lang="en-US" altLang="en-US" sz="1050" b="0" i="0" u="none" strike="noStrike" cap="none" normalizeH="0" baseline="0" dirty="0">
              <a:ln>
                <a:noFill/>
              </a:ln>
              <a:solidFill>
                <a:schemeClr val="tx1"/>
              </a:solidFill>
              <a:effectLst/>
            </a:endParaRPr>
          </a:p>
          <a:p>
            <a:pPr marL="228600" marR="0" lvl="0" indent="-228600" algn="l" defTabSz="914400" rtl="0" eaLnBrk="0" fontAlgn="base" latinLnBrk="0" hangingPunct="0">
              <a:lnSpc>
                <a:spcPct val="100000"/>
              </a:lnSpc>
              <a:spcBef>
                <a:spcPct val="0"/>
              </a:spcBef>
              <a:spcAft>
                <a:spcPct val="0"/>
              </a:spcAft>
              <a:buClrTx/>
              <a:buSzTx/>
              <a:buFont typeface="+mj-lt"/>
              <a:buAutoNum type="arabicPeriod" startAt="18"/>
              <a:tabLst/>
            </a:pPr>
            <a:r>
              <a:rPr kumimoji="0" lang="en-US" altLang="en-US" sz="11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Sadeghi, M., </a:t>
            </a:r>
            <a:r>
              <a:rPr kumimoji="0" lang="en-US" altLang="en-US" sz="1100" b="0" i="0" u="none" strike="noStrike" cap="none" normalizeH="0" baseline="0" dirty="0" err="1">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Nikfar</a:t>
            </a:r>
            <a:r>
              <a:rPr kumimoji="0" lang="en-US" altLang="en-US" sz="11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M., &amp; Rad, F. M. (2024). Optimizing warehouse operations for environmental sustainability: A simulation study for reducing carbon emissions and maximizing space utilization. </a:t>
            </a:r>
            <a:r>
              <a:rPr kumimoji="0" lang="en-US" altLang="en-US" sz="1100" b="0" i="1"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Journal of Future Sustainability, 4</a:t>
            </a:r>
            <a:r>
              <a:rPr kumimoji="0" lang="en-US" altLang="en-US" sz="11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(1), 35-44. doi:10.5267/j.jfs.2024.1.004</a:t>
            </a:r>
            <a:endParaRPr kumimoji="0" lang="en-US" altLang="en-US" sz="1050" b="0" i="0" u="none" strike="noStrike" cap="none" normalizeH="0" baseline="0" dirty="0">
              <a:ln>
                <a:noFill/>
              </a:ln>
              <a:solidFill>
                <a:schemeClr val="tx1"/>
              </a:solidFill>
              <a:effectLst/>
            </a:endParaRPr>
          </a:p>
          <a:p>
            <a:pPr marL="228600" marR="0" lvl="0" indent="-228600" algn="l" defTabSz="914400" rtl="0" eaLnBrk="0" fontAlgn="base" latinLnBrk="0" hangingPunct="0">
              <a:lnSpc>
                <a:spcPct val="100000"/>
              </a:lnSpc>
              <a:spcBef>
                <a:spcPct val="0"/>
              </a:spcBef>
              <a:spcAft>
                <a:spcPct val="0"/>
              </a:spcAft>
              <a:buClrTx/>
              <a:buSzTx/>
              <a:buFont typeface="+mj-lt"/>
              <a:buAutoNum type="arabicPeriod" startAt="18"/>
              <a:tabLst/>
            </a:pPr>
            <a:r>
              <a:rPr kumimoji="0" lang="en-US" altLang="en-US" sz="1100" b="0" i="0" u="none" strike="noStrike" cap="none" normalizeH="0" baseline="0" dirty="0" err="1">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Sgarbossa</a:t>
            </a:r>
            <a:r>
              <a:rPr kumimoji="0" lang="en-US" altLang="en-US" sz="11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F., &amp; Russo, I. (2017). A proactive model in sustainable food supply chain: Insight from a case study. </a:t>
            </a:r>
            <a:r>
              <a:rPr kumimoji="0" lang="en-US" altLang="en-US" sz="1100" b="0" i="1"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International Journal of Production Economics, 183</a:t>
            </a:r>
            <a:r>
              <a:rPr kumimoji="0" lang="en-US" altLang="en-US" sz="11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596-606. doi:10.1016/j.ijpe.2016.07.022</a:t>
            </a:r>
            <a:endParaRPr kumimoji="0" lang="en-US" altLang="en-US" sz="1050" b="0" i="0" u="none" strike="noStrike" cap="none" normalizeH="0" baseline="0" dirty="0">
              <a:ln>
                <a:noFill/>
              </a:ln>
              <a:solidFill>
                <a:schemeClr val="tx1"/>
              </a:solidFill>
              <a:effectLst/>
            </a:endParaRPr>
          </a:p>
          <a:p>
            <a:pPr marL="228600" marR="0" lvl="0" indent="-228600" algn="l" defTabSz="914400" rtl="0" eaLnBrk="0" fontAlgn="base" latinLnBrk="0" hangingPunct="0">
              <a:lnSpc>
                <a:spcPct val="100000"/>
              </a:lnSpc>
              <a:spcBef>
                <a:spcPct val="0"/>
              </a:spcBef>
              <a:spcAft>
                <a:spcPct val="0"/>
              </a:spcAft>
              <a:buClrTx/>
              <a:buSzTx/>
              <a:buFont typeface="+mj-lt"/>
              <a:buAutoNum type="arabicPeriod" startAt="18"/>
              <a:tabLst/>
            </a:pPr>
            <a:r>
              <a:rPr kumimoji="0" lang="en-US" altLang="en-US" sz="11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Shin, J., Shin, S., Kim, Y., Ahn, S., Lee, S., Jung, G., . . . Cho, D.-H. (2014). Design and Implementation of Shaped Magnetic-Resonance-Based Wireless Power Transfer System for Roadway-Powered Moving Electric Vehicles. </a:t>
            </a:r>
            <a:r>
              <a:rPr kumimoji="0" lang="en-US" altLang="en-US" sz="1100" b="0" i="1"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IEEE Transactions on Industrial Electronics, 61</a:t>
            </a:r>
            <a:r>
              <a:rPr kumimoji="0" lang="en-US" altLang="en-US" sz="11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(3), 1179-1192. doi:10.1109/TIE.2013.2258294</a:t>
            </a:r>
            <a:endParaRPr kumimoji="0" lang="en-US" altLang="en-US" sz="1050" b="0" i="0" u="none" strike="noStrike" cap="none" normalizeH="0" baseline="0" dirty="0">
              <a:ln>
                <a:noFill/>
              </a:ln>
              <a:solidFill>
                <a:schemeClr val="tx1"/>
              </a:solidFill>
              <a:effectLst/>
            </a:endParaRPr>
          </a:p>
          <a:p>
            <a:pPr marL="228600" marR="0" lvl="0" indent="-228600" algn="l" defTabSz="914400" rtl="0" eaLnBrk="0" fontAlgn="base" latinLnBrk="0" hangingPunct="0">
              <a:lnSpc>
                <a:spcPct val="100000"/>
              </a:lnSpc>
              <a:spcBef>
                <a:spcPct val="0"/>
              </a:spcBef>
              <a:spcAft>
                <a:spcPct val="0"/>
              </a:spcAft>
              <a:buClrTx/>
              <a:buSzTx/>
              <a:buFont typeface="+mj-lt"/>
              <a:buAutoNum type="arabicPeriod" startAt="18"/>
              <a:tabLst/>
            </a:pPr>
            <a:r>
              <a:rPr kumimoji="0" lang="en-US" altLang="en-US" sz="1100" b="0" i="0" u="none" strike="noStrike" cap="none" normalizeH="0" baseline="0" dirty="0" err="1">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Simatupang</a:t>
            </a:r>
            <a:r>
              <a:rPr kumimoji="0" lang="en-US" altLang="en-US" sz="11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T. M., Wright, A. C., &amp; Sridharan, R. (2002). The knowledge of coordination for supply chain integration. </a:t>
            </a:r>
            <a:r>
              <a:rPr kumimoji="0" lang="en-US" altLang="en-US" sz="1100" b="0" i="1"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Business Process Management Journal, 8</a:t>
            </a:r>
            <a:r>
              <a:rPr kumimoji="0" lang="en-US" altLang="en-US" sz="11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(3), 289-308. doi:10.1108/14637150210428989</a:t>
            </a:r>
            <a:endParaRPr kumimoji="0" lang="en-US" altLang="en-US" sz="1050" b="0" i="0" u="none" strike="noStrike" cap="none" normalizeH="0" baseline="0" dirty="0">
              <a:ln>
                <a:noFill/>
              </a:ln>
              <a:solidFill>
                <a:schemeClr val="tx1"/>
              </a:solidFill>
              <a:effectLst/>
            </a:endParaRPr>
          </a:p>
          <a:p>
            <a:pPr marL="228600" marR="0" lvl="0" indent="-228600" algn="l" defTabSz="914400" rtl="0" eaLnBrk="0" fontAlgn="base" latinLnBrk="0" hangingPunct="0">
              <a:lnSpc>
                <a:spcPct val="100000"/>
              </a:lnSpc>
              <a:spcBef>
                <a:spcPct val="0"/>
              </a:spcBef>
              <a:spcAft>
                <a:spcPct val="0"/>
              </a:spcAft>
              <a:buClrTx/>
              <a:buSzTx/>
              <a:buFont typeface="+mj-lt"/>
              <a:buAutoNum type="arabicPeriod" startAt="18"/>
              <a:tabLst/>
            </a:pPr>
            <a:r>
              <a:rPr kumimoji="0" lang="en-US" altLang="en-US" sz="11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Singh, A., </a:t>
            </a:r>
            <a:r>
              <a:rPr kumimoji="0" lang="en-US" altLang="en-US" sz="1100" b="0" i="0" u="none" strike="noStrike" cap="none" normalizeH="0" baseline="0" dirty="0" err="1">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Gangopadhyay</a:t>
            </a:r>
            <a:r>
              <a:rPr kumimoji="0" lang="en-US" altLang="en-US" sz="11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S., Nanda, P., Bhattacharya, S., Sharma, C., &amp; </a:t>
            </a:r>
            <a:r>
              <a:rPr kumimoji="0" lang="en-US" altLang="en-US" sz="1100" b="0" i="0" u="none" strike="noStrike" cap="none" normalizeH="0" baseline="0" dirty="0" err="1">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Bhan</a:t>
            </a:r>
            <a:r>
              <a:rPr kumimoji="0" lang="en-US" altLang="en-US" sz="11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C. (2008). Trends of greenhouse gas emissions from the road transport sector in India. </a:t>
            </a:r>
            <a:r>
              <a:rPr kumimoji="0" lang="en-US" altLang="en-US" sz="1100" b="0" i="1"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Science of The Total Environment, 390</a:t>
            </a:r>
            <a:r>
              <a:rPr kumimoji="0" lang="en-US" altLang="en-US" sz="11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(1), 124-131. doi:10.1016/j.scitotenv.2007.09.027</a:t>
            </a:r>
            <a:endParaRPr kumimoji="0" lang="en-US" altLang="en-US" sz="1050" b="0" i="0" u="none" strike="noStrike" cap="none" normalizeH="0" baseline="0" dirty="0">
              <a:ln>
                <a:noFill/>
              </a:ln>
              <a:solidFill>
                <a:schemeClr val="tx1"/>
              </a:solidFill>
              <a:effectLst/>
            </a:endParaRPr>
          </a:p>
          <a:p>
            <a:pPr marL="228600" marR="0" lvl="0" indent="-228600" algn="l" defTabSz="914400" rtl="0" eaLnBrk="0" fontAlgn="base" latinLnBrk="0" hangingPunct="0">
              <a:lnSpc>
                <a:spcPct val="100000"/>
              </a:lnSpc>
              <a:spcBef>
                <a:spcPct val="0"/>
              </a:spcBef>
              <a:spcAft>
                <a:spcPct val="0"/>
              </a:spcAft>
              <a:buClrTx/>
              <a:buSzTx/>
              <a:buFont typeface="+mj-lt"/>
              <a:buAutoNum type="arabicPeriod" startAt="18"/>
              <a:tabLst/>
            </a:pPr>
            <a:r>
              <a:rPr kumimoji="0" lang="en-US" altLang="en-US" sz="11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Sonar, H., </a:t>
            </a:r>
            <a:r>
              <a:rPr kumimoji="0" lang="en-US" altLang="en-US" sz="1100" b="0" i="0" u="none" strike="noStrike" cap="none" normalizeH="0" baseline="0" dirty="0" err="1">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Ghag</a:t>
            </a:r>
            <a:r>
              <a:rPr kumimoji="0" lang="en-US" altLang="en-US" sz="11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N., </a:t>
            </a:r>
            <a:r>
              <a:rPr kumimoji="0" lang="en-US" altLang="en-US" sz="1100" b="0" i="0" u="none" strike="noStrike" cap="none" normalizeH="0" baseline="0" dirty="0" err="1">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Kharde</a:t>
            </a:r>
            <a:r>
              <a:rPr kumimoji="0" lang="en-US" altLang="en-US" sz="11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Y., &amp; Ghosh, S. (2023). Analysis of barriers affecting circular economy adoption in food supply chain: A strategic perspective. </a:t>
            </a:r>
            <a:r>
              <a:rPr kumimoji="0" lang="en-US" altLang="en-US" sz="1100" b="0" i="1"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Business Strategy and the Environment, 32</a:t>
            </a:r>
            <a:r>
              <a:rPr kumimoji="0" lang="en-US" altLang="en-US" sz="11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(8), 5273-5288. doi:10.1002/bse.3416</a:t>
            </a:r>
            <a:endParaRPr kumimoji="0" lang="en-US" altLang="en-US" sz="1050" b="0" i="0" u="none" strike="noStrike" cap="none" normalizeH="0" baseline="0" dirty="0">
              <a:ln>
                <a:noFill/>
              </a:ln>
              <a:solidFill>
                <a:schemeClr val="tx1"/>
              </a:solidFill>
              <a:effectLst/>
            </a:endParaRPr>
          </a:p>
          <a:p>
            <a:pPr marL="228600" marR="0" lvl="0" indent="-228600" algn="l" defTabSz="914400" rtl="0" eaLnBrk="0" fontAlgn="base" latinLnBrk="0" hangingPunct="0">
              <a:lnSpc>
                <a:spcPct val="100000"/>
              </a:lnSpc>
              <a:spcBef>
                <a:spcPct val="0"/>
              </a:spcBef>
              <a:spcAft>
                <a:spcPct val="0"/>
              </a:spcAft>
              <a:buClrTx/>
              <a:buSzTx/>
              <a:buFont typeface="+mj-lt"/>
              <a:buAutoNum type="arabicPeriod" startAt="18"/>
              <a:tabLst/>
            </a:pPr>
            <a:r>
              <a:rPr kumimoji="0" lang="en-US" altLang="en-US" sz="11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Sonar, H., Mukherjee, A., Gunasekaran, A., &amp; Singh, R. K. (2022). Sustainable supply chain management of automotive sector in context to the circular economy: A strategic framework. </a:t>
            </a:r>
            <a:r>
              <a:rPr kumimoji="0" lang="en-US" altLang="en-US" sz="1100" b="0" i="1"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Business Strategy and the Environment, 31</a:t>
            </a:r>
            <a:r>
              <a:rPr kumimoji="0" lang="en-US" altLang="en-US" sz="11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(7), 3635-3648. doi:10.1002/bse.3112</a:t>
            </a:r>
            <a:endParaRPr kumimoji="0" lang="en-US" altLang="en-US" sz="1050" b="0" i="0" u="none" strike="noStrike" cap="none" normalizeH="0" baseline="0" dirty="0">
              <a:ln>
                <a:noFill/>
              </a:ln>
              <a:solidFill>
                <a:schemeClr val="tx1"/>
              </a:solidFill>
              <a:effectLst/>
            </a:endParaRPr>
          </a:p>
          <a:p>
            <a:pPr marL="228600" marR="0" lvl="0" indent="-228600" algn="l" defTabSz="914400" rtl="0" eaLnBrk="0" fontAlgn="base" latinLnBrk="0" hangingPunct="0">
              <a:lnSpc>
                <a:spcPct val="100000"/>
              </a:lnSpc>
              <a:spcBef>
                <a:spcPct val="0"/>
              </a:spcBef>
              <a:spcAft>
                <a:spcPct val="0"/>
              </a:spcAft>
              <a:buClrTx/>
              <a:buSzTx/>
              <a:buFont typeface="+mj-lt"/>
              <a:buAutoNum type="arabicPeriod" startAt="18"/>
              <a:tabLst/>
            </a:pPr>
            <a:r>
              <a:rPr kumimoji="0" lang="en-US" altLang="en-US" sz="11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Syed </a:t>
            </a:r>
            <a:r>
              <a:rPr kumimoji="0" lang="en-US" altLang="en-US" sz="1100" b="0" i="0" u="none" strike="noStrike" cap="none" normalizeH="0" baseline="0" dirty="0" err="1">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Masiur</a:t>
            </a:r>
            <a:r>
              <a:rPr kumimoji="0" lang="en-US" altLang="en-US" sz="11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Rahman, A. K. (2017). Greenhouse gas emissions from road transportation in Saudi Arabia - a challenging frontier. </a:t>
            </a:r>
            <a:r>
              <a:rPr kumimoji="0" lang="en-US" altLang="en-US" sz="1100" b="0" i="1"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Renewable and Sustainable Energy Reviews, 69</a:t>
            </a:r>
            <a:r>
              <a:rPr kumimoji="0" lang="en-US" altLang="en-US" sz="11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812-821. doi:10.1016/j.rser.2016.11.047</a:t>
            </a:r>
            <a:endParaRPr kumimoji="0" lang="en-US" altLang="en-US" sz="1050" b="0" i="0" u="none" strike="noStrike" cap="none" normalizeH="0" baseline="0" dirty="0">
              <a:ln>
                <a:noFill/>
              </a:ln>
              <a:solidFill>
                <a:schemeClr val="tx1"/>
              </a:solidFill>
              <a:effectLst/>
            </a:endParaRPr>
          </a:p>
          <a:p>
            <a:pPr marL="228600" marR="0" lvl="0" indent="-228600" algn="l" defTabSz="914400" rtl="0" eaLnBrk="0" fontAlgn="base" latinLnBrk="0" hangingPunct="0">
              <a:lnSpc>
                <a:spcPct val="100000"/>
              </a:lnSpc>
              <a:spcBef>
                <a:spcPct val="0"/>
              </a:spcBef>
              <a:spcAft>
                <a:spcPct val="0"/>
              </a:spcAft>
              <a:buClrTx/>
              <a:buSzTx/>
              <a:buFont typeface="+mj-lt"/>
              <a:buAutoNum type="arabicPeriod" startAt="18"/>
              <a:tabLst/>
            </a:pPr>
            <a:r>
              <a:rPr kumimoji="0" lang="en-US" altLang="en-US" sz="11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Uttam, N., Dutta, P., &amp; Singh, A. (2022). Micro, small, and medium suppliers' perspectives on supply chain social sustainability: New evidence from India. </a:t>
            </a:r>
            <a:r>
              <a:rPr kumimoji="0" lang="en-US" altLang="en-US" sz="1100" b="0" i="1"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Journal of Cleaner Production, 379</a:t>
            </a:r>
            <a:r>
              <a:rPr kumimoji="0" lang="en-US" altLang="en-US" sz="11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134473. doi:10.1016/j.jclepro.2022.134473</a:t>
            </a:r>
            <a:endParaRPr kumimoji="0" lang="en-US" altLang="en-US" sz="1050" b="0" i="0" u="none" strike="noStrike" cap="none" normalizeH="0" baseline="0" dirty="0">
              <a:ln>
                <a:noFill/>
              </a:ln>
              <a:solidFill>
                <a:schemeClr val="tx1"/>
              </a:solidFill>
              <a:effectLst/>
            </a:endParaRPr>
          </a:p>
          <a:p>
            <a:pPr marL="228600" marR="0" lvl="0" indent="-228600" algn="l" defTabSz="914400" rtl="0" eaLnBrk="0" fontAlgn="base" latinLnBrk="0" hangingPunct="0">
              <a:lnSpc>
                <a:spcPct val="100000"/>
              </a:lnSpc>
              <a:spcBef>
                <a:spcPct val="0"/>
              </a:spcBef>
              <a:spcAft>
                <a:spcPct val="0"/>
              </a:spcAft>
              <a:buClrTx/>
              <a:buSzTx/>
              <a:buFont typeface="+mj-lt"/>
              <a:buAutoNum type="arabicPeriod" startAt="18"/>
              <a:tabLst/>
            </a:pPr>
            <a:r>
              <a:rPr kumimoji="0" lang="en-US" altLang="en-US" sz="11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van der </a:t>
            </a:r>
            <a:r>
              <a:rPr kumimoji="0" lang="en-US" altLang="en-US" sz="1100" b="0" i="0" u="none" strike="noStrike" cap="none" normalizeH="0" baseline="0" dirty="0" err="1">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Vaart</a:t>
            </a:r>
            <a:r>
              <a:rPr kumimoji="0" lang="en-US" altLang="en-US" sz="11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T., &amp; van Donk, D. P. (2008). A critical review of survey-based research in supply chain integration. </a:t>
            </a:r>
            <a:r>
              <a:rPr kumimoji="0" lang="en-US" altLang="en-US" sz="1100" b="0" i="1"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International Journal of Production Economics, 111</a:t>
            </a:r>
            <a:r>
              <a:rPr kumimoji="0" lang="en-US" altLang="en-US" sz="11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(1), 42-55. doi:10.1016/j.ijpe.2006.10.011</a:t>
            </a:r>
            <a:endParaRPr kumimoji="0" lang="en-US" altLang="en-US" sz="1050" b="0" i="0" u="none" strike="noStrike" cap="none" normalizeH="0" baseline="0" dirty="0">
              <a:ln>
                <a:noFill/>
              </a:ln>
              <a:solidFill>
                <a:schemeClr val="tx1"/>
              </a:solidFill>
              <a:effectLst/>
            </a:endParaRPr>
          </a:p>
          <a:p>
            <a:pPr marL="228600" marR="0" lvl="0" indent="-228600" algn="l" defTabSz="914400" rtl="0" eaLnBrk="0" fontAlgn="base" latinLnBrk="0" hangingPunct="0">
              <a:lnSpc>
                <a:spcPct val="100000"/>
              </a:lnSpc>
              <a:spcBef>
                <a:spcPct val="0"/>
              </a:spcBef>
              <a:spcAft>
                <a:spcPct val="0"/>
              </a:spcAft>
              <a:buClrTx/>
              <a:buSzTx/>
              <a:buFont typeface="+mj-lt"/>
              <a:buAutoNum type="arabicPeriod" startAt="18"/>
              <a:tabLst/>
            </a:pPr>
            <a:r>
              <a:rPr kumimoji="0" lang="en-US" altLang="en-US" sz="1100" b="0" i="0" u="none" strike="noStrike" cap="none" normalizeH="0" baseline="0" dirty="0" err="1">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Wofuru-Nyenke</a:t>
            </a:r>
            <a:r>
              <a:rPr kumimoji="0" lang="en-US" altLang="en-US" sz="11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O. (2023, October 9). Routing and facility location optimization in a dairy products supply chain. </a:t>
            </a:r>
            <a:r>
              <a:rPr kumimoji="0" lang="en-US" altLang="en-US" sz="1100" b="0" i="1"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Future Technology, 3</a:t>
            </a:r>
            <a:r>
              <a:rPr kumimoji="0" lang="en-US" altLang="en-US" sz="11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(2), 44</a:t>
            </a:r>
            <a:r>
              <a:rPr kumimoji="0" lang="en-US" altLang="en-US"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t>
            </a:r>
            <a:r>
              <a:rPr kumimoji="0" lang="en-US" altLang="en-US" sz="11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49. Retrieved from https://fupubco.com/futech/article/view/127</a:t>
            </a:r>
            <a:endParaRPr kumimoji="0" lang="en-US" altLang="en-US" sz="1050" b="0" i="0" u="none" strike="noStrike" cap="none" normalizeH="0" baseline="0" dirty="0">
              <a:ln>
                <a:noFill/>
              </a:ln>
              <a:solidFill>
                <a:schemeClr val="tx1"/>
              </a:solidFill>
              <a:effectLst/>
            </a:endParaRPr>
          </a:p>
          <a:p>
            <a:pPr marL="228600" marR="0" lvl="0" indent="-228600" algn="l" defTabSz="914400" rtl="0" eaLnBrk="0" fontAlgn="base" latinLnBrk="0" hangingPunct="0">
              <a:lnSpc>
                <a:spcPct val="100000"/>
              </a:lnSpc>
              <a:spcBef>
                <a:spcPct val="0"/>
              </a:spcBef>
              <a:spcAft>
                <a:spcPct val="0"/>
              </a:spcAft>
              <a:buClrTx/>
              <a:buSzTx/>
              <a:buFont typeface="+mj-lt"/>
              <a:buAutoNum type="arabicPeriod" startAt="18"/>
              <a:tabLst/>
            </a:pPr>
            <a:r>
              <a:rPr kumimoji="0" lang="en-US" altLang="en-US" sz="11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Xing, C., Liu, C., Lin, J., Tan, W., &amp; Liu, T. (2024). VOCs hyperspectral imaging: A new insight into evaluate emissions and the corresponding health risk from industries. </a:t>
            </a:r>
            <a:r>
              <a:rPr kumimoji="0" lang="en-US" altLang="en-US" sz="1100" b="0" i="1"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Journal of Hazardous Materials, 461</a:t>
            </a:r>
            <a:r>
              <a:rPr kumimoji="0" lang="en-US" altLang="en-US" sz="11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132573. doi:10.1016/j.jhazmat.2023.132573</a:t>
            </a:r>
            <a:endParaRPr kumimoji="0" lang="en-US" altLang="en-US" sz="1050" b="0" i="0" u="none" strike="noStrike" cap="none" normalizeH="0" baseline="0" dirty="0">
              <a:ln>
                <a:noFill/>
              </a:ln>
              <a:solidFill>
                <a:schemeClr val="tx1"/>
              </a:solidFill>
              <a:effectLst/>
            </a:endParaRPr>
          </a:p>
          <a:p>
            <a:pPr marL="228600" marR="0" lvl="0" indent="-228600" algn="l" defTabSz="914400" rtl="0" eaLnBrk="0" fontAlgn="base" latinLnBrk="0" hangingPunct="0">
              <a:lnSpc>
                <a:spcPct val="100000"/>
              </a:lnSpc>
              <a:spcBef>
                <a:spcPct val="0"/>
              </a:spcBef>
              <a:spcAft>
                <a:spcPct val="0"/>
              </a:spcAft>
              <a:buClrTx/>
              <a:buSzTx/>
              <a:buFont typeface="+mj-lt"/>
              <a:buAutoNum type="arabicPeriod" startAt="18"/>
              <a:tabLst/>
            </a:pPr>
            <a:r>
              <a:rPr kumimoji="0" lang="en-US" altLang="en-US" sz="11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Zhang, J.-H., Yin, R.-R., Zhang, J., &amp; </a:t>
            </a:r>
            <a:r>
              <a:rPr kumimoji="0" lang="en-US" altLang="en-US" sz="1100" b="0" i="0" u="none" strike="noStrike" cap="none" normalizeH="0" baseline="0" dirty="0" err="1">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Nie</a:t>
            </a:r>
            <a:r>
              <a:rPr kumimoji="0" lang="en-US" altLang="en-US" sz="11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M.-J. (2014, June 16). The Profit Distribution of Supply Chain under E-Commerce. (X. Sun, Ed.) </a:t>
            </a:r>
            <a:r>
              <a:rPr kumimoji="0" lang="en-US" altLang="en-US" sz="1100" b="0" i="1"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Discrete Dynamics in Nature and Society, 2014</a:t>
            </a:r>
            <a:r>
              <a:rPr kumimoji="0" lang="en-US" altLang="en-US" sz="11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287925. doi:10.1155/2014/287925</a:t>
            </a:r>
            <a:endParaRPr kumimoji="0" lang="en-US" altLang="en-US" sz="1050" b="0" i="0" u="none" strike="noStrike" cap="none" normalizeH="0" baseline="0" dirty="0">
              <a:ln>
                <a:noFill/>
              </a:ln>
              <a:solidFill>
                <a:schemeClr val="tx1"/>
              </a:solidFill>
              <a:effectLst/>
            </a:endParaRPr>
          </a:p>
          <a:p>
            <a:pPr marL="228600" marR="0" lvl="0" indent="-228600" algn="l" defTabSz="914400" rtl="0" eaLnBrk="0" fontAlgn="base" latinLnBrk="0" hangingPunct="0">
              <a:lnSpc>
                <a:spcPct val="100000"/>
              </a:lnSpc>
              <a:spcBef>
                <a:spcPct val="0"/>
              </a:spcBef>
              <a:spcAft>
                <a:spcPct val="0"/>
              </a:spcAft>
              <a:buClrTx/>
              <a:buSzTx/>
              <a:buFont typeface="+mj-lt"/>
              <a:buAutoNum type="arabicPeriod" startAt="18"/>
              <a:tabLst/>
            </a:pPr>
            <a:r>
              <a:rPr kumimoji="0" lang="en-US" altLang="en-US" sz="11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Zhang, Y., &amp; </a:t>
            </a:r>
            <a:r>
              <a:rPr kumimoji="0" lang="en-US" altLang="en-US" sz="1100" b="0" i="0" u="none" strike="noStrike" cap="none" normalizeH="0" baseline="0" dirty="0" err="1">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Geng</a:t>
            </a:r>
            <a:r>
              <a:rPr kumimoji="0" lang="en-US" altLang="en-US" sz="11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H. (2012). An Analysis on Distribution of Cooperative Profit in Supply Chain Based on Multi-Agent. </a:t>
            </a:r>
            <a:r>
              <a:rPr kumimoji="0" lang="en-US" altLang="en-US" sz="1100" b="0" i="1"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Physics Procedia, 33</a:t>
            </a:r>
            <a:r>
              <a:rPr kumimoji="0" lang="en-US" altLang="en-US" sz="11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698-704. doi:10.1016/j.phpro.2012.05.123</a:t>
            </a:r>
            <a:endParaRPr kumimoji="0" lang="en-US" altLang="en-US" sz="105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361635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F4AAA65-68C3-6933-C49F-3104E27537D6}"/>
              </a:ext>
            </a:extLst>
          </p:cNvPr>
          <p:cNvSpPr txBox="1"/>
          <p:nvPr/>
        </p:nvSpPr>
        <p:spPr>
          <a:xfrm>
            <a:off x="184638" y="0"/>
            <a:ext cx="11790485" cy="6173806"/>
          </a:xfrm>
          <a:prstGeom prst="rect">
            <a:avLst/>
          </a:prstGeom>
          <a:noFill/>
        </p:spPr>
        <p:txBody>
          <a:bodyPr wrap="square">
            <a:spAutoFit/>
          </a:bodyPr>
          <a:lstStyle/>
          <a:p>
            <a:pPr algn="just"/>
            <a:endParaRPr kumimoji="0" lang="en-US" altLang="en-US"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pPr>
            <a:r>
              <a:rPr kumimoji="0" lang="en-US" altLang="en-US"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Supply Chain Integration is essential towards metamorphosing our current economy driven society into being climate conscious; allowing us to take the path of sustainability for our civilization</a:t>
            </a:r>
            <a:r>
              <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t>
            </a:r>
            <a:r>
              <a:rPr kumimoji="0" lang="en-US" altLang="en-US"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 longevity; this would involve good policy implementations through extensive policy research.</a:t>
            </a:r>
            <a:endParaRPr kumimoji="0" lang="en-US" altLang="en-US" b="0" i="0" u="none" strike="noStrike" cap="none" normalizeH="0" baseline="0" dirty="0">
              <a:ln>
                <a:noFill/>
              </a:ln>
              <a:solidFill>
                <a:schemeClr val="tx1"/>
              </a:solidFill>
              <a:effectLst/>
              <a:latin typeface="Arial" panose="020B0604020202020204" pitchFamily="34" charset="0"/>
            </a:endParaRPr>
          </a:p>
          <a:p>
            <a:endParaRPr lang="en-IN" sz="4800" i="1" dirty="0">
              <a:latin typeface="Times New Roman" panose="02020603050405020304" pitchFamily="18" charset="0"/>
              <a:cs typeface="Times New Roman" panose="02020603050405020304" pitchFamily="18" charset="0"/>
            </a:endParaRPr>
          </a:p>
          <a:p>
            <a:pPr algn="ctr"/>
            <a:r>
              <a:rPr lang="en-IN" sz="5400" i="1" dirty="0">
                <a:latin typeface="Times New Roman" panose="02020603050405020304" pitchFamily="18" charset="0"/>
                <a:cs typeface="Times New Roman" panose="02020603050405020304" pitchFamily="18" charset="0"/>
              </a:rPr>
              <a:t>Thank You!</a:t>
            </a:r>
          </a:p>
          <a:p>
            <a:endParaRPr lang="en-IN" sz="2000" i="1" dirty="0">
              <a:latin typeface="Times New Roman" panose="02020603050405020304" pitchFamily="18" charset="0"/>
              <a:cs typeface="Times New Roman" panose="02020603050405020304" pitchFamily="18" charset="0"/>
            </a:endParaRPr>
          </a:p>
          <a:p>
            <a:r>
              <a:rPr lang="en-IN" sz="1600" dirty="0">
                <a:effectLst/>
                <a:latin typeface="Times New Roman" panose="02020603050405020304" pitchFamily="18" charset="0"/>
                <a:ea typeface="Calibri" panose="020F0502020204030204" pitchFamily="34" charset="0"/>
                <a:cs typeface="Mangal" panose="02040503050203030202" pitchFamily="18" charset="0"/>
              </a:rPr>
              <a:t>	This presentation will be hosted alongwith the online dataset and code for ease of future researchers towards furthering scientific exploration: </a:t>
            </a:r>
            <a:r>
              <a:rPr lang="en-IN" sz="1600" u="sng" dirty="0">
                <a:solidFill>
                  <a:srgbClr val="0563C1"/>
                </a:solidFill>
                <a:effectLst/>
                <a:latin typeface="Times New Roman" panose="02020603050405020304" pitchFamily="18" charset="0"/>
                <a:ea typeface="Calibri" panose="020F0502020204030204" pitchFamily="34" charset="0"/>
                <a:cs typeface="Mangal" panose="02040503050203030202" pitchFamily="18" charset="0"/>
                <a:hlinkClick r:id="rId2"/>
              </a:rPr>
              <a:t>https://github.com/SanTanBan/DataSet-ICONIEA-2024-Emission-Reduction-through-Green-Sustainable-Supply-Chains</a:t>
            </a:r>
            <a:endParaRPr lang="en-IN" sz="4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a:p>
            <a:pPr algn="r">
              <a:lnSpc>
                <a:spcPct val="115000"/>
              </a:lnSpc>
            </a:pPr>
            <a:r>
              <a:rPr lang="en-US" dirty="0">
                <a:effectLst/>
                <a:latin typeface="Times New Roman" panose="02020603050405020304" pitchFamily="18" charset="0"/>
                <a:ea typeface="Calibri" panose="020F0502020204030204" pitchFamily="34" charset="0"/>
                <a:cs typeface="Mangal" panose="02040503050203030202" pitchFamily="18" charset="0"/>
              </a:rPr>
              <a:t>santanu@kgpian.iitkgp.ac.in,</a:t>
            </a:r>
          </a:p>
          <a:p>
            <a:pPr algn="r">
              <a:lnSpc>
                <a:spcPct val="115000"/>
              </a:lnSpc>
            </a:pPr>
            <a:r>
              <a:rPr lang="en-US" dirty="0">
                <a:effectLst/>
                <a:latin typeface="Times New Roman" panose="02020603050405020304" pitchFamily="18" charset="0"/>
                <a:ea typeface="Calibri" panose="020F0502020204030204" pitchFamily="34" charset="0"/>
                <a:cs typeface="Mangal" panose="02040503050203030202" pitchFamily="18" charset="0"/>
              </a:rPr>
              <a:t>amit2021@kgpian.iitkgp.ac.in,</a:t>
            </a:r>
            <a:br>
              <a:rPr lang="en-US" dirty="0">
                <a:effectLst/>
                <a:latin typeface="Times New Roman" panose="02020603050405020304" pitchFamily="18" charset="0"/>
                <a:ea typeface="Calibri" panose="020F0502020204030204" pitchFamily="34" charset="0"/>
                <a:cs typeface="Mangal" panose="02040503050203030202" pitchFamily="18" charset="0"/>
              </a:rPr>
            </a:br>
            <a:r>
              <a:rPr lang="en-US" dirty="0">
                <a:effectLst/>
                <a:latin typeface="Times New Roman" panose="02020603050405020304" pitchFamily="18" charset="0"/>
                <a:ea typeface="Calibri" panose="020F0502020204030204" pitchFamily="34" charset="0"/>
                <a:cs typeface="Mangal" panose="02040503050203030202" pitchFamily="18" charset="0"/>
              </a:rPr>
              <a:t>pranavgore256@kgpian.iitkgp.ac.in,</a:t>
            </a:r>
            <a:br>
              <a:rPr lang="en-US" dirty="0">
                <a:effectLst/>
                <a:latin typeface="Times New Roman" panose="02020603050405020304" pitchFamily="18" charset="0"/>
                <a:ea typeface="Calibri" panose="020F0502020204030204" pitchFamily="34" charset="0"/>
                <a:cs typeface="Mangal" panose="02040503050203030202" pitchFamily="18" charset="0"/>
              </a:rPr>
            </a:br>
            <a:r>
              <a:rPr lang="en-US" dirty="0">
                <a:effectLst/>
                <a:latin typeface="Times New Roman" panose="02020603050405020304" pitchFamily="18" charset="0"/>
                <a:ea typeface="Calibri" panose="020F0502020204030204" pitchFamily="34" charset="0"/>
                <a:cs typeface="Mangal" panose="02040503050203030202" pitchFamily="18" charset="0"/>
              </a:rPr>
              <a:t>thirubaskkaran@kgpian.iitkgp.ac.in,</a:t>
            </a:r>
            <a:br>
              <a:rPr lang="en-US" dirty="0">
                <a:effectLst/>
                <a:latin typeface="Times New Roman" panose="02020603050405020304" pitchFamily="18" charset="0"/>
                <a:ea typeface="Calibri" panose="020F0502020204030204" pitchFamily="34" charset="0"/>
                <a:cs typeface="Mangal" panose="02040503050203030202" pitchFamily="18" charset="0"/>
              </a:rPr>
            </a:br>
            <a:r>
              <a:rPr lang="en-US" dirty="0">
                <a:effectLst/>
                <a:latin typeface="Times New Roman" panose="02020603050405020304" pitchFamily="18" charset="0"/>
                <a:ea typeface="Calibri" panose="020F0502020204030204" pitchFamily="34" charset="0"/>
                <a:cs typeface="Mangal" panose="02040503050203030202" pitchFamily="18" charset="0"/>
              </a:rPr>
              <a:t>ankitsinghpatel@gmail.com</a:t>
            </a:r>
            <a:endParaRPr lang="en-IN" dirty="0">
              <a:effectLst/>
              <a:latin typeface="Calibri" panose="020F0502020204030204" pitchFamily="34" charset="0"/>
              <a:ea typeface="Calibri" panose="020F0502020204030204" pitchFamily="34" charset="0"/>
              <a:cs typeface="Mangal" panose="02040503050203030202" pitchFamily="18" charset="0"/>
            </a:endParaRPr>
          </a:p>
        </p:txBody>
      </p:sp>
    </p:spTree>
    <p:extLst>
      <p:ext uri="{BB962C8B-B14F-4D97-AF65-F5344CB8AC3E}">
        <p14:creationId xmlns:p14="http://schemas.microsoft.com/office/powerpoint/2010/main" val="21878072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769F7F3-AFB0-B23C-E349-699F06DCA159}"/>
              </a:ext>
            </a:extLst>
          </p:cNvPr>
          <p:cNvSpPr/>
          <p:nvPr/>
        </p:nvSpPr>
        <p:spPr>
          <a:xfrm>
            <a:off x="0" y="1267271"/>
            <a:ext cx="12192000" cy="197737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680E402A-AE12-C9FB-A774-E6D44B87C924}"/>
              </a:ext>
            </a:extLst>
          </p:cNvPr>
          <p:cNvSpPr/>
          <p:nvPr/>
        </p:nvSpPr>
        <p:spPr>
          <a:xfrm>
            <a:off x="0" y="1404969"/>
            <a:ext cx="12192000" cy="1700980"/>
          </a:xfrm>
          <a:prstGeom prst="rect">
            <a:avLst/>
          </a:prstGeom>
          <a:solidFill>
            <a:srgbClr val="00206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AC3C3506-E499-1DD2-3A04-EA6DED944EC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1615" y="3694986"/>
            <a:ext cx="1977374" cy="1977374"/>
          </a:xfrm>
          <a:prstGeom prst="rect">
            <a:avLst/>
          </a:prstGeom>
        </p:spPr>
      </p:pic>
      <p:pic>
        <p:nvPicPr>
          <p:cNvPr id="10" name="Picture 9">
            <a:extLst>
              <a:ext uri="{FF2B5EF4-FFF2-40B4-BE49-F238E27FC236}">
                <a16:creationId xmlns:a16="http://schemas.microsoft.com/office/drawing/2014/main" id="{CB9B6747-330D-1D0F-0335-262D3C553FD7}"/>
              </a:ext>
            </a:extLst>
          </p:cNvPr>
          <p:cNvPicPr>
            <a:picLocks noChangeAspect="1"/>
          </p:cNvPicPr>
          <p:nvPr/>
        </p:nvPicPr>
        <p:blipFill>
          <a:blip r:embed="rId4" cstate="print">
            <a:alphaModFix/>
            <a:extLst>
              <a:ext uri="{28A0092B-C50C-407E-A947-70E740481C1C}">
                <a14:useLocalDpi xmlns:a14="http://schemas.microsoft.com/office/drawing/2010/main" val="0"/>
              </a:ext>
            </a:extLst>
          </a:blip>
          <a:stretch>
            <a:fillRect/>
          </a:stretch>
        </p:blipFill>
        <p:spPr>
          <a:xfrm>
            <a:off x="9013433" y="3565743"/>
            <a:ext cx="2996952" cy="2996952"/>
          </a:xfrm>
          <a:prstGeom prst="roundRect">
            <a:avLst>
              <a:gd name="adj" fmla="val 4167"/>
            </a:avLst>
          </a:prstGeom>
          <a:solidFill>
            <a:srgbClr val="FFFFFF"/>
          </a:solidFill>
          <a:ln w="7620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pic>
      <p:sp>
        <p:nvSpPr>
          <p:cNvPr id="12" name="Title 1">
            <a:extLst>
              <a:ext uri="{FF2B5EF4-FFF2-40B4-BE49-F238E27FC236}">
                <a16:creationId xmlns:a16="http://schemas.microsoft.com/office/drawing/2014/main" id="{46891246-4519-F5FD-3AD4-222B1AC18294}"/>
              </a:ext>
            </a:extLst>
          </p:cNvPr>
          <p:cNvSpPr txBox="1">
            <a:spLocks/>
          </p:cNvSpPr>
          <p:nvPr/>
        </p:nvSpPr>
        <p:spPr>
          <a:xfrm>
            <a:off x="235974" y="1757965"/>
            <a:ext cx="11720052" cy="950066"/>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000" b="1" dirty="0">
                <a:solidFill>
                  <a:schemeClr val="bg1"/>
                </a:solidFill>
                <a:effectLst/>
                <a:latin typeface="Times New Roman" panose="02020603050405020304" pitchFamily="18" charset="0"/>
                <a:ea typeface="Calibri" panose="020F0502020204030204" pitchFamily="34" charset="0"/>
                <a:cs typeface="Mangal" panose="02040503050203030202" pitchFamily="18" charset="0"/>
              </a:rPr>
              <a:t>Green Integration as a new dimension of Supply Chain Classification for Strategic Analyses and Emission Control: A MILP approach</a:t>
            </a:r>
            <a:endParaRPr lang="en-US" sz="3000" b="1" dirty="0">
              <a:solidFill>
                <a:schemeClr val="bg1"/>
              </a:solidFill>
              <a:latin typeface="Arial Black" panose="020B0A04020102020204" pitchFamily="34" charset="0"/>
            </a:endParaRPr>
          </a:p>
        </p:txBody>
      </p:sp>
      <p:sp>
        <p:nvSpPr>
          <p:cNvPr id="13" name="Google Shape;23;p7">
            <a:extLst>
              <a:ext uri="{FF2B5EF4-FFF2-40B4-BE49-F238E27FC236}">
                <a16:creationId xmlns:a16="http://schemas.microsoft.com/office/drawing/2014/main" id="{90D656DB-AAB5-8ECC-0E60-152843CBC834}"/>
              </a:ext>
            </a:extLst>
          </p:cNvPr>
          <p:cNvSpPr txBox="1"/>
          <p:nvPr/>
        </p:nvSpPr>
        <p:spPr>
          <a:xfrm>
            <a:off x="919035" y="295305"/>
            <a:ext cx="10353930" cy="787611"/>
          </a:xfrm>
          <a:prstGeom prst="rect">
            <a:avLst/>
          </a:prstGeom>
          <a:noFill/>
          <a:ln>
            <a:noFill/>
          </a:ln>
        </p:spPr>
        <p:txBody>
          <a:bodyPr spcFirstLastPara="1" wrap="square" lIns="91425" tIns="45700" rIns="91425" bIns="45700" anchor="t" anchorCtr="0">
            <a:spAutoFit/>
          </a:bodyPr>
          <a:lstStyle/>
          <a:p>
            <a:pPr marL="0" marR="0" lvl="0" indent="0" algn="ctr" rtl="0">
              <a:lnSpc>
                <a:spcPct val="107000"/>
              </a:lnSpc>
              <a:spcBef>
                <a:spcPts val="0"/>
              </a:spcBef>
              <a:spcAft>
                <a:spcPts val="0"/>
              </a:spcAft>
              <a:buNone/>
            </a:pPr>
            <a:r>
              <a:rPr lang="en-US" sz="1800" b="1" i="0" u="none" strike="noStrike" cap="none" dirty="0">
                <a:solidFill>
                  <a:schemeClr val="dk1"/>
                </a:solidFill>
                <a:latin typeface="Times New Roman"/>
                <a:ea typeface="Times New Roman"/>
                <a:cs typeface="Times New Roman"/>
                <a:sym typeface="Times New Roman"/>
              </a:rPr>
              <a:t>Department of Industrial and Systems Engineering, IIT Kharagpur</a:t>
            </a:r>
            <a:endParaRPr sz="1400" b="0" i="0" u="none" strike="noStrike" cap="none" dirty="0">
              <a:solidFill>
                <a:schemeClr val="dk1"/>
              </a:solidFill>
              <a:latin typeface="Calibri"/>
              <a:ea typeface="Calibri"/>
              <a:cs typeface="Calibri"/>
              <a:sym typeface="Calibri"/>
            </a:endParaRPr>
          </a:p>
          <a:p>
            <a:pPr marL="0" marR="0" lvl="0" indent="0" algn="ctr" rtl="0">
              <a:lnSpc>
                <a:spcPct val="107000"/>
              </a:lnSpc>
              <a:spcBef>
                <a:spcPts val="800"/>
              </a:spcBef>
              <a:spcAft>
                <a:spcPts val="0"/>
              </a:spcAft>
              <a:buNone/>
            </a:pPr>
            <a:r>
              <a:rPr lang="en-US" sz="1800" b="1" i="0" u="none" strike="noStrike" cap="none" dirty="0">
                <a:solidFill>
                  <a:schemeClr val="dk1"/>
                </a:solidFill>
                <a:latin typeface="Times New Roman"/>
                <a:ea typeface="Times New Roman"/>
                <a:cs typeface="Times New Roman"/>
                <a:sym typeface="Times New Roman"/>
              </a:rPr>
              <a:t>International Conference on Industrial Engineering &amp; Analytics (ICONIEA) 2024 </a:t>
            </a:r>
            <a:endParaRPr sz="1400" b="0" i="0" u="none" strike="noStrike" cap="none" dirty="0">
              <a:solidFill>
                <a:schemeClr val="dk1"/>
              </a:solidFill>
              <a:latin typeface="Calibri"/>
              <a:ea typeface="Calibri"/>
              <a:cs typeface="Calibri"/>
              <a:sym typeface="Calibri"/>
            </a:endParaRPr>
          </a:p>
        </p:txBody>
      </p:sp>
      <p:sp>
        <p:nvSpPr>
          <p:cNvPr id="16" name="Subtitle 2">
            <a:extLst>
              <a:ext uri="{FF2B5EF4-FFF2-40B4-BE49-F238E27FC236}">
                <a16:creationId xmlns:a16="http://schemas.microsoft.com/office/drawing/2014/main" id="{22C7F4B6-60BC-F3C7-A569-79EAC2FDEC9B}"/>
              </a:ext>
            </a:extLst>
          </p:cNvPr>
          <p:cNvSpPr>
            <a:spLocks noGrp="1"/>
          </p:cNvSpPr>
          <p:nvPr>
            <p:ph type="subTitle" idx="1"/>
          </p:nvPr>
        </p:nvSpPr>
        <p:spPr>
          <a:xfrm>
            <a:off x="2696686" y="3694986"/>
            <a:ext cx="6066504" cy="2486826"/>
          </a:xfrm>
        </p:spPr>
        <p:txBody>
          <a:bodyPr>
            <a:normAutofit fontScale="92500" lnSpcReduction="10000"/>
          </a:bodyPr>
          <a:lstStyle/>
          <a:p>
            <a:r>
              <a:rPr lang="en-IN" sz="2000" dirty="0">
                <a:latin typeface="Times New Roman" panose="02020603050405020304" pitchFamily="18" charset="0"/>
                <a:cs typeface="Times New Roman" panose="02020603050405020304" pitchFamily="18" charset="0"/>
              </a:rPr>
              <a:t>Presented by:</a:t>
            </a:r>
          </a:p>
          <a:p>
            <a:r>
              <a:rPr lang="en-IN" b="1" dirty="0">
                <a:latin typeface="Times New Roman" panose="02020603050405020304" pitchFamily="18" charset="0"/>
                <a:cs typeface="Times New Roman" panose="02020603050405020304" pitchFamily="18" charset="0"/>
              </a:rPr>
              <a:t>Santanu Banerjee</a:t>
            </a:r>
          </a:p>
          <a:p>
            <a:endParaRPr lang="en-IN" b="1"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MS &amp; SRF,</a:t>
            </a: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Department of Industrial and Systems Engineering (ISE),</a:t>
            </a: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Indian Institute of Technology (IIT) Kharagpur,</a:t>
            </a: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Kharagpur 721 302,</a:t>
            </a: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West Bengal,</a:t>
            </a: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India.</a:t>
            </a:r>
          </a:p>
        </p:txBody>
      </p:sp>
    </p:spTree>
    <p:extLst>
      <p:ext uri="{BB962C8B-B14F-4D97-AF65-F5344CB8AC3E}">
        <p14:creationId xmlns:p14="http://schemas.microsoft.com/office/powerpoint/2010/main" val="26097860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7A90B-BB5B-425E-1280-5B67F1310DB5}"/>
              </a:ext>
            </a:extLst>
          </p:cNvPr>
          <p:cNvSpPr>
            <a:spLocks noGrp="1"/>
          </p:cNvSpPr>
          <p:nvPr>
            <p:ph type="title"/>
          </p:nvPr>
        </p:nvSpPr>
        <p:spPr>
          <a:xfrm>
            <a:off x="504092" y="113933"/>
            <a:ext cx="10515600" cy="764931"/>
          </a:xfrm>
        </p:spPr>
        <p:txBody>
          <a:bodyPr>
            <a:normAutofit/>
          </a:bodyPr>
          <a:lstStyle/>
          <a:p>
            <a:r>
              <a:rPr lang="en-US" sz="4000" b="1" dirty="0">
                <a:effectLst/>
                <a:latin typeface="Times New Roman" panose="02020603050405020304" pitchFamily="18" charset="0"/>
                <a:ea typeface="Calibri" panose="020F0502020204030204" pitchFamily="34" charset="0"/>
                <a:cs typeface="Mangal" panose="02040503050203030202" pitchFamily="18" charset="0"/>
              </a:rPr>
              <a:t>Introduction</a:t>
            </a:r>
            <a:endParaRPr lang="en-IN" sz="4000" dirty="0"/>
          </a:p>
        </p:txBody>
      </p:sp>
      <p:sp>
        <p:nvSpPr>
          <p:cNvPr id="3" name="Content Placeholder 2">
            <a:extLst>
              <a:ext uri="{FF2B5EF4-FFF2-40B4-BE49-F238E27FC236}">
                <a16:creationId xmlns:a16="http://schemas.microsoft.com/office/drawing/2014/main" id="{0F23F9F5-05E2-8E12-D078-BB1344E5D5F4}"/>
              </a:ext>
            </a:extLst>
          </p:cNvPr>
          <p:cNvSpPr>
            <a:spLocks noGrp="1"/>
          </p:cNvSpPr>
          <p:nvPr>
            <p:ph idx="1"/>
          </p:nvPr>
        </p:nvSpPr>
        <p:spPr>
          <a:xfrm>
            <a:off x="838200" y="1169376"/>
            <a:ext cx="10515600" cy="5192225"/>
          </a:xfrm>
        </p:spPr>
        <p:txBody>
          <a:bodyPr>
            <a:normAutofit/>
          </a:bodyPr>
          <a:lstStyle/>
          <a:p>
            <a:pPr algn="just">
              <a:lnSpc>
                <a:spcPct val="115000"/>
              </a:lnSpc>
            </a:pPr>
            <a:r>
              <a:rPr lang="en-US" sz="2000" dirty="0">
                <a:effectLst/>
                <a:latin typeface="Times New Roman" panose="02020603050405020304" pitchFamily="18" charset="0"/>
                <a:ea typeface="Calibri" panose="020F0502020204030204" pitchFamily="34" charset="0"/>
                <a:cs typeface="Mangal" panose="02040503050203030202" pitchFamily="18" charset="0"/>
              </a:rPr>
              <a:t>Supply chains are an essential part of present day mass-consumerism</a:t>
            </a:r>
          </a:p>
          <a:p>
            <a:pPr algn="just">
              <a:lnSpc>
                <a:spcPct val="115000"/>
              </a:lnSpc>
            </a:pPr>
            <a:r>
              <a:rPr lang="en-US" sz="2000" dirty="0">
                <a:effectLst/>
                <a:latin typeface="Times New Roman" panose="02020603050405020304" pitchFamily="18" charset="0"/>
                <a:ea typeface="Calibri" panose="020F0502020204030204" pitchFamily="34" charset="0"/>
                <a:cs typeface="Mangal" panose="02040503050203030202" pitchFamily="18" charset="0"/>
              </a:rPr>
              <a:t>Developing sustainable supply chains by green emission-less component integration is possibly the best way to curb emissions but breakthrough technological advancements is necessary to push this transformation alongwith government mandates</a:t>
            </a:r>
          </a:p>
          <a:p>
            <a:pPr algn="just">
              <a:lnSpc>
                <a:spcPct val="115000"/>
              </a:lnSpc>
            </a:pPr>
            <a:r>
              <a:rPr lang="en-US" sz="2000" dirty="0">
                <a:effectLst/>
                <a:latin typeface="Times New Roman" panose="02020603050405020304" pitchFamily="18" charset="0"/>
                <a:ea typeface="Calibri" panose="020F0502020204030204" pitchFamily="34" charset="0"/>
                <a:cs typeface="Mangal" panose="02040503050203030202" pitchFamily="18" charset="0"/>
              </a:rPr>
              <a:t>An alternative approach, especially keeping technological limitations in mind, would be the effective integration of supply chains with the optimization goal being minimization of the overall emissions</a:t>
            </a:r>
          </a:p>
          <a:p>
            <a:pPr algn="just">
              <a:lnSpc>
                <a:spcPct val="115000"/>
              </a:lnSpc>
            </a:pPr>
            <a:r>
              <a:rPr lang="en-US" sz="2000" dirty="0">
                <a:effectLst/>
                <a:latin typeface="Times New Roman" panose="02020603050405020304" pitchFamily="18" charset="0"/>
                <a:ea typeface="Calibri" panose="020F0502020204030204" pitchFamily="34" charset="0"/>
                <a:cs typeface="Mangal" panose="02040503050203030202" pitchFamily="18" charset="0"/>
              </a:rPr>
              <a:t>Flynn, Huo, &amp; Zhao (2010) talks about incompleteness in the definition of SCI focusing on the missing link of internal integration and showed that customer and internal integration are related more strongly to performance improvement. </a:t>
            </a:r>
          </a:p>
          <a:p>
            <a:pPr algn="just">
              <a:lnSpc>
                <a:spcPct val="115000"/>
              </a:lnSpc>
            </a:pPr>
            <a:r>
              <a:rPr lang="en-US" sz="2000" dirty="0">
                <a:effectLst/>
                <a:latin typeface="Times New Roman" panose="02020603050405020304" pitchFamily="18" charset="0"/>
                <a:ea typeface="Calibri" panose="020F0502020204030204" pitchFamily="34" charset="0"/>
                <a:cs typeface="Mangal" panose="02040503050203030202" pitchFamily="18" charset="0"/>
              </a:rPr>
              <a:t>Fawcett &amp; </a:t>
            </a:r>
            <a:r>
              <a:rPr lang="en-US" sz="2000" dirty="0" err="1">
                <a:effectLst/>
                <a:latin typeface="Times New Roman" panose="02020603050405020304" pitchFamily="18" charset="0"/>
                <a:ea typeface="Calibri" panose="020F0502020204030204" pitchFamily="34" charset="0"/>
                <a:cs typeface="Mangal" panose="02040503050203030202" pitchFamily="18" charset="0"/>
              </a:rPr>
              <a:t>Magnan</a:t>
            </a:r>
            <a:r>
              <a:rPr lang="en-US" sz="2000" dirty="0">
                <a:latin typeface="Times New Roman" panose="02020603050405020304" pitchFamily="18" charset="0"/>
                <a:ea typeface="Calibri" panose="020F0502020204030204" pitchFamily="34" charset="0"/>
                <a:cs typeface="Mangal" panose="02040503050203030202" pitchFamily="18" charset="0"/>
              </a:rPr>
              <a:t> </a:t>
            </a:r>
            <a:r>
              <a:rPr lang="en-US" sz="2000" dirty="0">
                <a:effectLst/>
                <a:latin typeface="Times New Roman" panose="02020603050405020304" pitchFamily="18" charset="0"/>
                <a:ea typeface="Calibri" panose="020F0502020204030204" pitchFamily="34" charset="0"/>
                <a:cs typeface="Mangal" panose="02040503050203030202" pitchFamily="18" charset="0"/>
              </a:rPr>
              <a:t>(2002) point out a theoretical utopia during the management of supply chains which are hard to replicate in real world, due to which few companies actually engage in SCI due to the need for collaborative efforts.</a:t>
            </a:r>
            <a:endParaRPr lang="en-IN" sz="2000" dirty="0">
              <a:effectLst/>
              <a:latin typeface="Calibri" panose="020F0502020204030204" pitchFamily="34" charset="0"/>
              <a:ea typeface="Calibri" panose="020F0502020204030204" pitchFamily="34" charset="0"/>
              <a:cs typeface="Mangal" panose="02040503050203030202" pitchFamily="18" charset="0"/>
            </a:endParaRPr>
          </a:p>
        </p:txBody>
      </p:sp>
    </p:spTree>
    <p:extLst>
      <p:ext uri="{BB962C8B-B14F-4D97-AF65-F5344CB8AC3E}">
        <p14:creationId xmlns:p14="http://schemas.microsoft.com/office/powerpoint/2010/main" val="24080387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B45A6-AAA3-3871-DCBA-14D647647CEA}"/>
              </a:ext>
            </a:extLst>
          </p:cNvPr>
          <p:cNvSpPr>
            <a:spLocks noGrp="1"/>
          </p:cNvSpPr>
          <p:nvPr>
            <p:ph type="title"/>
          </p:nvPr>
        </p:nvSpPr>
        <p:spPr>
          <a:xfrm>
            <a:off x="448408" y="365125"/>
            <a:ext cx="11280530" cy="777875"/>
          </a:xfrm>
        </p:spPr>
        <p:txBody>
          <a:bodyPr>
            <a:noAutofit/>
          </a:bodyPr>
          <a:lstStyle/>
          <a:p>
            <a:pPr algn="ctr"/>
            <a:r>
              <a:rPr lang="en-US" sz="3600" dirty="0">
                <a:effectLst/>
                <a:latin typeface="Times New Roman" panose="02020603050405020304" pitchFamily="18" charset="0"/>
                <a:ea typeface="Calibri" panose="020F0502020204030204" pitchFamily="34" charset="0"/>
                <a:cs typeface="Mangal" panose="02040503050203030202" pitchFamily="18" charset="0"/>
              </a:rPr>
              <a:t>Concise </a:t>
            </a:r>
            <a:r>
              <a:rPr lang="en-US" sz="3600" b="1" dirty="0">
                <a:effectLst/>
                <a:latin typeface="Times New Roman" panose="02020603050405020304" pitchFamily="18" charset="0"/>
                <a:ea typeface="Calibri" panose="020F0502020204030204" pitchFamily="34" charset="0"/>
                <a:cs typeface="Mangal" panose="02040503050203030202" pitchFamily="18" charset="0"/>
              </a:rPr>
              <a:t>Literature Review </a:t>
            </a:r>
            <a:r>
              <a:rPr lang="en-US" sz="3600" dirty="0">
                <a:effectLst/>
                <a:latin typeface="Times New Roman" panose="02020603050405020304" pitchFamily="18" charset="0"/>
                <a:ea typeface="Calibri" panose="020F0502020204030204" pitchFamily="34" charset="0"/>
                <a:cs typeface="Mangal" panose="02040503050203030202" pitchFamily="18" charset="0"/>
              </a:rPr>
              <a:t>mentioning few salient points</a:t>
            </a:r>
            <a:endParaRPr lang="en-IN" sz="3600" dirty="0"/>
          </a:p>
        </p:txBody>
      </p:sp>
      <p:sp>
        <p:nvSpPr>
          <p:cNvPr id="3" name="Content Placeholder 2">
            <a:extLst>
              <a:ext uri="{FF2B5EF4-FFF2-40B4-BE49-F238E27FC236}">
                <a16:creationId xmlns:a16="http://schemas.microsoft.com/office/drawing/2014/main" id="{AF4FBA75-B7A8-2B85-8773-7B6FE8F7B239}"/>
              </a:ext>
            </a:extLst>
          </p:cNvPr>
          <p:cNvSpPr>
            <a:spLocks noGrp="1"/>
          </p:cNvSpPr>
          <p:nvPr>
            <p:ph idx="1"/>
          </p:nvPr>
        </p:nvSpPr>
        <p:spPr>
          <a:xfrm>
            <a:off x="838200" y="2180491"/>
            <a:ext cx="10515600" cy="3996471"/>
          </a:xfrm>
        </p:spPr>
        <p:txBody>
          <a:bodyPr>
            <a:normAutofit/>
          </a:bodyPr>
          <a:lstStyle/>
          <a:p>
            <a:pPr algn="just">
              <a:lnSpc>
                <a:spcPct val="115000"/>
              </a:lnSpc>
            </a:pPr>
            <a:r>
              <a:rPr lang="en-IN" sz="2000" dirty="0">
                <a:effectLst/>
                <a:latin typeface="Times New Roman" panose="02020603050405020304" pitchFamily="18" charset="0"/>
                <a:ea typeface="Calibri" panose="020F0502020204030204" pitchFamily="34" charset="0"/>
                <a:cs typeface="Mangal" panose="02040503050203030202" pitchFamily="18" charset="0"/>
              </a:rPr>
              <a:t>Singh, et al. (2008):</a:t>
            </a:r>
            <a:r>
              <a:rPr lang="en-US" sz="2000" dirty="0">
                <a:effectLst/>
                <a:latin typeface="Times New Roman" panose="02020603050405020304" pitchFamily="18" charset="0"/>
                <a:ea typeface="Calibri" panose="020F0502020204030204" pitchFamily="34" charset="0"/>
                <a:cs typeface="Mangal" panose="02040503050203030202" pitchFamily="18" charset="0"/>
              </a:rPr>
              <a:t> Road transportation accounts for 35% of total liquid-commercial-fuel consumed by all Indian sectors.</a:t>
            </a:r>
          </a:p>
          <a:p>
            <a:pPr algn="just">
              <a:lnSpc>
                <a:spcPct val="115000"/>
              </a:lnSpc>
            </a:pPr>
            <a:r>
              <a:rPr lang="en-IN" sz="2000" dirty="0">
                <a:effectLst/>
                <a:latin typeface="Times New Roman" panose="02020603050405020304" pitchFamily="18" charset="0"/>
                <a:ea typeface="Calibri" panose="020F0502020204030204" pitchFamily="34" charset="0"/>
                <a:cs typeface="Mangal" panose="02040503050203030202" pitchFamily="18" charset="0"/>
              </a:rPr>
              <a:t>Syed </a:t>
            </a:r>
            <a:r>
              <a:rPr lang="en-IN" sz="2000" dirty="0" err="1">
                <a:effectLst/>
                <a:latin typeface="Times New Roman" panose="02020603050405020304" pitchFamily="18" charset="0"/>
                <a:ea typeface="Calibri" panose="020F0502020204030204" pitchFamily="34" charset="0"/>
                <a:cs typeface="Mangal" panose="02040503050203030202" pitchFamily="18" charset="0"/>
              </a:rPr>
              <a:t>Masiur</a:t>
            </a:r>
            <a:r>
              <a:rPr lang="en-IN" sz="2000" dirty="0">
                <a:effectLst/>
                <a:latin typeface="Times New Roman" panose="02020603050405020304" pitchFamily="18" charset="0"/>
                <a:ea typeface="Calibri" panose="020F0502020204030204" pitchFamily="34" charset="0"/>
                <a:cs typeface="Mangal" panose="02040503050203030202" pitchFamily="18" charset="0"/>
              </a:rPr>
              <a:t> Rahman (2017):</a:t>
            </a:r>
            <a:r>
              <a:rPr lang="en-US" sz="2000" dirty="0">
                <a:effectLst/>
                <a:latin typeface="Times New Roman" panose="02020603050405020304" pitchFamily="18" charset="0"/>
                <a:ea typeface="Calibri" panose="020F0502020204030204" pitchFamily="34" charset="0"/>
                <a:cs typeface="Mangal" panose="02040503050203030202" pitchFamily="18" charset="0"/>
              </a:rPr>
              <a:t> Mention challenges in mitigating GHG emissions</a:t>
            </a:r>
          </a:p>
          <a:p>
            <a:pPr algn="just">
              <a:lnSpc>
                <a:spcPct val="115000"/>
              </a:lnSpc>
            </a:pPr>
            <a:r>
              <a:rPr lang="en-IN" sz="2000" dirty="0">
                <a:effectLst/>
                <a:latin typeface="Times New Roman" panose="02020603050405020304" pitchFamily="18" charset="0"/>
                <a:ea typeface="Calibri" panose="020F0502020204030204" pitchFamily="34" charset="0"/>
                <a:cs typeface="Mangal" panose="02040503050203030202" pitchFamily="18" charset="0"/>
              </a:rPr>
              <a:t>Dhar &amp; Shukla (2015): </a:t>
            </a:r>
            <a:r>
              <a:rPr lang="en-US" sz="2000" dirty="0">
                <a:latin typeface="Times New Roman" panose="02020603050405020304" pitchFamily="18" charset="0"/>
                <a:ea typeface="Calibri" panose="020F0502020204030204" pitchFamily="34" charset="0"/>
                <a:cs typeface="Mangal" panose="02040503050203030202" pitchFamily="18" charset="0"/>
              </a:rPr>
              <a:t>D</a:t>
            </a:r>
            <a:r>
              <a:rPr lang="en-US" sz="2000" dirty="0">
                <a:effectLst/>
                <a:latin typeface="Times New Roman" panose="02020603050405020304" pitchFamily="18" charset="0"/>
                <a:ea typeface="Calibri" panose="020F0502020204030204" pitchFamily="34" charset="0"/>
                <a:cs typeface="Mangal" panose="02040503050203030202" pitchFamily="18" charset="0"/>
              </a:rPr>
              <a:t>imensions of policy making regarding aspects of energy security, local environment and climate change with a feasible approach to achieving developmental objectives with CO</a:t>
            </a:r>
            <a:r>
              <a:rPr lang="en-US" sz="2000" baseline="-25000" dirty="0">
                <a:effectLst/>
                <a:latin typeface="Times New Roman" panose="02020603050405020304" pitchFamily="18" charset="0"/>
                <a:ea typeface="Calibri" panose="020F0502020204030204" pitchFamily="34" charset="0"/>
                <a:cs typeface="Mangal" panose="02040503050203030202" pitchFamily="18" charset="0"/>
              </a:rPr>
              <a:t>2</a:t>
            </a:r>
            <a:r>
              <a:rPr lang="en-US" sz="2000" dirty="0">
                <a:effectLst/>
                <a:latin typeface="Times New Roman" panose="02020603050405020304" pitchFamily="18" charset="0"/>
                <a:ea typeface="Calibri" panose="020F0502020204030204" pitchFamily="34" charset="0"/>
                <a:cs typeface="Mangal" panose="02040503050203030202" pitchFamily="18" charset="0"/>
              </a:rPr>
              <a:t> co-benefits</a:t>
            </a:r>
            <a:endParaRPr lang="en-US" sz="2000" b="1" dirty="0">
              <a:latin typeface="Times New Roman" panose="02020603050405020304" pitchFamily="18" charset="0"/>
              <a:ea typeface="Calibri" panose="020F0502020204030204" pitchFamily="34" charset="0"/>
              <a:cs typeface="Mangal" panose="02040503050203030202" pitchFamily="18" charset="0"/>
            </a:endParaRPr>
          </a:p>
          <a:p>
            <a:pPr algn="just">
              <a:lnSpc>
                <a:spcPct val="115000"/>
              </a:lnSpc>
            </a:pPr>
            <a:r>
              <a:rPr lang="en-IN" sz="2000" dirty="0">
                <a:effectLst/>
                <a:latin typeface="Times New Roman" panose="02020603050405020304" pitchFamily="18" charset="0"/>
                <a:ea typeface="Calibri" panose="020F0502020204030204" pitchFamily="34" charset="0"/>
                <a:cs typeface="Mangal" panose="02040503050203030202" pitchFamily="18" charset="0"/>
              </a:rPr>
              <a:t>Jiang et al. (2019):</a:t>
            </a:r>
            <a:r>
              <a:rPr lang="en-US" sz="2000" dirty="0">
                <a:effectLst/>
                <a:latin typeface="Times New Roman" panose="02020603050405020304" pitchFamily="18" charset="0"/>
                <a:ea typeface="Calibri" panose="020F0502020204030204" pitchFamily="34" charset="0"/>
                <a:cs typeface="Mangal" panose="02040503050203030202" pitchFamily="18" charset="0"/>
              </a:rPr>
              <a:t> </a:t>
            </a:r>
            <a:r>
              <a:rPr lang="en-IN" sz="2000" dirty="0">
                <a:effectLst/>
                <a:latin typeface="Times New Roman" panose="02020603050405020304" pitchFamily="18" charset="0"/>
                <a:ea typeface="Calibri" panose="020F0502020204030204" pitchFamily="34" charset="0"/>
                <a:cs typeface="Mangal" panose="02040503050203030202" pitchFamily="18" charset="0"/>
              </a:rPr>
              <a:t>Policies like cap and trade as is being used for constraining emissions has major limitations including that of significantly affecting supply chain companies' decisions about reducing carbon emissions</a:t>
            </a:r>
            <a:endParaRPr lang="en-IN" sz="3200" dirty="0"/>
          </a:p>
        </p:txBody>
      </p:sp>
    </p:spTree>
    <p:extLst>
      <p:ext uri="{BB962C8B-B14F-4D97-AF65-F5344CB8AC3E}">
        <p14:creationId xmlns:p14="http://schemas.microsoft.com/office/powerpoint/2010/main" val="10864586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295E1E-D3B6-3329-94E7-5AE1EAECDD25}"/>
              </a:ext>
            </a:extLst>
          </p:cNvPr>
          <p:cNvSpPr>
            <a:spLocks noGrp="1"/>
          </p:cNvSpPr>
          <p:nvPr>
            <p:ph type="title"/>
          </p:nvPr>
        </p:nvSpPr>
        <p:spPr>
          <a:xfrm>
            <a:off x="838200" y="365126"/>
            <a:ext cx="10515600" cy="628406"/>
          </a:xfrm>
        </p:spPr>
        <p:txBody>
          <a:bodyPr>
            <a:normAutofit fontScale="90000"/>
          </a:bodyPr>
          <a:lstStyle/>
          <a:p>
            <a:r>
              <a:rPr lang="en-IN" b="1" dirty="0">
                <a:latin typeface="Times New Roman" panose="02020603050405020304" pitchFamily="18" charset="0"/>
                <a:cs typeface="Times New Roman" panose="02020603050405020304" pitchFamily="18" charset="0"/>
              </a:rPr>
              <a:t>Our Problem and Approach</a:t>
            </a:r>
          </a:p>
        </p:txBody>
      </p:sp>
      <p:sp>
        <p:nvSpPr>
          <p:cNvPr id="3" name="Content Placeholder 2">
            <a:extLst>
              <a:ext uri="{FF2B5EF4-FFF2-40B4-BE49-F238E27FC236}">
                <a16:creationId xmlns:a16="http://schemas.microsoft.com/office/drawing/2014/main" id="{E1B538CE-4FA5-548D-5443-35033B30CBD4}"/>
              </a:ext>
            </a:extLst>
          </p:cNvPr>
          <p:cNvSpPr>
            <a:spLocks noGrp="1"/>
          </p:cNvSpPr>
          <p:nvPr>
            <p:ph idx="1"/>
          </p:nvPr>
        </p:nvSpPr>
        <p:spPr>
          <a:xfrm>
            <a:off x="767861" y="1421179"/>
            <a:ext cx="10785231" cy="4944452"/>
          </a:xfrm>
        </p:spPr>
        <p:txBody>
          <a:bodyPr>
            <a:normAutofit fontScale="77500" lnSpcReduction="20000"/>
          </a:bodyPr>
          <a:lstStyle/>
          <a:p>
            <a:pPr marL="0" indent="0">
              <a:lnSpc>
                <a:spcPct val="120000"/>
              </a:lnSpc>
              <a:buNone/>
            </a:pPr>
            <a:r>
              <a:rPr lang="en-US" sz="2800" dirty="0">
                <a:effectLst/>
                <a:latin typeface="Times New Roman" panose="02020603050405020304" pitchFamily="18" charset="0"/>
                <a:ea typeface="Calibri" panose="020F0502020204030204" pitchFamily="34" charset="0"/>
                <a:cs typeface="Mangal" panose="02040503050203030202" pitchFamily="18" charset="0"/>
              </a:rPr>
              <a:t>We model a SCI problem, while also considering a small part of the facility location problem:</a:t>
            </a:r>
          </a:p>
          <a:p>
            <a:pPr>
              <a:lnSpc>
                <a:spcPct val="120000"/>
              </a:lnSpc>
            </a:pPr>
            <a:r>
              <a:rPr lang="en-US" sz="2800" dirty="0">
                <a:effectLst/>
                <a:latin typeface="Times New Roman" panose="02020603050405020304" pitchFamily="18" charset="0"/>
                <a:ea typeface="Calibri" panose="020F0502020204030204" pitchFamily="34" charset="0"/>
                <a:cs typeface="Mangal" panose="02040503050203030202" pitchFamily="18" charset="0"/>
              </a:rPr>
              <a:t>There are main sources as </a:t>
            </a:r>
            <a:r>
              <a:rPr lang="en-US" sz="2800" b="1" dirty="0">
                <a:effectLst/>
                <a:latin typeface="Times New Roman" panose="02020603050405020304" pitchFamily="18" charset="0"/>
                <a:ea typeface="Calibri" panose="020F0502020204030204" pitchFamily="34" charset="0"/>
                <a:cs typeface="Mangal" panose="02040503050203030202" pitchFamily="18" charset="0"/>
              </a:rPr>
              <a:t>Suppliers</a:t>
            </a:r>
            <a:r>
              <a:rPr lang="en-US" sz="2800" dirty="0">
                <a:effectLst/>
                <a:latin typeface="Times New Roman" panose="02020603050405020304" pitchFamily="18" charset="0"/>
                <a:ea typeface="Calibri" panose="020F0502020204030204" pitchFamily="34" charset="0"/>
                <a:cs typeface="Mangal" panose="02040503050203030202" pitchFamily="18" charset="0"/>
              </a:rPr>
              <a:t>,</a:t>
            </a:r>
          </a:p>
          <a:p>
            <a:pPr>
              <a:lnSpc>
                <a:spcPct val="120000"/>
              </a:lnSpc>
            </a:pPr>
            <a:r>
              <a:rPr lang="en-US" sz="2800" dirty="0">
                <a:effectLst/>
                <a:latin typeface="Times New Roman" panose="02020603050405020304" pitchFamily="18" charset="0"/>
                <a:ea typeface="Calibri" panose="020F0502020204030204" pitchFamily="34" charset="0"/>
                <a:cs typeface="Mangal" panose="02040503050203030202" pitchFamily="18" charset="0"/>
              </a:rPr>
              <a:t>final sinks as </a:t>
            </a:r>
            <a:r>
              <a:rPr lang="en-US" sz="2800" b="1" dirty="0">
                <a:effectLst/>
                <a:latin typeface="Times New Roman" panose="02020603050405020304" pitchFamily="18" charset="0"/>
                <a:ea typeface="Calibri" panose="020F0502020204030204" pitchFamily="34" charset="0"/>
                <a:cs typeface="Mangal" panose="02040503050203030202" pitchFamily="18" charset="0"/>
              </a:rPr>
              <a:t>Customers</a:t>
            </a:r>
            <a:r>
              <a:rPr lang="en-US" sz="2800" dirty="0">
                <a:effectLst/>
                <a:latin typeface="Times New Roman" panose="02020603050405020304" pitchFamily="18" charset="0"/>
                <a:ea typeface="Calibri" panose="020F0502020204030204" pitchFamily="34" charset="0"/>
                <a:cs typeface="Mangal" panose="02040503050203030202" pitchFamily="18" charset="0"/>
              </a:rPr>
              <a:t>,</a:t>
            </a:r>
          </a:p>
          <a:p>
            <a:pPr>
              <a:lnSpc>
                <a:spcPct val="120000"/>
              </a:lnSpc>
            </a:pPr>
            <a:r>
              <a:rPr lang="en-US" sz="2800" dirty="0">
                <a:effectLst/>
                <a:latin typeface="Times New Roman" panose="02020603050405020304" pitchFamily="18" charset="0"/>
                <a:ea typeface="Calibri" panose="020F0502020204030204" pitchFamily="34" charset="0"/>
                <a:cs typeface="Mangal" panose="02040503050203030202" pitchFamily="18" charset="0"/>
              </a:rPr>
              <a:t>and other intermediate facilities (which may or may not be used).</a:t>
            </a:r>
          </a:p>
          <a:p>
            <a:pPr marL="0" indent="0">
              <a:lnSpc>
                <a:spcPct val="120000"/>
              </a:lnSpc>
              <a:buNone/>
            </a:pPr>
            <a:endParaRPr lang="en-US" sz="2800" b="1" dirty="0">
              <a:effectLst/>
              <a:latin typeface="Times New Roman" panose="02020603050405020304" pitchFamily="18" charset="0"/>
              <a:ea typeface="Calibri" panose="020F0502020204030204" pitchFamily="34" charset="0"/>
              <a:cs typeface="Mangal" panose="02040503050203030202" pitchFamily="18" charset="0"/>
            </a:endParaRPr>
          </a:p>
          <a:p>
            <a:pPr marL="0" indent="0">
              <a:lnSpc>
                <a:spcPct val="120000"/>
              </a:lnSpc>
              <a:buNone/>
            </a:pPr>
            <a:r>
              <a:rPr lang="en-US" sz="2800" b="1" dirty="0">
                <a:effectLst/>
                <a:latin typeface="Times New Roman" panose="02020603050405020304" pitchFamily="18" charset="0"/>
                <a:ea typeface="Calibri" panose="020F0502020204030204" pitchFamily="34" charset="0"/>
                <a:cs typeface="Mangal" panose="02040503050203030202" pitchFamily="18" charset="0"/>
              </a:rPr>
              <a:t>Objective:</a:t>
            </a:r>
          </a:p>
          <a:p>
            <a:pPr>
              <a:lnSpc>
                <a:spcPct val="120000"/>
              </a:lnSpc>
            </a:pPr>
            <a:r>
              <a:rPr lang="en-US" sz="2800" dirty="0">
                <a:effectLst/>
                <a:latin typeface="Times New Roman" panose="02020603050405020304" pitchFamily="18" charset="0"/>
                <a:ea typeface="Calibri" panose="020F0502020204030204" pitchFamily="34" charset="0"/>
                <a:cs typeface="Mangal" panose="02040503050203030202" pitchFamily="18" charset="0"/>
              </a:rPr>
              <a:t>The facility location problem has long been studied with focus on the cost / time aspect of location, transportation and inventory management</a:t>
            </a:r>
          </a:p>
          <a:p>
            <a:pPr>
              <a:lnSpc>
                <a:spcPct val="120000"/>
              </a:lnSpc>
            </a:pPr>
            <a:r>
              <a:rPr lang="en-US" dirty="0">
                <a:latin typeface="Times New Roman" panose="02020603050405020304" pitchFamily="18" charset="0"/>
                <a:ea typeface="Calibri" panose="020F0502020204030204" pitchFamily="34" charset="0"/>
                <a:cs typeface="Mangal" panose="02040503050203030202" pitchFamily="18" charset="0"/>
              </a:rPr>
              <a:t>W</a:t>
            </a:r>
            <a:r>
              <a:rPr lang="en-US" sz="2800" dirty="0">
                <a:effectLst/>
                <a:latin typeface="Times New Roman" panose="02020603050405020304" pitchFamily="18" charset="0"/>
                <a:ea typeface="Calibri" panose="020F0502020204030204" pitchFamily="34" charset="0"/>
                <a:cs typeface="Mangal" panose="02040503050203030202" pitchFamily="18" charset="0"/>
              </a:rPr>
              <a:t>e focus on reducing overall emissions</a:t>
            </a:r>
            <a:br>
              <a:rPr lang="en-US" sz="2800" dirty="0">
                <a:effectLst/>
                <a:latin typeface="Times New Roman" panose="02020603050405020304" pitchFamily="18" charset="0"/>
                <a:ea typeface="Calibri" panose="020F0502020204030204" pitchFamily="34" charset="0"/>
                <a:cs typeface="Mangal" panose="02040503050203030202" pitchFamily="18" charset="0"/>
              </a:rPr>
            </a:br>
            <a:r>
              <a:rPr lang="en-US" sz="2800" dirty="0">
                <a:effectLst/>
                <a:latin typeface="Times New Roman" panose="02020603050405020304" pitchFamily="18" charset="0"/>
                <a:ea typeface="Calibri" panose="020F0502020204030204" pitchFamily="34" charset="0"/>
                <a:cs typeface="Mangal" panose="02040503050203030202" pitchFamily="18" charset="0"/>
              </a:rPr>
              <a:t>Here the usage of a facility is a decision contributing to emissions within a supply chain</a:t>
            </a:r>
            <a:br>
              <a:rPr lang="en-US" sz="2800" dirty="0">
                <a:effectLst/>
                <a:latin typeface="Times New Roman" panose="02020603050405020304" pitchFamily="18" charset="0"/>
                <a:ea typeface="Calibri" panose="020F0502020204030204" pitchFamily="34" charset="0"/>
                <a:cs typeface="Mangal" panose="02040503050203030202" pitchFamily="18" charset="0"/>
              </a:rPr>
            </a:br>
            <a:r>
              <a:rPr lang="en-US" sz="2800" dirty="0">
                <a:effectLst/>
                <a:latin typeface="Times New Roman" panose="02020603050405020304" pitchFamily="18" charset="0"/>
                <a:ea typeface="Calibri" panose="020F0502020204030204" pitchFamily="34" charset="0"/>
                <a:cs typeface="Mangal" panose="02040503050203030202" pitchFamily="18" charset="0"/>
              </a:rPr>
              <a:t>No usage of a particular facility is also a feasible decision</a:t>
            </a:r>
            <a:endParaRPr lang="en-IN" sz="2800" dirty="0">
              <a:effectLst/>
              <a:latin typeface="Calibri" panose="020F0502020204030204" pitchFamily="34" charset="0"/>
              <a:ea typeface="Calibri" panose="020F0502020204030204" pitchFamily="34" charset="0"/>
              <a:cs typeface="Mangal" panose="02040503050203030202" pitchFamily="18" charset="0"/>
            </a:endParaRPr>
          </a:p>
        </p:txBody>
      </p:sp>
    </p:spTree>
    <p:extLst>
      <p:ext uri="{BB962C8B-B14F-4D97-AF65-F5344CB8AC3E}">
        <p14:creationId xmlns:p14="http://schemas.microsoft.com/office/powerpoint/2010/main" val="9223168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F2EEDA-45DE-B636-1613-542CBF2B7207}"/>
              </a:ext>
            </a:extLst>
          </p:cNvPr>
          <p:cNvSpPr>
            <a:spLocks noGrp="1"/>
          </p:cNvSpPr>
          <p:nvPr>
            <p:ph type="title"/>
          </p:nvPr>
        </p:nvSpPr>
        <p:spPr>
          <a:xfrm>
            <a:off x="838200" y="0"/>
            <a:ext cx="10515600" cy="756138"/>
          </a:xfrm>
        </p:spPr>
        <p:txBody>
          <a:bodyPr>
            <a:normAutofit/>
          </a:bodyPr>
          <a:lstStyle/>
          <a:p>
            <a:r>
              <a:rPr lang="en-US" sz="2800" b="1" dirty="0">
                <a:effectLst/>
                <a:latin typeface="Times New Roman" panose="02020603050405020304" pitchFamily="18" charset="0"/>
                <a:ea typeface="Calibri" panose="020F0502020204030204" pitchFamily="34" charset="0"/>
                <a:cs typeface="Mangal" panose="02040503050203030202" pitchFamily="18" charset="0"/>
              </a:rPr>
              <a:t>Problem Description</a:t>
            </a:r>
            <a:endParaRPr lang="en-IN" sz="6000" dirty="0"/>
          </a:p>
        </p:txBody>
      </p:sp>
      <p:sp>
        <p:nvSpPr>
          <p:cNvPr id="29" name="TextBox 28">
            <a:extLst>
              <a:ext uri="{FF2B5EF4-FFF2-40B4-BE49-F238E27FC236}">
                <a16:creationId xmlns:a16="http://schemas.microsoft.com/office/drawing/2014/main" id="{4DE87A45-6C87-B628-19D5-54D43800BCD8}"/>
              </a:ext>
            </a:extLst>
          </p:cNvPr>
          <p:cNvSpPr txBox="1"/>
          <p:nvPr/>
        </p:nvSpPr>
        <p:spPr>
          <a:xfrm>
            <a:off x="838200" y="731515"/>
            <a:ext cx="6433038" cy="5931752"/>
          </a:xfrm>
          <a:prstGeom prst="rect">
            <a:avLst/>
          </a:prstGeom>
          <a:noFill/>
        </p:spPr>
        <p:txBody>
          <a:bodyPr wrap="square">
            <a:spAutoFit/>
          </a:bodyPr>
          <a:lstStyle/>
          <a:p>
            <a:pPr algn="just">
              <a:lnSpc>
                <a:spcPct val="150000"/>
              </a:lnSpc>
            </a:pPr>
            <a:r>
              <a:rPr lang="en-US" sz="1900" dirty="0">
                <a:effectLst/>
                <a:latin typeface="Times New Roman" panose="02020603050405020304" pitchFamily="18" charset="0"/>
                <a:ea typeface="Calibri" panose="020F0502020204030204" pitchFamily="34" charset="0"/>
                <a:cs typeface="Mangal" panose="02040503050203030202" pitchFamily="18" charset="0"/>
              </a:rPr>
              <a:t>We model our variant of the problem considering the following features:</a:t>
            </a:r>
            <a:endParaRPr lang="en-IN" sz="1900" dirty="0">
              <a:effectLst/>
              <a:latin typeface="Calibri" panose="020F0502020204030204" pitchFamily="34" charset="0"/>
              <a:ea typeface="Calibri" panose="020F0502020204030204" pitchFamily="34" charset="0"/>
              <a:cs typeface="Mangal" panose="02040503050203030202" pitchFamily="18" charset="0"/>
            </a:endParaRPr>
          </a:p>
          <a:p>
            <a:pPr marL="342900" lvl="0" indent="-342900" algn="just">
              <a:lnSpc>
                <a:spcPct val="150000"/>
              </a:lnSpc>
              <a:buFont typeface="+mj-lt"/>
              <a:buAutoNum type="romanLcPeriod"/>
            </a:pPr>
            <a:r>
              <a:rPr lang="en-US" sz="1900" dirty="0">
                <a:effectLst/>
                <a:latin typeface="Times New Roman" panose="02020603050405020304" pitchFamily="18" charset="0"/>
                <a:ea typeface="Calibri" panose="020F0502020204030204" pitchFamily="34" charset="0"/>
                <a:cs typeface="Mangal" panose="02040503050203030202" pitchFamily="18" charset="0"/>
              </a:rPr>
              <a:t>The requirement of a facility to being open is a decision (to save on its emissions)</a:t>
            </a:r>
            <a:endParaRPr lang="en-IN" sz="1900" dirty="0">
              <a:effectLst/>
              <a:latin typeface="Calibri" panose="020F0502020204030204" pitchFamily="34" charset="0"/>
              <a:ea typeface="Calibri" panose="020F0502020204030204" pitchFamily="34" charset="0"/>
              <a:cs typeface="Mangal" panose="02040503050203030202" pitchFamily="18" charset="0"/>
            </a:endParaRPr>
          </a:p>
          <a:p>
            <a:pPr marL="342900" lvl="0" indent="-342900" algn="just">
              <a:lnSpc>
                <a:spcPct val="150000"/>
              </a:lnSpc>
              <a:spcAft>
                <a:spcPts val="1200"/>
              </a:spcAft>
              <a:buFont typeface="+mj-lt"/>
              <a:buAutoNum type="romanLcPeriod"/>
            </a:pPr>
            <a:r>
              <a:rPr lang="en-US" sz="1900" dirty="0">
                <a:effectLst/>
                <a:latin typeface="Times New Roman" panose="02020603050405020304" pitchFamily="18" charset="0"/>
                <a:ea typeface="Calibri" panose="020F0502020204030204" pitchFamily="34" charset="0"/>
                <a:cs typeface="Mangal" panose="02040503050203030202" pitchFamily="18" charset="0"/>
              </a:rPr>
              <a:t>We consider a four-level network consisting of the following stages (sets):</a:t>
            </a:r>
          </a:p>
          <a:p>
            <a:pPr marL="800100" lvl="1" indent="-342900" algn="just">
              <a:spcAft>
                <a:spcPts val="1200"/>
              </a:spcAft>
              <a:buFont typeface="+mj-lt"/>
              <a:buAutoNum type="arabicPeriod"/>
            </a:pPr>
            <a:r>
              <a:rPr lang="en-US" sz="1900" dirty="0">
                <a:effectLst/>
                <a:latin typeface="Times New Roman" panose="02020603050405020304" pitchFamily="18" charset="0"/>
                <a:ea typeface="Calibri" panose="020F0502020204030204" pitchFamily="34" charset="0"/>
                <a:cs typeface="Mangal" panose="02040503050203030202" pitchFamily="18" charset="0"/>
              </a:rPr>
              <a:t>Suppliers (</a:t>
            </a:r>
            <a:r>
              <a:rPr lang="en-US" sz="1900" i="1" dirty="0">
                <a:effectLst/>
                <a:latin typeface="Times New Roman" panose="02020603050405020304" pitchFamily="18" charset="0"/>
                <a:ea typeface="Calibri" panose="020F0502020204030204" pitchFamily="34" charset="0"/>
                <a:cs typeface="Mangal" panose="02040503050203030202" pitchFamily="18" charset="0"/>
              </a:rPr>
              <a:t>S</a:t>
            </a:r>
            <a:r>
              <a:rPr lang="en-US" sz="1900" dirty="0">
                <a:effectLst/>
                <a:latin typeface="Times New Roman" panose="02020603050405020304" pitchFamily="18" charset="0"/>
                <a:ea typeface="Calibri" panose="020F0502020204030204" pitchFamily="34" charset="0"/>
                <a:cs typeface="Mangal" panose="02040503050203030202" pitchFamily="18" charset="0"/>
              </a:rPr>
              <a:t>)</a:t>
            </a:r>
          </a:p>
          <a:p>
            <a:pPr marL="800100" lvl="1" indent="-342900" algn="just">
              <a:spcAft>
                <a:spcPts val="1200"/>
              </a:spcAft>
              <a:buFont typeface="+mj-lt"/>
              <a:buAutoNum type="arabicPeriod"/>
            </a:pPr>
            <a:r>
              <a:rPr lang="en-US" sz="1900" dirty="0">
                <a:effectLst/>
                <a:latin typeface="Times New Roman" panose="02020603050405020304" pitchFamily="18" charset="0"/>
                <a:ea typeface="Calibri" panose="020F0502020204030204" pitchFamily="34" charset="0"/>
                <a:cs typeface="Mangal" panose="02040503050203030202" pitchFamily="18" charset="0"/>
              </a:rPr>
              <a:t>Distribution Centres (</a:t>
            </a:r>
            <a:r>
              <a:rPr lang="en-US" sz="1900" i="1" dirty="0">
                <a:effectLst/>
                <a:latin typeface="Times New Roman" panose="02020603050405020304" pitchFamily="18" charset="0"/>
                <a:ea typeface="Calibri" panose="020F0502020204030204" pitchFamily="34" charset="0"/>
                <a:cs typeface="Mangal" panose="02040503050203030202" pitchFamily="18" charset="0"/>
              </a:rPr>
              <a:t>R</a:t>
            </a:r>
            <a:r>
              <a:rPr lang="en-US" sz="1900" dirty="0">
                <a:effectLst/>
                <a:latin typeface="Times New Roman" panose="02020603050405020304" pitchFamily="18" charset="0"/>
                <a:ea typeface="Calibri" panose="020F0502020204030204" pitchFamily="34" charset="0"/>
                <a:cs typeface="Mangal" panose="02040503050203030202" pitchFamily="18" charset="0"/>
              </a:rPr>
              <a:t>)</a:t>
            </a:r>
            <a:endParaRPr lang="en-IN" sz="1900" dirty="0">
              <a:latin typeface="Calibri" panose="020F0502020204030204" pitchFamily="34" charset="0"/>
              <a:ea typeface="Calibri" panose="020F0502020204030204" pitchFamily="34" charset="0"/>
              <a:cs typeface="Mangal" panose="02040503050203030202" pitchFamily="18" charset="0"/>
            </a:endParaRPr>
          </a:p>
          <a:p>
            <a:pPr marL="800100" lvl="1" indent="-342900" algn="just">
              <a:spcAft>
                <a:spcPts val="1200"/>
              </a:spcAft>
              <a:buFont typeface="+mj-lt"/>
              <a:buAutoNum type="arabicPeriod"/>
            </a:pPr>
            <a:r>
              <a:rPr lang="en-US" sz="1900" dirty="0">
                <a:effectLst/>
                <a:latin typeface="Times New Roman" panose="02020603050405020304" pitchFamily="18" charset="0"/>
                <a:ea typeface="Calibri" panose="020F0502020204030204" pitchFamily="34" charset="0"/>
                <a:cs typeface="Mangal" panose="02040503050203030202" pitchFamily="18" charset="0"/>
              </a:rPr>
              <a:t>Branches (</a:t>
            </a:r>
            <a:r>
              <a:rPr lang="en-US" sz="1900" i="1" dirty="0">
                <a:effectLst/>
                <a:latin typeface="Times New Roman" panose="02020603050405020304" pitchFamily="18" charset="0"/>
                <a:ea typeface="Calibri" panose="020F0502020204030204" pitchFamily="34" charset="0"/>
                <a:cs typeface="Mangal" panose="02040503050203030202" pitchFamily="18" charset="0"/>
              </a:rPr>
              <a:t>B</a:t>
            </a:r>
            <a:r>
              <a:rPr lang="en-US" sz="1900" dirty="0">
                <a:effectLst/>
                <a:latin typeface="Times New Roman" panose="02020603050405020304" pitchFamily="18" charset="0"/>
                <a:ea typeface="Calibri" panose="020F0502020204030204" pitchFamily="34" charset="0"/>
                <a:cs typeface="Mangal" panose="02040503050203030202" pitchFamily="18" charset="0"/>
              </a:rPr>
              <a:t>)</a:t>
            </a:r>
            <a:endParaRPr lang="en-IN" sz="1900" dirty="0">
              <a:latin typeface="Calibri" panose="020F0502020204030204" pitchFamily="34" charset="0"/>
              <a:ea typeface="Calibri" panose="020F0502020204030204" pitchFamily="34" charset="0"/>
              <a:cs typeface="Mangal" panose="02040503050203030202" pitchFamily="18" charset="0"/>
            </a:endParaRPr>
          </a:p>
          <a:p>
            <a:pPr marL="800100" lvl="1" indent="-342900" algn="just">
              <a:spcAft>
                <a:spcPts val="1200"/>
              </a:spcAft>
              <a:buFont typeface="+mj-lt"/>
              <a:buAutoNum type="arabicPeriod"/>
            </a:pPr>
            <a:r>
              <a:rPr lang="en-US" sz="1900" dirty="0">
                <a:effectLst/>
                <a:latin typeface="Times New Roman" panose="02020603050405020304" pitchFamily="18" charset="0"/>
                <a:ea typeface="Calibri" panose="020F0502020204030204" pitchFamily="34" charset="0"/>
              </a:rPr>
              <a:t>Customers (</a:t>
            </a:r>
            <a:r>
              <a:rPr lang="en-US" sz="1900" i="1" dirty="0">
                <a:effectLst/>
                <a:latin typeface="Times New Roman" panose="02020603050405020304" pitchFamily="18" charset="0"/>
                <a:ea typeface="Calibri" panose="020F0502020204030204" pitchFamily="34" charset="0"/>
              </a:rPr>
              <a:t>C</a:t>
            </a:r>
            <a:r>
              <a:rPr lang="en-US" sz="1900" dirty="0">
                <a:effectLst/>
                <a:latin typeface="Times New Roman" panose="02020603050405020304" pitchFamily="18" charset="0"/>
                <a:ea typeface="Calibri" panose="020F0502020204030204" pitchFamily="34" charset="0"/>
              </a:rPr>
              <a:t>)</a:t>
            </a:r>
            <a:endParaRPr lang="en-US" sz="1900" dirty="0">
              <a:effectLst/>
              <a:latin typeface="Times New Roman" panose="02020603050405020304" pitchFamily="18" charset="0"/>
              <a:ea typeface="Calibri" panose="020F0502020204030204" pitchFamily="34" charset="0"/>
              <a:cs typeface="Mangal" panose="02040503050203030202" pitchFamily="18" charset="0"/>
            </a:endParaRPr>
          </a:p>
          <a:p>
            <a:pPr marL="342900" lvl="0" indent="-342900" algn="just">
              <a:lnSpc>
                <a:spcPct val="150000"/>
              </a:lnSpc>
              <a:buFont typeface="+mj-lt"/>
              <a:buAutoNum type="romanLcPeriod"/>
            </a:pPr>
            <a:r>
              <a:rPr lang="en-US" sz="1900" dirty="0">
                <a:effectLst/>
                <a:latin typeface="Times New Roman" panose="02020603050405020304" pitchFamily="18" charset="0"/>
                <a:ea typeface="Calibri" panose="020F0502020204030204" pitchFamily="34" charset="0"/>
                <a:cs typeface="Mangal" panose="02040503050203030202" pitchFamily="18" charset="0"/>
              </a:rPr>
              <a:t>All commodity flow happens in similar sequence, i.e. from </a:t>
            </a:r>
            <a:r>
              <a:rPr lang="en-US" sz="1900" i="1" dirty="0">
                <a:effectLst/>
                <a:latin typeface="Times New Roman" panose="02020603050405020304" pitchFamily="18" charset="0"/>
                <a:ea typeface="Calibri" panose="020F0502020204030204" pitchFamily="34" charset="0"/>
                <a:cs typeface="Mangal" panose="02040503050203030202" pitchFamily="18" charset="0"/>
              </a:rPr>
              <a:t>S</a:t>
            </a:r>
            <a:r>
              <a:rPr lang="en-US" sz="1900" dirty="0">
                <a:effectLst/>
                <a:latin typeface="Times New Roman" panose="02020603050405020304" pitchFamily="18" charset="0"/>
                <a:ea typeface="Calibri" panose="020F0502020204030204" pitchFamily="34" charset="0"/>
                <a:cs typeface="Mangal" panose="02040503050203030202" pitchFamily="18" charset="0"/>
              </a:rPr>
              <a:t> to </a:t>
            </a:r>
            <a:r>
              <a:rPr lang="en-US" sz="1900" i="1" dirty="0">
                <a:effectLst/>
                <a:latin typeface="Times New Roman" panose="02020603050405020304" pitchFamily="18" charset="0"/>
                <a:ea typeface="Calibri" panose="020F0502020204030204" pitchFamily="34" charset="0"/>
                <a:cs typeface="Mangal" panose="02040503050203030202" pitchFamily="18" charset="0"/>
              </a:rPr>
              <a:t>R,</a:t>
            </a:r>
            <a:r>
              <a:rPr lang="en-US" sz="1900" dirty="0">
                <a:effectLst/>
                <a:latin typeface="Times New Roman" panose="02020603050405020304" pitchFamily="18" charset="0"/>
                <a:ea typeface="Calibri" panose="020F0502020204030204" pitchFamily="34" charset="0"/>
                <a:cs typeface="Mangal" panose="02040503050203030202" pitchFamily="18" charset="0"/>
              </a:rPr>
              <a:t> from </a:t>
            </a:r>
            <a:r>
              <a:rPr lang="en-US" sz="1900" i="1" dirty="0">
                <a:effectLst/>
                <a:latin typeface="Times New Roman" panose="02020603050405020304" pitchFamily="18" charset="0"/>
                <a:ea typeface="Calibri" panose="020F0502020204030204" pitchFamily="34" charset="0"/>
                <a:cs typeface="Mangal" panose="02040503050203030202" pitchFamily="18" charset="0"/>
              </a:rPr>
              <a:t>R</a:t>
            </a:r>
            <a:r>
              <a:rPr lang="en-US" sz="1900" dirty="0">
                <a:effectLst/>
                <a:latin typeface="Times New Roman" panose="02020603050405020304" pitchFamily="18" charset="0"/>
                <a:ea typeface="Calibri" panose="020F0502020204030204" pitchFamily="34" charset="0"/>
                <a:cs typeface="Mangal" panose="02040503050203030202" pitchFamily="18" charset="0"/>
              </a:rPr>
              <a:t> to </a:t>
            </a:r>
            <a:r>
              <a:rPr lang="en-US" sz="1900" i="1" dirty="0">
                <a:effectLst/>
                <a:latin typeface="Times New Roman" panose="02020603050405020304" pitchFamily="18" charset="0"/>
                <a:ea typeface="Calibri" panose="020F0502020204030204" pitchFamily="34" charset="0"/>
                <a:cs typeface="Mangal" panose="02040503050203030202" pitchFamily="18" charset="0"/>
              </a:rPr>
              <a:t>B</a:t>
            </a:r>
            <a:r>
              <a:rPr lang="en-US" sz="1900" dirty="0">
                <a:effectLst/>
                <a:latin typeface="Times New Roman" panose="02020603050405020304" pitchFamily="18" charset="0"/>
                <a:ea typeface="Calibri" panose="020F0502020204030204" pitchFamily="34" charset="0"/>
                <a:cs typeface="Mangal" panose="02040503050203030202" pitchFamily="18" charset="0"/>
              </a:rPr>
              <a:t>, and from </a:t>
            </a:r>
            <a:r>
              <a:rPr lang="en-US" sz="1900" i="1" dirty="0">
                <a:effectLst/>
                <a:latin typeface="Times New Roman" panose="02020603050405020304" pitchFamily="18" charset="0"/>
                <a:ea typeface="Calibri" panose="020F0502020204030204" pitchFamily="34" charset="0"/>
                <a:cs typeface="Mangal" panose="02040503050203030202" pitchFamily="18" charset="0"/>
              </a:rPr>
              <a:t>B</a:t>
            </a:r>
            <a:r>
              <a:rPr lang="en-US" sz="1900" dirty="0">
                <a:effectLst/>
                <a:latin typeface="Times New Roman" panose="02020603050405020304" pitchFamily="18" charset="0"/>
                <a:ea typeface="Calibri" panose="020F0502020204030204" pitchFamily="34" charset="0"/>
                <a:cs typeface="Mangal" panose="02040503050203030202" pitchFamily="18" charset="0"/>
              </a:rPr>
              <a:t> to </a:t>
            </a:r>
            <a:r>
              <a:rPr lang="en-US" sz="1900" i="1" dirty="0">
                <a:effectLst/>
                <a:latin typeface="Times New Roman" panose="02020603050405020304" pitchFamily="18" charset="0"/>
                <a:ea typeface="Calibri" panose="020F0502020204030204" pitchFamily="34" charset="0"/>
                <a:cs typeface="Mangal" panose="02040503050203030202" pitchFamily="18" charset="0"/>
              </a:rPr>
              <a:t>C</a:t>
            </a:r>
            <a:r>
              <a:rPr lang="en-US" sz="1900" dirty="0">
                <a:effectLst/>
                <a:latin typeface="Times New Roman" panose="02020603050405020304" pitchFamily="18" charset="0"/>
                <a:ea typeface="Calibri" panose="020F0502020204030204" pitchFamily="34" charset="0"/>
                <a:cs typeface="Mangal" panose="02040503050203030202" pitchFamily="18" charset="0"/>
              </a:rPr>
              <a:t>. We also allow two other transportation routes, from </a:t>
            </a:r>
            <a:r>
              <a:rPr lang="en-US" sz="1900" i="1" dirty="0">
                <a:effectLst/>
                <a:latin typeface="Times New Roman" panose="02020603050405020304" pitchFamily="18" charset="0"/>
                <a:ea typeface="Calibri" panose="020F0502020204030204" pitchFamily="34" charset="0"/>
                <a:cs typeface="Mangal" panose="02040503050203030202" pitchFamily="18" charset="0"/>
              </a:rPr>
              <a:t>S</a:t>
            </a:r>
            <a:r>
              <a:rPr lang="en-US" sz="1900" dirty="0">
                <a:effectLst/>
                <a:latin typeface="Times New Roman" panose="02020603050405020304" pitchFamily="18" charset="0"/>
                <a:ea typeface="Calibri" panose="020F0502020204030204" pitchFamily="34" charset="0"/>
                <a:cs typeface="Mangal" panose="02040503050203030202" pitchFamily="18" charset="0"/>
              </a:rPr>
              <a:t> to </a:t>
            </a:r>
            <a:r>
              <a:rPr lang="en-US" sz="1900" i="1" dirty="0">
                <a:effectLst/>
                <a:latin typeface="Times New Roman" panose="02020603050405020304" pitchFamily="18" charset="0"/>
                <a:ea typeface="Calibri" panose="020F0502020204030204" pitchFamily="34" charset="0"/>
                <a:cs typeface="Mangal" panose="02040503050203030202" pitchFamily="18" charset="0"/>
              </a:rPr>
              <a:t>B</a:t>
            </a:r>
            <a:r>
              <a:rPr lang="en-US" sz="1900" dirty="0">
                <a:effectLst/>
                <a:latin typeface="Times New Roman" panose="02020603050405020304" pitchFamily="18" charset="0"/>
                <a:ea typeface="Calibri" panose="020F0502020204030204" pitchFamily="34" charset="0"/>
                <a:cs typeface="Mangal" panose="02040503050203030202" pitchFamily="18" charset="0"/>
              </a:rPr>
              <a:t>, and from </a:t>
            </a:r>
            <a:r>
              <a:rPr lang="en-US" sz="1900" i="1" dirty="0">
                <a:effectLst/>
                <a:latin typeface="Times New Roman" panose="02020603050405020304" pitchFamily="18" charset="0"/>
                <a:ea typeface="Calibri" panose="020F0502020204030204" pitchFamily="34" charset="0"/>
                <a:cs typeface="Mangal" panose="02040503050203030202" pitchFamily="18" charset="0"/>
              </a:rPr>
              <a:t>R</a:t>
            </a:r>
            <a:r>
              <a:rPr lang="en-US" sz="1900" dirty="0">
                <a:effectLst/>
                <a:latin typeface="Times New Roman" panose="02020603050405020304" pitchFamily="18" charset="0"/>
                <a:ea typeface="Calibri" panose="020F0502020204030204" pitchFamily="34" charset="0"/>
                <a:cs typeface="Mangal" panose="02040503050203030202" pitchFamily="18" charset="0"/>
              </a:rPr>
              <a:t> to </a:t>
            </a:r>
            <a:r>
              <a:rPr lang="en-US" sz="1900" i="1" dirty="0">
                <a:effectLst/>
                <a:latin typeface="Times New Roman" panose="02020603050405020304" pitchFamily="18" charset="0"/>
                <a:ea typeface="Calibri" panose="020F0502020204030204" pitchFamily="34" charset="0"/>
                <a:cs typeface="Mangal" panose="02040503050203030202" pitchFamily="18" charset="0"/>
              </a:rPr>
              <a:t>C</a:t>
            </a:r>
            <a:r>
              <a:rPr lang="en-US" sz="1900" dirty="0">
                <a:effectLst/>
                <a:latin typeface="Times New Roman" panose="02020603050405020304" pitchFamily="18" charset="0"/>
                <a:ea typeface="Calibri" panose="020F0502020204030204" pitchFamily="34" charset="0"/>
                <a:cs typeface="Mangal" panose="02040503050203030202" pitchFamily="18" charset="0"/>
              </a:rPr>
              <a:t>.</a:t>
            </a:r>
            <a:endParaRPr lang="en-IN" sz="1900" dirty="0">
              <a:effectLst/>
              <a:latin typeface="Calibri" panose="020F0502020204030204" pitchFamily="34" charset="0"/>
              <a:ea typeface="Calibri" panose="020F0502020204030204" pitchFamily="34" charset="0"/>
              <a:cs typeface="Mangal" panose="02040503050203030202" pitchFamily="18" charset="0"/>
            </a:endParaRPr>
          </a:p>
        </p:txBody>
      </p:sp>
      <p:pic>
        <p:nvPicPr>
          <p:cNvPr id="40" name="Picture 39">
            <a:extLst>
              <a:ext uri="{FF2B5EF4-FFF2-40B4-BE49-F238E27FC236}">
                <a16:creationId xmlns:a16="http://schemas.microsoft.com/office/drawing/2014/main" id="{322788B0-D92C-84BB-45BF-0E81E20A4293}"/>
              </a:ext>
            </a:extLst>
          </p:cNvPr>
          <p:cNvPicPr>
            <a:picLocks noChangeAspect="1"/>
          </p:cNvPicPr>
          <p:nvPr/>
        </p:nvPicPr>
        <p:blipFill rotWithShape="1">
          <a:blip r:embed="rId2"/>
          <a:srcRect r="52353"/>
          <a:stretch/>
        </p:blipFill>
        <p:spPr>
          <a:xfrm>
            <a:off x="7545586" y="2542730"/>
            <a:ext cx="4338682" cy="2337001"/>
          </a:xfrm>
          <a:prstGeom prst="rect">
            <a:avLst/>
          </a:prstGeom>
        </p:spPr>
      </p:pic>
      <p:sp>
        <p:nvSpPr>
          <p:cNvPr id="42" name="TextBox 41">
            <a:extLst>
              <a:ext uri="{FF2B5EF4-FFF2-40B4-BE49-F238E27FC236}">
                <a16:creationId xmlns:a16="http://schemas.microsoft.com/office/drawing/2014/main" id="{28F32954-19ED-5B7C-153A-4988627F3020}"/>
              </a:ext>
            </a:extLst>
          </p:cNvPr>
          <p:cNvSpPr txBox="1"/>
          <p:nvPr/>
        </p:nvSpPr>
        <p:spPr>
          <a:xfrm>
            <a:off x="7336608" y="5002823"/>
            <a:ext cx="4756637" cy="307777"/>
          </a:xfrm>
          <a:prstGeom prst="rect">
            <a:avLst/>
          </a:prstGeom>
          <a:noFill/>
        </p:spPr>
        <p:txBody>
          <a:bodyPr wrap="square">
            <a:spAutoFit/>
          </a:bodyPr>
          <a:lstStyle/>
          <a:p>
            <a:r>
              <a:rPr lang="en-IN" sz="1400" b="1" dirty="0">
                <a:effectLst/>
                <a:latin typeface="Times New Roman" panose="02020603050405020304" pitchFamily="18" charset="0"/>
                <a:ea typeface="Calibri" panose="020F0502020204030204" pitchFamily="34" charset="0"/>
              </a:rPr>
              <a:t>Figure 1: Inter-Set connections available for transportation</a:t>
            </a:r>
            <a:endParaRPr lang="en-IN" sz="1400" dirty="0"/>
          </a:p>
        </p:txBody>
      </p:sp>
    </p:spTree>
    <p:extLst>
      <p:ext uri="{BB962C8B-B14F-4D97-AF65-F5344CB8AC3E}">
        <p14:creationId xmlns:p14="http://schemas.microsoft.com/office/powerpoint/2010/main" val="37230957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C33676-2C76-F504-70A6-1B1502FEDC7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57C1466-92C5-A839-487A-D2E75DC40A28}"/>
              </a:ext>
            </a:extLst>
          </p:cNvPr>
          <p:cNvSpPr>
            <a:spLocks noGrp="1"/>
          </p:cNvSpPr>
          <p:nvPr>
            <p:ph type="title"/>
          </p:nvPr>
        </p:nvSpPr>
        <p:spPr>
          <a:xfrm>
            <a:off x="838200" y="0"/>
            <a:ext cx="10515600" cy="1099038"/>
          </a:xfrm>
        </p:spPr>
        <p:txBody>
          <a:bodyPr>
            <a:normAutofit/>
          </a:bodyPr>
          <a:lstStyle/>
          <a:p>
            <a:r>
              <a:rPr lang="en-US" sz="2800" b="1" dirty="0">
                <a:effectLst/>
                <a:latin typeface="Times New Roman" panose="02020603050405020304" pitchFamily="18" charset="0"/>
                <a:ea typeface="Calibri" panose="020F0502020204030204" pitchFamily="34" charset="0"/>
                <a:cs typeface="Mangal" panose="02040503050203030202" pitchFamily="18" charset="0"/>
              </a:rPr>
              <a:t>Problem Description (Contd.)</a:t>
            </a:r>
            <a:endParaRPr lang="en-IN" sz="6000" dirty="0"/>
          </a:p>
        </p:txBody>
      </p:sp>
      <p:sp>
        <p:nvSpPr>
          <p:cNvPr id="29" name="TextBox 28">
            <a:extLst>
              <a:ext uri="{FF2B5EF4-FFF2-40B4-BE49-F238E27FC236}">
                <a16:creationId xmlns:a16="http://schemas.microsoft.com/office/drawing/2014/main" id="{EE20939B-90ED-A4DB-2587-7D93F04725B9}"/>
              </a:ext>
            </a:extLst>
          </p:cNvPr>
          <p:cNvSpPr txBox="1"/>
          <p:nvPr/>
        </p:nvSpPr>
        <p:spPr>
          <a:xfrm>
            <a:off x="923192" y="1610746"/>
            <a:ext cx="10345616" cy="3891258"/>
          </a:xfrm>
          <a:prstGeom prst="rect">
            <a:avLst/>
          </a:prstGeom>
          <a:noFill/>
        </p:spPr>
        <p:txBody>
          <a:bodyPr wrap="square">
            <a:spAutoFit/>
          </a:bodyPr>
          <a:lstStyle/>
          <a:p>
            <a:pPr marL="400050" lvl="0" indent="-400050" algn="just">
              <a:lnSpc>
                <a:spcPct val="200000"/>
              </a:lnSpc>
              <a:buFont typeface="+mj-lt"/>
              <a:buAutoNum type="romanLcPeriod" startAt="4"/>
            </a:pPr>
            <a:r>
              <a:rPr lang="en-US" dirty="0">
                <a:effectLst/>
                <a:latin typeface="Times New Roman" panose="02020603050405020304" pitchFamily="18" charset="0"/>
                <a:ea typeface="Calibri" panose="020F0502020204030204" pitchFamily="34" charset="0"/>
                <a:cs typeface="Mangal" panose="02040503050203030202" pitchFamily="18" charset="0"/>
              </a:rPr>
              <a:t>We consider both fixed as well as load-based variable emissions at each </a:t>
            </a:r>
            <a:r>
              <a:rPr lang="en-US" i="1" dirty="0">
                <a:effectLst/>
                <a:latin typeface="Times New Roman" panose="02020603050405020304" pitchFamily="18" charset="0"/>
                <a:ea typeface="Calibri" panose="020F0502020204030204" pitchFamily="34" charset="0"/>
                <a:cs typeface="Mangal" panose="02040503050203030202" pitchFamily="18" charset="0"/>
              </a:rPr>
              <a:t>R</a:t>
            </a:r>
            <a:r>
              <a:rPr lang="en-US" dirty="0">
                <a:effectLst/>
                <a:latin typeface="Times New Roman" panose="02020603050405020304" pitchFamily="18" charset="0"/>
                <a:ea typeface="Calibri" panose="020F0502020204030204" pitchFamily="34" charset="0"/>
                <a:cs typeface="Mangal" panose="02040503050203030202" pitchFamily="18" charset="0"/>
              </a:rPr>
              <a:t> and </a:t>
            </a:r>
            <a:r>
              <a:rPr lang="en-US" i="1" dirty="0">
                <a:effectLst/>
                <a:latin typeface="Times New Roman" panose="02020603050405020304" pitchFamily="18" charset="0"/>
                <a:ea typeface="Calibri" panose="020F0502020204030204" pitchFamily="34" charset="0"/>
                <a:cs typeface="Mangal" panose="02040503050203030202" pitchFamily="18" charset="0"/>
              </a:rPr>
              <a:t>B</a:t>
            </a:r>
            <a:r>
              <a:rPr lang="en-US" dirty="0">
                <a:effectLst/>
                <a:latin typeface="Times New Roman" panose="02020603050405020304" pitchFamily="18" charset="0"/>
                <a:ea typeface="Calibri" panose="020F0502020204030204" pitchFamily="34" charset="0"/>
                <a:cs typeface="Mangal" panose="02040503050203030202" pitchFamily="18" charset="0"/>
              </a:rPr>
              <a:t>.</a:t>
            </a:r>
            <a:endParaRPr lang="en-IN" dirty="0">
              <a:latin typeface="Calibri" panose="020F0502020204030204" pitchFamily="34" charset="0"/>
              <a:ea typeface="Calibri" panose="020F0502020204030204" pitchFamily="34" charset="0"/>
              <a:cs typeface="Mangal" panose="02040503050203030202" pitchFamily="18" charset="0"/>
            </a:endParaRPr>
          </a:p>
          <a:p>
            <a:pPr marL="342900" lvl="0" indent="-342900" algn="just">
              <a:lnSpc>
                <a:spcPct val="200000"/>
              </a:lnSpc>
              <a:buFont typeface="+mj-lt"/>
              <a:buAutoNum type="romanLcPeriod" startAt="4"/>
            </a:pPr>
            <a:r>
              <a:rPr lang="en-US" dirty="0">
                <a:effectLst/>
                <a:latin typeface="Times New Roman" panose="02020603050405020304" pitchFamily="18" charset="0"/>
                <a:ea typeface="Calibri" panose="020F0502020204030204" pitchFamily="34" charset="0"/>
              </a:rPr>
              <a:t>We consider a single type of vehicle on the transportation network, and further consider any inter-stage transportation to be done by a unique vehicle (not considering any intra-stage transportations and thereby doing away with the complexity of modelling vehicle </a:t>
            </a:r>
            <a:r>
              <a:rPr lang="en-US" dirty="0">
                <a:effectLst/>
                <a:latin typeface="Times New Roman" panose="02020603050405020304" pitchFamily="18" charset="0"/>
                <a:ea typeface="Calibri" panose="020F0502020204030204" pitchFamily="34" charset="0"/>
                <a:cs typeface="Mangal" panose="02040503050203030202" pitchFamily="18" charset="0"/>
              </a:rPr>
              <a:t>route planning). We assume that each transportation link (unique connection from one vertex to another) is catered to by a single vehicle of sufficient capacity (</a:t>
            </a:r>
            <a:r>
              <a:rPr lang="en-US" i="1" dirty="0">
                <a:effectLst/>
                <a:latin typeface="Times New Roman" panose="02020603050405020304" pitchFamily="18" charset="0"/>
                <a:ea typeface="Calibri" panose="020F0502020204030204" pitchFamily="34" charset="0"/>
                <a:cs typeface="Mangal" panose="02040503050203030202" pitchFamily="18" charset="0"/>
              </a:rPr>
              <a:t>Q</a:t>
            </a:r>
            <a:r>
              <a:rPr lang="en-US" dirty="0">
                <a:effectLst/>
                <a:latin typeface="Times New Roman" panose="02020603050405020304" pitchFamily="18" charset="0"/>
                <a:ea typeface="Calibri" panose="020F0502020204030204" pitchFamily="34" charset="0"/>
                <a:cs typeface="Mangal" panose="02040503050203030202" pitchFamily="18" charset="0"/>
              </a:rPr>
              <a:t>).</a:t>
            </a:r>
            <a:endParaRPr lang="en-IN" dirty="0">
              <a:effectLst/>
              <a:latin typeface="Calibri" panose="020F0502020204030204" pitchFamily="34" charset="0"/>
              <a:ea typeface="Calibri" panose="020F0502020204030204" pitchFamily="34" charset="0"/>
              <a:cs typeface="Mangal" panose="02040503050203030202" pitchFamily="18" charset="0"/>
            </a:endParaRPr>
          </a:p>
          <a:p>
            <a:pPr marL="342900" lvl="0" indent="-342900" algn="just">
              <a:lnSpc>
                <a:spcPct val="200000"/>
              </a:lnSpc>
              <a:spcAft>
                <a:spcPts val="1200"/>
              </a:spcAft>
              <a:buFont typeface="+mj-lt"/>
              <a:buAutoNum type="romanLcPeriod" startAt="4"/>
            </a:pPr>
            <a:r>
              <a:rPr lang="en-US" dirty="0">
                <a:effectLst/>
                <a:latin typeface="Times New Roman" panose="02020603050405020304" pitchFamily="18" charset="0"/>
                <a:ea typeface="Calibri" panose="020F0502020204030204" pitchFamily="34" charset="0"/>
                <a:cs typeface="Mangal" panose="02040503050203030202" pitchFamily="18" charset="0"/>
              </a:rPr>
              <a:t>We model both fixed and load-and-distance based variable emission during transportation.</a:t>
            </a:r>
            <a:endParaRPr lang="en-IN" dirty="0">
              <a:effectLst/>
              <a:latin typeface="Calibri" panose="020F0502020204030204" pitchFamily="34" charset="0"/>
              <a:ea typeface="Calibri" panose="020F0502020204030204" pitchFamily="34" charset="0"/>
              <a:cs typeface="Mangal" panose="02040503050203030202" pitchFamily="18" charset="0"/>
            </a:endParaRPr>
          </a:p>
        </p:txBody>
      </p:sp>
    </p:spTree>
    <p:extLst>
      <p:ext uri="{BB962C8B-B14F-4D97-AF65-F5344CB8AC3E}">
        <p14:creationId xmlns:p14="http://schemas.microsoft.com/office/powerpoint/2010/main" val="31664127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8CD12B-6FAC-36D4-4F49-FDB856091F34}"/>
            </a:ext>
          </a:extLst>
        </p:cNvPr>
        <p:cNvGrpSpPr/>
        <p:nvPr/>
      </p:nvGrpSpPr>
      <p:grpSpPr>
        <a:xfrm>
          <a:off x="0" y="0"/>
          <a:ext cx="0" cy="0"/>
          <a:chOff x="0" y="0"/>
          <a:chExt cx="0" cy="0"/>
        </a:xfrm>
      </p:grpSpPr>
      <mc:AlternateContent xmlns:mc="http://schemas.openxmlformats.org/markup-compatibility/2006" xmlns:a14="http://schemas.microsoft.com/office/drawing/2010/main">
        <mc:Choice Requires="a14">
          <p:graphicFrame>
            <p:nvGraphicFramePr>
              <p:cNvPr id="4" name="Table 3">
                <a:extLst>
                  <a:ext uri="{FF2B5EF4-FFF2-40B4-BE49-F238E27FC236}">
                    <a16:creationId xmlns:a16="http://schemas.microsoft.com/office/drawing/2014/main" id="{CE9E04AC-9982-52AE-2E8F-31F05029B91D}"/>
                  </a:ext>
                </a:extLst>
              </p:cNvPr>
              <p:cNvGraphicFramePr>
                <a:graphicFrameLocks noGrp="1"/>
              </p:cNvGraphicFramePr>
              <p:nvPr>
                <p:extLst>
                  <p:ext uri="{D42A27DB-BD31-4B8C-83A1-F6EECF244321}">
                    <p14:modId xmlns:p14="http://schemas.microsoft.com/office/powerpoint/2010/main" val="564427492"/>
                  </p:ext>
                </p:extLst>
              </p:nvPr>
            </p:nvGraphicFramePr>
            <p:xfrm>
              <a:off x="1" y="390684"/>
              <a:ext cx="12192000" cy="6467312"/>
            </p:xfrm>
            <a:graphic>
              <a:graphicData uri="http://schemas.openxmlformats.org/drawingml/2006/table">
                <a:tbl>
                  <a:tblPr firstRow="1" firstCol="1" bandRow="1">
                    <a:tableStyleId>{5C22544A-7EE6-4342-B048-85BDC9FD1C3A}</a:tableStyleId>
                  </a:tblPr>
                  <a:tblGrid>
                    <a:gridCol w="2679263">
                      <a:extLst>
                        <a:ext uri="{9D8B030D-6E8A-4147-A177-3AD203B41FA5}">
                          <a16:colId xmlns:a16="http://schemas.microsoft.com/office/drawing/2014/main" val="2647272601"/>
                        </a:ext>
                      </a:extLst>
                    </a:gridCol>
                    <a:gridCol w="9512737">
                      <a:extLst>
                        <a:ext uri="{9D8B030D-6E8A-4147-A177-3AD203B41FA5}">
                          <a16:colId xmlns:a16="http://schemas.microsoft.com/office/drawing/2014/main" val="3086509248"/>
                        </a:ext>
                      </a:extLst>
                    </a:gridCol>
                  </a:tblGrid>
                  <a:tr h="265946">
                    <a:tc>
                      <a:txBody>
                        <a:bodyPr/>
                        <a:lstStyle/>
                        <a:p>
                          <a:pPr algn="ctr">
                            <a:lnSpc>
                              <a:spcPct val="115000"/>
                            </a:lnSpc>
                          </a:pPr>
                          <a:r>
                            <a:rPr lang="en-US" sz="1600" dirty="0">
                              <a:effectLst/>
                              <a:latin typeface="Times New Roman" panose="02020603050405020304" pitchFamily="18" charset="0"/>
                              <a:cs typeface="Times New Roman" panose="02020603050405020304" pitchFamily="18" charset="0"/>
                            </a:rPr>
                            <a:t>Notation</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5704" marR="65704" marT="0" marB="0" anchor="ctr">
                        <a:solidFill>
                          <a:schemeClr val="accent2"/>
                        </a:solidFill>
                      </a:tcPr>
                    </a:tc>
                    <a:tc>
                      <a:txBody>
                        <a:bodyPr/>
                        <a:lstStyle/>
                        <a:p>
                          <a:pPr algn="ctr">
                            <a:lnSpc>
                              <a:spcPct val="115000"/>
                            </a:lnSpc>
                          </a:pPr>
                          <a:r>
                            <a:rPr lang="en-US" sz="1600" dirty="0">
                              <a:effectLst/>
                              <a:latin typeface="Times New Roman" panose="02020603050405020304" pitchFamily="18" charset="0"/>
                              <a:cs typeface="Times New Roman" panose="02020603050405020304" pitchFamily="18" charset="0"/>
                            </a:rPr>
                            <a:t>Sets and Parameters</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5704" marR="65704" marT="0" marB="0" anchor="ctr">
                        <a:solidFill>
                          <a:schemeClr val="accent2"/>
                        </a:solidFill>
                      </a:tcPr>
                    </a:tc>
                    <a:extLst>
                      <a:ext uri="{0D108BD9-81ED-4DB2-BD59-A6C34878D82A}">
                        <a16:rowId xmlns:a16="http://schemas.microsoft.com/office/drawing/2014/main" val="385958769"/>
                      </a:ext>
                    </a:extLst>
                  </a:tr>
                  <a:tr h="289122">
                    <a:tc>
                      <a:txBody>
                        <a:bodyPr/>
                        <a:lstStyle/>
                        <a:p>
                          <a:pPr algn="just">
                            <a:lnSpc>
                              <a:spcPct val="115000"/>
                            </a:lnSpc>
                          </a:pPr>
                          <a14:m>
                            <m:oMathPara xmlns:m="http://schemas.openxmlformats.org/officeDocument/2006/math">
                              <m:oMathParaPr>
                                <m:jc m:val="centerGroup"/>
                              </m:oMathParaPr>
                              <m:oMath xmlns:m="http://schemas.openxmlformats.org/officeDocument/2006/math">
                                <m:r>
                                  <a:rPr lang="en-US" sz="1600">
                                    <a:effectLst/>
                                    <a:latin typeface="Cambria Math" panose="02040503050406030204" pitchFamily="18" charset="0"/>
                                  </a:rPr>
                                  <m:t>𝑆</m:t>
                                </m:r>
                              </m:oMath>
                            </m:oMathPara>
                          </a14:m>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5704" marR="65704" marT="0" marB="0" anchor="ctr"/>
                    </a:tc>
                    <a:tc>
                      <a:txBody>
                        <a:bodyPr/>
                        <a:lstStyle/>
                        <a:p>
                          <a:pPr algn="just">
                            <a:lnSpc>
                              <a:spcPct val="115000"/>
                            </a:lnSpc>
                          </a:pPr>
                          <a:r>
                            <a:rPr lang="en-US" sz="1600">
                              <a:effectLst/>
                              <a:latin typeface="Times New Roman" panose="02020603050405020304" pitchFamily="18" charset="0"/>
                              <a:cs typeface="Times New Roman" panose="02020603050405020304" pitchFamily="18" charset="0"/>
                            </a:rPr>
                            <a:t>Set of all Suppliers</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5704" marR="65704" marT="0" marB="0" anchor="ctr"/>
                    </a:tc>
                    <a:extLst>
                      <a:ext uri="{0D108BD9-81ED-4DB2-BD59-A6C34878D82A}">
                        <a16:rowId xmlns:a16="http://schemas.microsoft.com/office/drawing/2014/main" val="3774411324"/>
                      </a:ext>
                    </a:extLst>
                  </a:tr>
                  <a:tr h="289122">
                    <a:tc>
                      <a:txBody>
                        <a:bodyPr/>
                        <a:lstStyle/>
                        <a:p>
                          <a:pPr>
                            <a:lnSpc>
                              <a:spcPct val="115000"/>
                            </a:lnSpc>
                          </a:pPr>
                          <a14:m>
                            <m:oMathPara xmlns:m="http://schemas.openxmlformats.org/officeDocument/2006/math">
                              <m:oMathParaPr>
                                <m:jc m:val="centerGroup"/>
                              </m:oMathParaPr>
                              <m:oMath xmlns:m="http://schemas.openxmlformats.org/officeDocument/2006/math">
                                <m:r>
                                  <a:rPr lang="en-US" sz="1600">
                                    <a:effectLst/>
                                    <a:latin typeface="Cambria Math" panose="02040503050406030204" pitchFamily="18" charset="0"/>
                                  </a:rPr>
                                  <m:t>𝑅</m:t>
                                </m:r>
                              </m:oMath>
                            </m:oMathPara>
                          </a14:m>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5704" marR="65704" marT="0" marB="0" anchor="ctr"/>
                    </a:tc>
                    <a:tc>
                      <a:txBody>
                        <a:bodyPr/>
                        <a:lstStyle/>
                        <a:p>
                          <a:pPr algn="just">
                            <a:lnSpc>
                              <a:spcPct val="115000"/>
                            </a:lnSpc>
                          </a:pPr>
                          <a:r>
                            <a:rPr lang="en-US" sz="1600" dirty="0">
                              <a:effectLst/>
                              <a:latin typeface="Times New Roman" panose="02020603050405020304" pitchFamily="18" charset="0"/>
                              <a:cs typeface="Times New Roman" panose="02020603050405020304" pitchFamily="18" charset="0"/>
                            </a:rPr>
                            <a:t>Set of all Distribution Centres</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5704" marR="65704" marT="0" marB="0" anchor="ctr"/>
                    </a:tc>
                    <a:extLst>
                      <a:ext uri="{0D108BD9-81ED-4DB2-BD59-A6C34878D82A}">
                        <a16:rowId xmlns:a16="http://schemas.microsoft.com/office/drawing/2014/main" val="2465247277"/>
                      </a:ext>
                    </a:extLst>
                  </a:tr>
                  <a:tr h="289122">
                    <a:tc>
                      <a:txBody>
                        <a:bodyPr/>
                        <a:lstStyle/>
                        <a:p>
                          <a:pPr>
                            <a:lnSpc>
                              <a:spcPct val="115000"/>
                            </a:lnSpc>
                          </a:pPr>
                          <a14:m>
                            <m:oMathPara xmlns:m="http://schemas.openxmlformats.org/officeDocument/2006/math">
                              <m:oMathParaPr>
                                <m:jc m:val="centerGroup"/>
                              </m:oMathParaPr>
                              <m:oMath xmlns:m="http://schemas.openxmlformats.org/officeDocument/2006/math">
                                <m:r>
                                  <a:rPr lang="en-US" sz="1600">
                                    <a:effectLst/>
                                    <a:latin typeface="Cambria Math" panose="02040503050406030204" pitchFamily="18" charset="0"/>
                                  </a:rPr>
                                  <m:t>𝐵</m:t>
                                </m:r>
                              </m:oMath>
                            </m:oMathPara>
                          </a14:m>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5704" marR="65704" marT="0" marB="0" anchor="ctr"/>
                    </a:tc>
                    <a:tc>
                      <a:txBody>
                        <a:bodyPr/>
                        <a:lstStyle/>
                        <a:p>
                          <a:pPr algn="just">
                            <a:lnSpc>
                              <a:spcPct val="115000"/>
                            </a:lnSpc>
                          </a:pPr>
                          <a:r>
                            <a:rPr lang="en-US" sz="1600">
                              <a:effectLst/>
                              <a:latin typeface="Times New Roman" panose="02020603050405020304" pitchFamily="18" charset="0"/>
                              <a:cs typeface="Times New Roman" panose="02020603050405020304" pitchFamily="18" charset="0"/>
                            </a:rPr>
                            <a:t>Set of all Branches</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5704" marR="65704" marT="0" marB="0" anchor="ctr"/>
                    </a:tc>
                    <a:extLst>
                      <a:ext uri="{0D108BD9-81ED-4DB2-BD59-A6C34878D82A}">
                        <a16:rowId xmlns:a16="http://schemas.microsoft.com/office/drawing/2014/main" val="3483827310"/>
                      </a:ext>
                    </a:extLst>
                  </a:tr>
                  <a:tr h="289122">
                    <a:tc>
                      <a:txBody>
                        <a:bodyPr/>
                        <a:lstStyle/>
                        <a:p>
                          <a:pPr>
                            <a:lnSpc>
                              <a:spcPct val="115000"/>
                            </a:lnSpc>
                          </a:pPr>
                          <a14:m>
                            <m:oMathPara xmlns:m="http://schemas.openxmlformats.org/officeDocument/2006/math">
                              <m:oMathParaPr>
                                <m:jc m:val="centerGroup"/>
                              </m:oMathParaPr>
                              <m:oMath xmlns:m="http://schemas.openxmlformats.org/officeDocument/2006/math">
                                <m:r>
                                  <a:rPr lang="en-US" sz="1600">
                                    <a:effectLst/>
                                    <a:latin typeface="Cambria Math" panose="02040503050406030204" pitchFamily="18" charset="0"/>
                                  </a:rPr>
                                  <m:t>𝐶</m:t>
                                </m:r>
                              </m:oMath>
                            </m:oMathPara>
                          </a14:m>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5704" marR="65704" marT="0" marB="0" anchor="ctr"/>
                    </a:tc>
                    <a:tc>
                      <a:txBody>
                        <a:bodyPr/>
                        <a:lstStyle/>
                        <a:p>
                          <a:pPr algn="just">
                            <a:lnSpc>
                              <a:spcPct val="115000"/>
                            </a:lnSpc>
                          </a:pPr>
                          <a:r>
                            <a:rPr lang="en-US" sz="1600">
                              <a:effectLst/>
                              <a:latin typeface="Times New Roman" panose="02020603050405020304" pitchFamily="18" charset="0"/>
                              <a:cs typeface="Times New Roman" panose="02020603050405020304" pitchFamily="18" charset="0"/>
                            </a:rPr>
                            <a:t>Set of all Customers</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5704" marR="65704" marT="0" marB="0" anchor="ctr"/>
                    </a:tc>
                    <a:extLst>
                      <a:ext uri="{0D108BD9-81ED-4DB2-BD59-A6C34878D82A}">
                        <a16:rowId xmlns:a16="http://schemas.microsoft.com/office/drawing/2014/main" val="1598564732"/>
                      </a:ext>
                    </a:extLst>
                  </a:tr>
                  <a:tr h="289122">
                    <a:tc>
                      <a:txBody>
                        <a:bodyPr/>
                        <a:lstStyle/>
                        <a:p>
                          <a:pPr>
                            <a:lnSpc>
                              <a:spcPct val="115000"/>
                            </a:lnSpc>
                          </a:pPr>
                          <a14:m>
                            <m:oMathPara xmlns:m="http://schemas.openxmlformats.org/officeDocument/2006/math">
                              <m:oMathParaPr>
                                <m:jc m:val="centerGroup"/>
                              </m:oMathParaPr>
                              <m:oMath xmlns:m="http://schemas.openxmlformats.org/officeDocument/2006/math">
                                <m:r>
                                  <a:rPr lang="en-US" sz="1600">
                                    <a:effectLst/>
                                    <a:latin typeface="Cambria Math" panose="02040503050406030204" pitchFamily="18" charset="0"/>
                                  </a:rPr>
                                  <m:t>𝐾</m:t>
                                </m:r>
                              </m:oMath>
                            </m:oMathPara>
                          </a14:m>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5704" marR="65704" marT="0" marB="0" anchor="ctr"/>
                    </a:tc>
                    <a:tc>
                      <a:txBody>
                        <a:bodyPr/>
                        <a:lstStyle/>
                        <a:p>
                          <a:pPr algn="just">
                            <a:lnSpc>
                              <a:spcPct val="115000"/>
                            </a:lnSpc>
                          </a:pPr>
                          <a:r>
                            <a:rPr lang="en-US" sz="1600">
                              <a:effectLst/>
                              <a:latin typeface="Times New Roman" panose="02020603050405020304" pitchFamily="18" charset="0"/>
                              <a:cs typeface="Times New Roman" panose="02020603050405020304" pitchFamily="18" charset="0"/>
                            </a:rPr>
                            <a:t>Set of all Products that are in demand by the customers</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5704" marR="65704" marT="0" marB="0" anchor="ctr"/>
                    </a:tc>
                    <a:extLst>
                      <a:ext uri="{0D108BD9-81ED-4DB2-BD59-A6C34878D82A}">
                        <a16:rowId xmlns:a16="http://schemas.microsoft.com/office/drawing/2014/main" val="3603748711"/>
                      </a:ext>
                    </a:extLst>
                  </a:tr>
                  <a:tr h="757146">
                    <a:tc>
                      <a:txBody>
                        <a:bodyPr/>
                        <a:lstStyle/>
                        <a:p>
                          <a:pPr>
                            <a:lnSpc>
                              <a:spcPct val="115000"/>
                            </a:lnSpc>
                          </a:pPr>
                          <a14:m>
                            <m:oMathPara xmlns:m="http://schemas.openxmlformats.org/officeDocument/2006/math">
                              <m:oMathParaPr>
                                <m:jc m:val="centerGroup"/>
                              </m:oMathParaPr>
                              <m:oMath xmlns:m="http://schemas.openxmlformats.org/officeDocument/2006/math">
                                <m:r>
                                  <a:rPr lang="en-US" sz="1600">
                                    <a:effectLst/>
                                    <a:latin typeface="Cambria Math" panose="02040503050406030204" pitchFamily="18" charset="0"/>
                                  </a:rPr>
                                  <m:t>𝐸</m:t>
                                </m:r>
                              </m:oMath>
                            </m:oMathPara>
                          </a14:m>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5704" marR="65704" marT="0" marB="0" anchor="ctr"/>
                    </a:tc>
                    <a:tc>
                      <a:txBody>
                        <a:bodyPr/>
                        <a:lstStyle/>
                        <a:p>
                          <a:pPr algn="just">
                            <a:lnSpc>
                              <a:spcPct val="115000"/>
                            </a:lnSpc>
                          </a:pPr>
                          <a:r>
                            <a:rPr lang="en-US" sz="1600">
                              <a:effectLst/>
                              <a:latin typeface="Times New Roman" panose="02020603050405020304" pitchFamily="18" charset="0"/>
                              <a:cs typeface="Times New Roman" panose="02020603050405020304" pitchFamily="18" charset="0"/>
                            </a:rPr>
                            <a:t>Set of all Edges connecting the different types of nodes/vertices </a:t>
                          </a:r>
                          <a14:m>
                            <m:oMath xmlns:m="http://schemas.openxmlformats.org/officeDocument/2006/math">
                              <m:r>
                                <a:rPr lang="en-US" sz="1600">
                                  <a:effectLst/>
                                  <a:latin typeface="Cambria Math" panose="02040503050406030204" pitchFamily="18" charset="0"/>
                                </a:rPr>
                                <m:t>(</m:t>
                              </m:r>
                              <m:r>
                                <a:rPr lang="en-US" sz="1600">
                                  <a:effectLst/>
                                  <a:latin typeface="Cambria Math" panose="02040503050406030204" pitchFamily="18" charset="0"/>
                                </a:rPr>
                                <m:t>𝑖</m:t>
                              </m:r>
                              <m:r>
                                <a:rPr lang="en-US" sz="1600">
                                  <a:effectLst/>
                                  <a:latin typeface="Cambria Math" panose="02040503050406030204" pitchFamily="18" charset="0"/>
                                </a:rPr>
                                <m:t>→</m:t>
                              </m:r>
                              <m:r>
                                <a:rPr lang="en-US" sz="1600">
                                  <a:effectLst/>
                                  <a:latin typeface="Cambria Math" panose="02040503050406030204" pitchFamily="18" charset="0"/>
                                </a:rPr>
                                <m:t>𝑗</m:t>
                              </m:r>
                              <m:r>
                                <a:rPr lang="en-US" sz="1600">
                                  <a:effectLst/>
                                  <a:latin typeface="Cambria Math" panose="02040503050406030204" pitchFamily="18" charset="0"/>
                                </a:rPr>
                                <m:t>)</m:t>
                              </m:r>
                            </m:oMath>
                          </a14:m>
                          <a:r>
                            <a:rPr lang="en-US" sz="1600">
                              <a:effectLst/>
                              <a:latin typeface="Times New Roman" panose="02020603050405020304" pitchFamily="18" charset="0"/>
                              <a:cs typeface="Times New Roman" panose="02020603050405020304" pitchFamily="18" charset="0"/>
                            </a:rPr>
                            <a:t>. The considered connections between the elements from the different sets are: </a:t>
                          </a:r>
                          <a14:m>
                            <m:oMath xmlns:m="http://schemas.openxmlformats.org/officeDocument/2006/math">
                              <m:r>
                                <a:rPr lang="en-US" sz="1600">
                                  <a:effectLst/>
                                  <a:latin typeface="Cambria Math" panose="02040503050406030204" pitchFamily="18" charset="0"/>
                                </a:rPr>
                                <m:t>𝑆</m:t>
                              </m:r>
                              <m:r>
                                <a:rPr lang="en-US" sz="1600">
                                  <a:effectLst/>
                                  <a:latin typeface="Cambria Math" panose="02040503050406030204" pitchFamily="18" charset="0"/>
                                </a:rPr>
                                <m:t>→</m:t>
                              </m:r>
                              <m:r>
                                <a:rPr lang="en-US" sz="1600">
                                  <a:effectLst/>
                                  <a:latin typeface="Cambria Math" panose="02040503050406030204" pitchFamily="18" charset="0"/>
                                </a:rPr>
                                <m:t>𝑅</m:t>
                              </m:r>
                              <m:r>
                                <a:rPr lang="en-IN" sz="1600">
                                  <a:effectLst/>
                                  <a:latin typeface="Cambria Math" panose="02040503050406030204" pitchFamily="18" charset="0"/>
                                </a:rPr>
                                <m:t>∪</m:t>
                              </m:r>
                              <m:r>
                                <a:rPr lang="en-US" sz="1600">
                                  <a:effectLst/>
                                  <a:latin typeface="Cambria Math" panose="02040503050406030204" pitchFamily="18" charset="0"/>
                                </a:rPr>
                                <m:t>𝐵</m:t>
                              </m:r>
                            </m:oMath>
                          </a14:m>
                          <a:r>
                            <a:rPr lang="en-US" sz="1600">
                              <a:effectLst/>
                              <a:latin typeface="Times New Roman" panose="02020603050405020304" pitchFamily="18" charset="0"/>
                              <a:cs typeface="Times New Roman" panose="02020603050405020304" pitchFamily="18" charset="0"/>
                            </a:rPr>
                            <a:t>, </a:t>
                          </a:r>
                          <a14:m>
                            <m:oMath xmlns:m="http://schemas.openxmlformats.org/officeDocument/2006/math">
                              <m:r>
                                <a:rPr lang="en-US" sz="1600">
                                  <a:effectLst/>
                                  <a:latin typeface="Cambria Math" panose="02040503050406030204" pitchFamily="18" charset="0"/>
                                </a:rPr>
                                <m:t>𝑅</m:t>
                              </m:r>
                              <m:r>
                                <a:rPr lang="en-US" sz="1600">
                                  <a:effectLst/>
                                  <a:latin typeface="Cambria Math" panose="02040503050406030204" pitchFamily="18" charset="0"/>
                                </a:rPr>
                                <m:t>→</m:t>
                              </m:r>
                              <m:r>
                                <a:rPr lang="en-US" sz="1600">
                                  <a:effectLst/>
                                  <a:latin typeface="Cambria Math" panose="02040503050406030204" pitchFamily="18" charset="0"/>
                                </a:rPr>
                                <m:t>𝐵</m:t>
                              </m:r>
                            </m:oMath>
                          </a14:m>
                          <a:r>
                            <a:rPr lang="en-US" sz="1600">
                              <a:effectLst/>
                              <a:latin typeface="Times New Roman" panose="02020603050405020304" pitchFamily="18" charset="0"/>
                              <a:cs typeface="Times New Roman" panose="02020603050405020304" pitchFamily="18" charset="0"/>
                            </a:rPr>
                            <a:t>, and </a:t>
                          </a:r>
                          <a14:m>
                            <m:oMath xmlns:m="http://schemas.openxmlformats.org/officeDocument/2006/math">
                              <m:r>
                                <a:rPr lang="en-US" sz="1600">
                                  <a:effectLst/>
                                  <a:latin typeface="Cambria Math" panose="02040503050406030204" pitchFamily="18" charset="0"/>
                                </a:rPr>
                                <m:t>𝑅</m:t>
                              </m:r>
                              <m:r>
                                <a:rPr lang="en-IN" sz="1600">
                                  <a:effectLst/>
                                  <a:latin typeface="Cambria Math" panose="02040503050406030204" pitchFamily="18" charset="0"/>
                                </a:rPr>
                                <m:t>∪</m:t>
                              </m:r>
                              <m:r>
                                <a:rPr lang="en-US" sz="1600">
                                  <a:effectLst/>
                                  <a:latin typeface="Cambria Math" panose="02040503050406030204" pitchFamily="18" charset="0"/>
                                </a:rPr>
                                <m:t>𝐵</m:t>
                              </m:r>
                              <m:r>
                                <a:rPr lang="en-US" sz="1600">
                                  <a:effectLst/>
                                  <a:latin typeface="Cambria Math" panose="02040503050406030204" pitchFamily="18" charset="0"/>
                                </a:rPr>
                                <m:t>→</m:t>
                              </m:r>
                              <m:r>
                                <a:rPr lang="en-US" sz="1600">
                                  <a:effectLst/>
                                  <a:latin typeface="Cambria Math" panose="02040503050406030204" pitchFamily="18" charset="0"/>
                                </a:rPr>
                                <m:t>𝐶</m:t>
                              </m:r>
                            </m:oMath>
                          </a14:m>
                          <a:r>
                            <a:rPr lang="en-US" sz="1600">
                              <a:effectLst/>
                              <a:latin typeface="Times New Roman" panose="02020603050405020304" pitchFamily="18" charset="0"/>
                              <a:cs typeface="Times New Roman" panose="02020603050405020304" pitchFamily="18" charset="0"/>
                            </a:rPr>
                            <a:t>; as shown in </a:t>
                          </a:r>
                          <a:r>
                            <a:rPr lang="en-IN" sz="1600">
                              <a:effectLst/>
                              <a:latin typeface="Times New Roman" panose="02020603050405020304" pitchFamily="18" charset="0"/>
                              <a:cs typeface="Times New Roman" panose="02020603050405020304" pitchFamily="18" charset="0"/>
                            </a:rPr>
                            <a:t>Figure 1</a:t>
                          </a:r>
                          <a:r>
                            <a:rPr lang="en-US" sz="1600">
                              <a:effectLst/>
                              <a:latin typeface="Times New Roman" panose="02020603050405020304" pitchFamily="18" charset="0"/>
                              <a:cs typeface="Times New Roman" panose="02020603050405020304" pitchFamily="18" charset="0"/>
                            </a:rPr>
                            <a:t>. </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5704" marR="65704" marT="0" marB="0" anchor="ctr"/>
                    </a:tc>
                    <a:extLst>
                      <a:ext uri="{0D108BD9-81ED-4DB2-BD59-A6C34878D82A}">
                        <a16:rowId xmlns:a16="http://schemas.microsoft.com/office/drawing/2014/main" val="3345354014"/>
                      </a:ext>
                    </a:extLst>
                  </a:tr>
                  <a:tr h="497846">
                    <a:tc>
                      <a:txBody>
                        <a:bodyPr/>
                        <a:lstStyle/>
                        <a:p>
                          <a:pPr algn="just">
                            <a:lnSpc>
                              <a:spcPct val="115000"/>
                            </a:lnSpc>
                          </a:pPr>
                          <a14:m>
                            <m:oMathPara xmlns:m="http://schemas.openxmlformats.org/officeDocument/2006/math">
                              <m:oMathParaPr>
                                <m:jc m:val="centerGroup"/>
                              </m:oMathParaPr>
                              <m:oMath xmlns:m="http://schemas.openxmlformats.org/officeDocument/2006/math">
                                <m:sSub>
                                  <m:sSubPr>
                                    <m:ctrlPr>
                                      <a:rPr lang="en-IN" sz="1600" i="1">
                                        <a:effectLst/>
                                        <a:latin typeface="Cambria Math" panose="02040503050406030204" pitchFamily="18" charset="0"/>
                                      </a:rPr>
                                    </m:ctrlPr>
                                  </m:sSubPr>
                                  <m:e>
                                    <m:r>
                                      <a:rPr lang="en-US" sz="1600">
                                        <a:effectLst/>
                                        <a:latin typeface="Cambria Math" panose="02040503050406030204" pitchFamily="18" charset="0"/>
                                      </a:rPr>
                                      <m:t>𝑇</m:t>
                                    </m:r>
                                  </m:e>
                                  <m:sub>
                                    <m:r>
                                      <a:rPr lang="en-US" sz="1600">
                                        <a:effectLst/>
                                        <a:latin typeface="Cambria Math" panose="02040503050406030204" pitchFamily="18" charset="0"/>
                                      </a:rPr>
                                      <m:t>𝑖</m:t>
                                    </m:r>
                                    <m:r>
                                      <a:rPr lang="en-US" sz="1600">
                                        <a:effectLst/>
                                        <a:latin typeface="Cambria Math" panose="02040503050406030204" pitchFamily="18" charset="0"/>
                                      </a:rPr>
                                      <m:t>,</m:t>
                                    </m:r>
                                    <m:r>
                                      <a:rPr lang="en-US" sz="1600">
                                        <a:effectLst/>
                                        <a:latin typeface="Cambria Math" panose="02040503050406030204" pitchFamily="18" charset="0"/>
                                      </a:rPr>
                                      <m:t>𝑗</m:t>
                                    </m:r>
                                  </m:sub>
                                </m:sSub>
                              </m:oMath>
                            </m:oMathPara>
                          </a14:m>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5704" marR="65704" marT="0" marB="0" anchor="ctr"/>
                    </a:tc>
                    <a:tc>
                      <a:txBody>
                        <a:bodyPr/>
                        <a:lstStyle/>
                        <a:p>
                          <a:pPr algn="just">
                            <a:lnSpc>
                              <a:spcPct val="115000"/>
                            </a:lnSpc>
                          </a:pPr>
                          <a:r>
                            <a:rPr lang="en-US" sz="1600" dirty="0">
                              <a:effectLst/>
                              <a:latin typeface="Times New Roman" panose="02020603050405020304" pitchFamily="18" charset="0"/>
                              <a:cs typeface="Times New Roman" panose="02020603050405020304" pitchFamily="18" charset="0"/>
                            </a:rPr>
                            <a:t>Travelling distance from vertex </a:t>
                          </a:r>
                          <a14:m>
                            <m:oMath xmlns:m="http://schemas.openxmlformats.org/officeDocument/2006/math">
                              <m:r>
                                <a:rPr lang="en-US" sz="1600">
                                  <a:effectLst/>
                                  <a:latin typeface="Cambria Math" panose="02040503050406030204" pitchFamily="18" charset="0"/>
                                </a:rPr>
                                <m:t>𝑖</m:t>
                              </m:r>
                            </m:oMath>
                          </a14:m>
                          <a:r>
                            <a:rPr lang="en-US" sz="1600" dirty="0">
                              <a:effectLst/>
                              <a:latin typeface="Times New Roman" panose="02020603050405020304" pitchFamily="18" charset="0"/>
                              <a:cs typeface="Times New Roman" panose="02020603050405020304" pitchFamily="18" charset="0"/>
                            </a:rPr>
                            <a:t> to vertex </a:t>
                          </a:r>
                          <a14:m>
                            <m:oMath xmlns:m="http://schemas.openxmlformats.org/officeDocument/2006/math">
                              <m:r>
                                <a:rPr lang="en-US" sz="1600">
                                  <a:effectLst/>
                                  <a:latin typeface="Cambria Math" panose="02040503050406030204" pitchFamily="18" charset="0"/>
                                </a:rPr>
                                <m:t>𝑗</m:t>
                              </m:r>
                            </m:oMath>
                          </a14:m>
                          <a:r>
                            <a:rPr lang="en-US" sz="1600" dirty="0">
                              <a:effectLst/>
                              <a:latin typeface="Times New Roman" panose="02020603050405020304" pitchFamily="18" charset="0"/>
                              <a:cs typeface="Times New Roman" panose="02020603050405020304" pitchFamily="18" charset="0"/>
                            </a:rPr>
                            <a:t> for the transportation, where </a:t>
                          </a:r>
                          <a14:m>
                            <m:oMath xmlns:m="http://schemas.openxmlformats.org/officeDocument/2006/math">
                              <m:r>
                                <a:rPr lang="en-US" sz="1600">
                                  <a:effectLst/>
                                  <a:latin typeface="Cambria Math" panose="02040503050406030204" pitchFamily="18" charset="0"/>
                                </a:rPr>
                                <m:t>(</m:t>
                              </m:r>
                              <m:r>
                                <a:rPr lang="en-US" sz="1600">
                                  <a:effectLst/>
                                  <a:latin typeface="Cambria Math" panose="02040503050406030204" pitchFamily="18" charset="0"/>
                                </a:rPr>
                                <m:t>𝑖</m:t>
                              </m:r>
                              <m:r>
                                <a:rPr lang="en-US" sz="1600">
                                  <a:effectLst/>
                                  <a:latin typeface="Cambria Math" panose="02040503050406030204" pitchFamily="18" charset="0"/>
                                </a:rPr>
                                <m:t>→</m:t>
                              </m:r>
                              <m:r>
                                <a:rPr lang="en-US" sz="1600">
                                  <a:effectLst/>
                                  <a:latin typeface="Cambria Math" panose="02040503050406030204" pitchFamily="18" charset="0"/>
                                </a:rPr>
                                <m:t>𝑗</m:t>
                              </m:r>
                              <m:r>
                                <a:rPr lang="en-US" sz="1600">
                                  <a:effectLst/>
                                  <a:latin typeface="Cambria Math" panose="02040503050406030204" pitchFamily="18" charset="0"/>
                                </a:rPr>
                                <m:t>)∈</m:t>
                              </m:r>
                              <m:r>
                                <a:rPr lang="en-IN" sz="1600">
                                  <a:effectLst/>
                                  <a:latin typeface="Cambria Math" panose="02040503050406030204" pitchFamily="18" charset="0"/>
                                </a:rPr>
                                <m:t>𝐸</m:t>
                              </m:r>
                            </m:oMath>
                          </a14:m>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5704" marR="65704" marT="0" marB="0" anchor="ctr"/>
                    </a:tc>
                    <a:extLst>
                      <a:ext uri="{0D108BD9-81ED-4DB2-BD59-A6C34878D82A}">
                        <a16:rowId xmlns:a16="http://schemas.microsoft.com/office/drawing/2014/main" val="3779487180"/>
                      </a:ext>
                    </a:extLst>
                  </a:tr>
                  <a:tr h="497846">
                    <a:tc>
                      <a:txBody>
                        <a:bodyPr/>
                        <a:lstStyle/>
                        <a:p>
                          <a:pPr algn="just">
                            <a:lnSpc>
                              <a:spcPct val="115000"/>
                            </a:lnSpc>
                          </a:pPr>
                          <a14:m>
                            <m:oMathPara xmlns:m="http://schemas.openxmlformats.org/officeDocument/2006/math">
                              <m:oMathParaPr>
                                <m:jc m:val="centerGroup"/>
                              </m:oMathParaPr>
                              <m:oMath xmlns:m="http://schemas.openxmlformats.org/officeDocument/2006/math">
                                <m:sSubSup>
                                  <m:sSubSupPr>
                                    <m:ctrlPr>
                                      <a:rPr lang="en-IN" sz="1600" i="1">
                                        <a:effectLst/>
                                        <a:latin typeface="Cambria Math" panose="02040503050406030204" pitchFamily="18" charset="0"/>
                                      </a:rPr>
                                    </m:ctrlPr>
                                  </m:sSubSupPr>
                                  <m:e>
                                    <m:r>
                                      <a:rPr lang="en-US" sz="1600">
                                        <a:effectLst/>
                                        <a:latin typeface="Cambria Math" panose="02040503050406030204" pitchFamily="18" charset="0"/>
                                      </a:rPr>
                                      <m:t>𝑈</m:t>
                                    </m:r>
                                  </m:e>
                                  <m:sub>
                                    <m:r>
                                      <a:rPr lang="en-US" sz="1600">
                                        <a:effectLst/>
                                        <a:latin typeface="Cambria Math" panose="02040503050406030204" pitchFamily="18" charset="0"/>
                                      </a:rPr>
                                      <m:t>𝑖</m:t>
                                    </m:r>
                                  </m:sub>
                                  <m:sup>
                                    <m:r>
                                      <a:rPr lang="en-US" sz="1600">
                                        <a:effectLst/>
                                        <a:latin typeface="Cambria Math" panose="02040503050406030204" pitchFamily="18" charset="0"/>
                                      </a:rPr>
                                      <m:t>𝑘</m:t>
                                    </m:r>
                                  </m:sup>
                                </m:sSubSup>
                              </m:oMath>
                            </m:oMathPara>
                          </a14:m>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5704" marR="65704" marT="0" marB="0" anchor="ctr"/>
                    </a:tc>
                    <a:tc>
                      <a:txBody>
                        <a:bodyPr/>
                        <a:lstStyle/>
                        <a:p>
                          <a:pPr algn="just">
                            <a:lnSpc>
                              <a:spcPct val="115000"/>
                            </a:lnSpc>
                          </a:pPr>
                          <a:r>
                            <a:rPr lang="en-US" sz="1600">
                              <a:effectLst/>
                              <a:latin typeface="Times New Roman" panose="02020603050405020304" pitchFamily="18" charset="0"/>
                              <a:cs typeface="Times New Roman" panose="02020603050405020304" pitchFamily="18" charset="0"/>
                            </a:rPr>
                            <a:t>Refers to the amount of product </a:t>
                          </a:r>
                          <a14:m>
                            <m:oMath xmlns:m="http://schemas.openxmlformats.org/officeDocument/2006/math">
                              <m:r>
                                <a:rPr lang="en-US" sz="1600">
                                  <a:effectLst/>
                                  <a:latin typeface="Cambria Math" panose="02040503050406030204" pitchFamily="18" charset="0"/>
                                </a:rPr>
                                <m:t>𝑘</m:t>
                              </m:r>
                              <m:r>
                                <a:rPr lang="en-US" sz="1600">
                                  <a:effectLst/>
                                  <a:latin typeface="Cambria Math" panose="02040503050406030204" pitchFamily="18" charset="0"/>
                                </a:rPr>
                                <m:t>, </m:t>
                              </m:r>
                              <m:d>
                                <m:dPr>
                                  <m:ctrlPr>
                                    <a:rPr lang="en-IN" sz="1600" i="1">
                                      <a:effectLst/>
                                      <a:latin typeface="Cambria Math" panose="02040503050406030204" pitchFamily="18" charset="0"/>
                                    </a:rPr>
                                  </m:ctrlPr>
                                </m:dPr>
                                <m:e>
                                  <m:r>
                                    <a:rPr lang="en-US" sz="1600">
                                      <a:effectLst/>
                                      <a:latin typeface="Cambria Math" panose="02040503050406030204" pitchFamily="18" charset="0"/>
                                    </a:rPr>
                                    <m:t>𝑘</m:t>
                                  </m:r>
                                  <m:r>
                                    <a:rPr lang="en-IN" sz="1600">
                                      <a:effectLst/>
                                      <a:latin typeface="Cambria Math" panose="02040503050406030204" pitchFamily="18" charset="0"/>
                                    </a:rPr>
                                    <m:t>∈</m:t>
                                  </m:r>
                                  <m:r>
                                    <a:rPr lang="en-IN" sz="1600">
                                      <a:effectLst/>
                                      <a:latin typeface="Cambria Math" panose="02040503050406030204" pitchFamily="18" charset="0"/>
                                    </a:rPr>
                                    <m:t>𝐾</m:t>
                                  </m:r>
                                </m:e>
                              </m:d>
                              <m:r>
                                <a:rPr lang="en-US" sz="1600">
                                  <a:effectLst/>
                                  <a:latin typeface="Cambria Math" panose="02040503050406030204" pitchFamily="18" charset="0"/>
                                </a:rPr>
                                <m:t>,</m:t>
                              </m:r>
                            </m:oMath>
                          </a14:m>
                          <a:r>
                            <a:rPr lang="en-US" sz="1600">
                              <a:effectLst/>
                              <a:latin typeface="Times New Roman" panose="02020603050405020304" pitchFamily="18" charset="0"/>
                              <a:cs typeface="Times New Roman" panose="02020603050405020304" pitchFamily="18" charset="0"/>
                            </a:rPr>
                            <a:t> available to be supplied by supplier </a:t>
                          </a:r>
                          <a14:m>
                            <m:oMath xmlns:m="http://schemas.openxmlformats.org/officeDocument/2006/math">
                              <m:r>
                                <a:rPr lang="en-US" sz="1600">
                                  <a:effectLst/>
                                  <a:latin typeface="Cambria Math" panose="02040503050406030204" pitchFamily="18" charset="0"/>
                                </a:rPr>
                                <m:t>𝑖</m:t>
                              </m:r>
                            </m:oMath>
                          </a14:m>
                          <a:r>
                            <a:rPr lang="en-US" sz="1600">
                              <a:effectLst/>
                              <a:latin typeface="Times New Roman" panose="02020603050405020304" pitchFamily="18" charset="0"/>
                              <a:cs typeface="Times New Roman" panose="02020603050405020304" pitchFamily="18" charset="0"/>
                            </a:rPr>
                            <a:t>, where </a:t>
                          </a:r>
                          <a14:m>
                            <m:oMath xmlns:m="http://schemas.openxmlformats.org/officeDocument/2006/math">
                              <m:r>
                                <a:rPr lang="en-US" sz="1600">
                                  <a:effectLst/>
                                  <a:latin typeface="Cambria Math" panose="02040503050406030204" pitchFamily="18" charset="0"/>
                                </a:rPr>
                                <m:t>𝑖</m:t>
                              </m:r>
                              <m:r>
                                <a:rPr lang="en-IN" sz="1600">
                                  <a:effectLst/>
                                  <a:latin typeface="Cambria Math" panose="02040503050406030204" pitchFamily="18" charset="0"/>
                                </a:rPr>
                                <m:t>∈</m:t>
                              </m:r>
                              <m:r>
                                <a:rPr lang="en-IN" sz="1600">
                                  <a:effectLst/>
                                  <a:latin typeface="Cambria Math" panose="02040503050406030204" pitchFamily="18" charset="0"/>
                                </a:rPr>
                                <m:t>𝑆</m:t>
                              </m:r>
                            </m:oMath>
                          </a14:m>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5704" marR="65704" marT="0" marB="0" anchor="ctr"/>
                    </a:tc>
                    <a:extLst>
                      <a:ext uri="{0D108BD9-81ED-4DB2-BD59-A6C34878D82A}">
                        <a16:rowId xmlns:a16="http://schemas.microsoft.com/office/drawing/2014/main" val="1885442976"/>
                      </a:ext>
                    </a:extLst>
                  </a:tr>
                  <a:tr h="497846">
                    <a:tc>
                      <a:txBody>
                        <a:bodyPr/>
                        <a:lstStyle/>
                        <a:p>
                          <a:pPr algn="just">
                            <a:lnSpc>
                              <a:spcPct val="115000"/>
                            </a:lnSpc>
                          </a:pPr>
                          <a14:m>
                            <m:oMathPara xmlns:m="http://schemas.openxmlformats.org/officeDocument/2006/math">
                              <m:oMathParaPr>
                                <m:jc m:val="centerGroup"/>
                              </m:oMathParaPr>
                              <m:oMath xmlns:m="http://schemas.openxmlformats.org/officeDocument/2006/math">
                                <m:sSubSup>
                                  <m:sSubSupPr>
                                    <m:ctrlPr>
                                      <a:rPr lang="en-IN" sz="1600" i="1">
                                        <a:effectLst/>
                                        <a:latin typeface="Cambria Math" panose="02040503050406030204" pitchFamily="18" charset="0"/>
                                      </a:rPr>
                                    </m:ctrlPr>
                                  </m:sSubSupPr>
                                  <m:e>
                                    <m:r>
                                      <a:rPr lang="en-US" sz="1600">
                                        <a:effectLst/>
                                        <a:latin typeface="Cambria Math" panose="02040503050406030204" pitchFamily="18" charset="0"/>
                                      </a:rPr>
                                      <m:t>𝐻</m:t>
                                    </m:r>
                                  </m:e>
                                  <m:sub>
                                    <m:r>
                                      <a:rPr lang="en-US" sz="1600">
                                        <a:effectLst/>
                                        <a:latin typeface="Cambria Math" panose="02040503050406030204" pitchFamily="18" charset="0"/>
                                      </a:rPr>
                                      <m:t>𝑖</m:t>
                                    </m:r>
                                  </m:sub>
                                  <m:sup>
                                    <m:r>
                                      <a:rPr lang="en-US" sz="1600">
                                        <a:effectLst/>
                                        <a:latin typeface="Cambria Math" panose="02040503050406030204" pitchFamily="18" charset="0"/>
                                      </a:rPr>
                                      <m:t>𝑘</m:t>
                                    </m:r>
                                  </m:sup>
                                </m:sSubSup>
                              </m:oMath>
                            </m:oMathPara>
                          </a14:m>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5704" marR="65704" marT="0" marB="0" anchor="ctr"/>
                    </a:tc>
                    <a:tc>
                      <a:txBody>
                        <a:bodyPr/>
                        <a:lstStyle/>
                        <a:p>
                          <a:pPr algn="just">
                            <a:lnSpc>
                              <a:spcPct val="115000"/>
                            </a:lnSpc>
                          </a:pPr>
                          <a:r>
                            <a:rPr lang="en-US" sz="1600">
                              <a:effectLst/>
                              <a:latin typeface="Times New Roman" panose="02020603050405020304" pitchFamily="18" charset="0"/>
                              <a:cs typeface="Times New Roman" panose="02020603050405020304" pitchFamily="18" charset="0"/>
                            </a:rPr>
                            <a:t>Inventory holding and handling capacity of product </a:t>
                          </a:r>
                          <a14:m>
                            <m:oMath xmlns:m="http://schemas.openxmlformats.org/officeDocument/2006/math">
                              <m:r>
                                <a:rPr lang="en-US" sz="1600">
                                  <a:effectLst/>
                                  <a:latin typeface="Cambria Math" panose="02040503050406030204" pitchFamily="18" charset="0"/>
                                </a:rPr>
                                <m:t>𝑘</m:t>
                              </m:r>
                              <m:r>
                                <a:rPr lang="en-US" sz="1600">
                                  <a:effectLst/>
                                  <a:latin typeface="Cambria Math" panose="02040503050406030204" pitchFamily="18" charset="0"/>
                                </a:rPr>
                                <m:t>, </m:t>
                              </m:r>
                              <m:d>
                                <m:dPr>
                                  <m:ctrlPr>
                                    <a:rPr lang="en-IN" sz="1600" i="1">
                                      <a:effectLst/>
                                      <a:latin typeface="Cambria Math" panose="02040503050406030204" pitchFamily="18" charset="0"/>
                                    </a:rPr>
                                  </m:ctrlPr>
                                </m:dPr>
                                <m:e>
                                  <m:r>
                                    <a:rPr lang="en-US" sz="1600">
                                      <a:effectLst/>
                                      <a:latin typeface="Cambria Math" panose="02040503050406030204" pitchFamily="18" charset="0"/>
                                    </a:rPr>
                                    <m:t>𝑘</m:t>
                                  </m:r>
                                  <m:r>
                                    <a:rPr lang="en-IN" sz="1600">
                                      <a:effectLst/>
                                      <a:latin typeface="Cambria Math" panose="02040503050406030204" pitchFamily="18" charset="0"/>
                                    </a:rPr>
                                    <m:t>∈</m:t>
                                  </m:r>
                                  <m:r>
                                    <a:rPr lang="en-IN" sz="1600">
                                      <a:effectLst/>
                                      <a:latin typeface="Cambria Math" panose="02040503050406030204" pitchFamily="18" charset="0"/>
                                    </a:rPr>
                                    <m:t>𝐾</m:t>
                                  </m:r>
                                </m:e>
                              </m:d>
                              <m:r>
                                <a:rPr lang="en-US" sz="1600">
                                  <a:effectLst/>
                                  <a:latin typeface="Cambria Math" panose="02040503050406030204" pitchFamily="18" charset="0"/>
                                </a:rPr>
                                <m:t>,</m:t>
                              </m:r>
                            </m:oMath>
                          </a14:m>
                          <a:r>
                            <a:rPr lang="en-US" sz="1600">
                              <a:effectLst/>
                              <a:latin typeface="Times New Roman" panose="02020603050405020304" pitchFamily="18" charset="0"/>
                              <a:cs typeface="Times New Roman" panose="02020603050405020304" pitchFamily="18" charset="0"/>
                            </a:rPr>
                            <a:t> at the facility at the vertex </a:t>
                          </a:r>
                          <a14:m>
                            <m:oMath xmlns:m="http://schemas.openxmlformats.org/officeDocument/2006/math">
                              <m:r>
                                <a:rPr lang="en-US" sz="1600">
                                  <a:effectLst/>
                                  <a:latin typeface="Cambria Math" panose="02040503050406030204" pitchFamily="18" charset="0"/>
                                </a:rPr>
                                <m:t>𝑖</m:t>
                              </m:r>
                            </m:oMath>
                          </a14:m>
                          <a:r>
                            <a:rPr lang="en-US" sz="1600">
                              <a:effectLst/>
                              <a:latin typeface="Times New Roman" panose="02020603050405020304" pitchFamily="18" charset="0"/>
                              <a:cs typeface="Times New Roman" panose="02020603050405020304" pitchFamily="18" charset="0"/>
                            </a:rPr>
                            <a:t>, where </a:t>
                          </a:r>
                          <a14:m>
                            <m:oMath xmlns:m="http://schemas.openxmlformats.org/officeDocument/2006/math">
                              <m:r>
                                <a:rPr lang="en-US" sz="1600">
                                  <a:effectLst/>
                                  <a:latin typeface="Cambria Math" panose="02040503050406030204" pitchFamily="18" charset="0"/>
                                </a:rPr>
                                <m:t>𝑖</m:t>
                              </m:r>
                              <m:r>
                                <a:rPr lang="en-IN" sz="1600">
                                  <a:effectLst/>
                                  <a:latin typeface="Cambria Math" panose="02040503050406030204" pitchFamily="18" charset="0"/>
                                </a:rPr>
                                <m:t>∈</m:t>
                              </m:r>
                              <m:r>
                                <a:rPr lang="en-IN" sz="1600">
                                  <a:effectLst/>
                                  <a:latin typeface="Cambria Math" panose="02040503050406030204" pitchFamily="18" charset="0"/>
                                </a:rPr>
                                <m:t>𝑅</m:t>
                              </m:r>
                              <m:r>
                                <a:rPr lang="en-IN" sz="1600">
                                  <a:effectLst/>
                                  <a:latin typeface="Cambria Math" panose="02040503050406030204" pitchFamily="18" charset="0"/>
                                </a:rPr>
                                <m:t>∪</m:t>
                              </m:r>
                              <m:r>
                                <a:rPr lang="en-IN" sz="1600">
                                  <a:effectLst/>
                                  <a:latin typeface="Cambria Math" panose="02040503050406030204" pitchFamily="18" charset="0"/>
                                </a:rPr>
                                <m:t>𝐵</m:t>
                              </m:r>
                            </m:oMath>
                          </a14:m>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5704" marR="65704" marT="0" marB="0" anchor="ctr"/>
                    </a:tc>
                    <a:extLst>
                      <a:ext uri="{0D108BD9-81ED-4DB2-BD59-A6C34878D82A}">
                        <a16:rowId xmlns:a16="http://schemas.microsoft.com/office/drawing/2014/main" val="2957321377"/>
                      </a:ext>
                    </a:extLst>
                  </a:tr>
                  <a:tr h="497846">
                    <a:tc>
                      <a:txBody>
                        <a:bodyPr/>
                        <a:lstStyle/>
                        <a:p>
                          <a:pPr algn="just">
                            <a:lnSpc>
                              <a:spcPct val="115000"/>
                            </a:lnSpc>
                          </a:pPr>
                          <a14:m>
                            <m:oMathPara xmlns:m="http://schemas.openxmlformats.org/officeDocument/2006/math">
                              <m:oMathParaPr>
                                <m:jc m:val="centerGroup"/>
                              </m:oMathParaPr>
                              <m:oMath xmlns:m="http://schemas.openxmlformats.org/officeDocument/2006/math">
                                <m:sSubSup>
                                  <m:sSubSupPr>
                                    <m:ctrlPr>
                                      <a:rPr lang="en-IN" sz="1600" i="1">
                                        <a:effectLst/>
                                        <a:latin typeface="Cambria Math" panose="02040503050406030204" pitchFamily="18" charset="0"/>
                                      </a:rPr>
                                    </m:ctrlPr>
                                  </m:sSubSupPr>
                                  <m:e>
                                    <m:r>
                                      <a:rPr lang="en-US" sz="1600">
                                        <a:effectLst/>
                                        <a:latin typeface="Cambria Math" panose="02040503050406030204" pitchFamily="18" charset="0"/>
                                      </a:rPr>
                                      <m:t>𝐷</m:t>
                                    </m:r>
                                  </m:e>
                                  <m:sub>
                                    <m:r>
                                      <a:rPr lang="en-US" sz="1600">
                                        <a:effectLst/>
                                        <a:latin typeface="Cambria Math" panose="02040503050406030204" pitchFamily="18" charset="0"/>
                                      </a:rPr>
                                      <m:t>𝑖</m:t>
                                    </m:r>
                                  </m:sub>
                                  <m:sup>
                                    <m:r>
                                      <a:rPr lang="en-US" sz="1600">
                                        <a:effectLst/>
                                        <a:latin typeface="Cambria Math" panose="02040503050406030204" pitchFamily="18" charset="0"/>
                                      </a:rPr>
                                      <m:t>𝑘</m:t>
                                    </m:r>
                                  </m:sup>
                                </m:sSubSup>
                              </m:oMath>
                            </m:oMathPara>
                          </a14:m>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5704" marR="65704" marT="0" marB="0" anchor="ctr"/>
                    </a:tc>
                    <a:tc>
                      <a:txBody>
                        <a:bodyPr/>
                        <a:lstStyle/>
                        <a:p>
                          <a:pPr algn="just">
                            <a:lnSpc>
                              <a:spcPct val="115000"/>
                            </a:lnSpc>
                          </a:pPr>
                          <a:r>
                            <a:rPr lang="en-US" sz="1600">
                              <a:effectLst/>
                              <a:latin typeface="Times New Roman" panose="02020603050405020304" pitchFamily="18" charset="0"/>
                              <a:cs typeface="Times New Roman" panose="02020603050405020304" pitchFamily="18" charset="0"/>
                            </a:rPr>
                            <a:t>Demand refers to the amount of product </a:t>
                          </a:r>
                          <a14:m>
                            <m:oMath xmlns:m="http://schemas.openxmlformats.org/officeDocument/2006/math">
                              <m:r>
                                <a:rPr lang="en-US" sz="1600">
                                  <a:effectLst/>
                                  <a:latin typeface="Cambria Math" panose="02040503050406030204" pitchFamily="18" charset="0"/>
                                </a:rPr>
                                <m:t>𝑘</m:t>
                              </m:r>
                              <m:r>
                                <a:rPr lang="en-US" sz="1600">
                                  <a:effectLst/>
                                  <a:latin typeface="Cambria Math" panose="02040503050406030204" pitchFamily="18" charset="0"/>
                                </a:rPr>
                                <m:t>, </m:t>
                              </m:r>
                              <m:d>
                                <m:dPr>
                                  <m:ctrlPr>
                                    <a:rPr lang="en-IN" sz="1600" i="1">
                                      <a:effectLst/>
                                      <a:latin typeface="Cambria Math" panose="02040503050406030204" pitchFamily="18" charset="0"/>
                                    </a:rPr>
                                  </m:ctrlPr>
                                </m:dPr>
                                <m:e>
                                  <m:r>
                                    <a:rPr lang="en-US" sz="1600">
                                      <a:effectLst/>
                                      <a:latin typeface="Cambria Math" panose="02040503050406030204" pitchFamily="18" charset="0"/>
                                    </a:rPr>
                                    <m:t>𝑘</m:t>
                                  </m:r>
                                  <m:r>
                                    <a:rPr lang="en-IN" sz="1600">
                                      <a:effectLst/>
                                      <a:latin typeface="Cambria Math" panose="02040503050406030204" pitchFamily="18" charset="0"/>
                                    </a:rPr>
                                    <m:t>∈</m:t>
                                  </m:r>
                                  <m:r>
                                    <a:rPr lang="en-IN" sz="1600">
                                      <a:effectLst/>
                                      <a:latin typeface="Cambria Math" panose="02040503050406030204" pitchFamily="18" charset="0"/>
                                    </a:rPr>
                                    <m:t>𝐾</m:t>
                                  </m:r>
                                </m:e>
                              </m:d>
                              <m:r>
                                <a:rPr lang="en-US" sz="1600">
                                  <a:effectLst/>
                                  <a:latin typeface="Cambria Math" panose="02040503050406030204" pitchFamily="18" charset="0"/>
                                </a:rPr>
                                <m:t>,</m:t>
                              </m:r>
                            </m:oMath>
                          </a14:m>
                          <a:r>
                            <a:rPr lang="en-US" sz="1600">
                              <a:effectLst/>
                              <a:latin typeface="Times New Roman" panose="02020603050405020304" pitchFamily="18" charset="0"/>
                              <a:cs typeface="Times New Roman" panose="02020603050405020304" pitchFamily="18" charset="0"/>
                            </a:rPr>
                            <a:t> required by customer </a:t>
                          </a:r>
                          <a14:m>
                            <m:oMath xmlns:m="http://schemas.openxmlformats.org/officeDocument/2006/math">
                              <m:r>
                                <a:rPr lang="en-US" sz="1600">
                                  <a:effectLst/>
                                  <a:latin typeface="Cambria Math" panose="02040503050406030204" pitchFamily="18" charset="0"/>
                                </a:rPr>
                                <m:t>𝑖</m:t>
                              </m:r>
                            </m:oMath>
                          </a14:m>
                          <a:r>
                            <a:rPr lang="en-US" sz="1600">
                              <a:effectLst/>
                              <a:latin typeface="Times New Roman" panose="02020603050405020304" pitchFamily="18" charset="0"/>
                              <a:cs typeface="Times New Roman" panose="02020603050405020304" pitchFamily="18" charset="0"/>
                            </a:rPr>
                            <a:t>, where </a:t>
                          </a:r>
                          <a14:m>
                            <m:oMath xmlns:m="http://schemas.openxmlformats.org/officeDocument/2006/math">
                              <m:r>
                                <a:rPr lang="en-US" sz="1600">
                                  <a:effectLst/>
                                  <a:latin typeface="Cambria Math" panose="02040503050406030204" pitchFamily="18" charset="0"/>
                                </a:rPr>
                                <m:t>𝑖</m:t>
                              </m:r>
                              <m:r>
                                <a:rPr lang="en-IN" sz="1600">
                                  <a:effectLst/>
                                  <a:latin typeface="Cambria Math" panose="02040503050406030204" pitchFamily="18" charset="0"/>
                                </a:rPr>
                                <m:t>∈</m:t>
                              </m:r>
                              <m:r>
                                <a:rPr lang="en-IN" sz="1600">
                                  <a:effectLst/>
                                  <a:latin typeface="Cambria Math" panose="02040503050406030204" pitchFamily="18" charset="0"/>
                                </a:rPr>
                                <m:t>𝐶</m:t>
                              </m:r>
                            </m:oMath>
                          </a14:m>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5704" marR="65704" marT="0" marB="0" anchor="ctr"/>
                    </a:tc>
                    <a:extLst>
                      <a:ext uri="{0D108BD9-81ED-4DB2-BD59-A6C34878D82A}">
                        <a16:rowId xmlns:a16="http://schemas.microsoft.com/office/drawing/2014/main" val="3451170013"/>
                      </a:ext>
                    </a:extLst>
                  </a:tr>
                  <a:tr h="289122">
                    <a:tc>
                      <a:txBody>
                        <a:bodyPr/>
                        <a:lstStyle/>
                        <a:p>
                          <a:pPr algn="just">
                            <a:lnSpc>
                              <a:spcPct val="115000"/>
                            </a:lnSpc>
                          </a:pPr>
                          <a14:m>
                            <m:oMathPara xmlns:m="http://schemas.openxmlformats.org/officeDocument/2006/math">
                              <m:oMathParaPr>
                                <m:jc m:val="centerGroup"/>
                              </m:oMathParaPr>
                              <m:oMath xmlns:m="http://schemas.openxmlformats.org/officeDocument/2006/math">
                                <m:sSub>
                                  <m:sSubPr>
                                    <m:ctrlPr>
                                      <a:rPr lang="en-IN" sz="1600" i="1">
                                        <a:effectLst/>
                                        <a:latin typeface="Cambria Math" panose="02040503050406030204" pitchFamily="18" charset="0"/>
                                      </a:rPr>
                                    </m:ctrlPr>
                                  </m:sSubPr>
                                  <m:e>
                                    <m:r>
                                      <a:rPr lang="en-US" sz="1600">
                                        <a:effectLst/>
                                        <a:latin typeface="Cambria Math" panose="02040503050406030204" pitchFamily="18" charset="0"/>
                                      </a:rPr>
                                      <m:t>𝐹</m:t>
                                    </m:r>
                                  </m:e>
                                  <m:sub>
                                    <m:r>
                                      <a:rPr lang="en-US" sz="1600">
                                        <a:effectLst/>
                                        <a:latin typeface="Cambria Math" panose="02040503050406030204" pitchFamily="18" charset="0"/>
                                      </a:rPr>
                                      <m:t>𝑖</m:t>
                                    </m:r>
                                  </m:sub>
                                </m:sSub>
                              </m:oMath>
                            </m:oMathPara>
                          </a14:m>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5704" marR="65704" marT="0" marB="0" anchor="ctr"/>
                    </a:tc>
                    <a:tc>
                      <a:txBody>
                        <a:bodyPr/>
                        <a:lstStyle/>
                        <a:p>
                          <a:pPr algn="just">
                            <a:lnSpc>
                              <a:spcPct val="115000"/>
                            </a:lnSpc>
                          </a:pPr>
                          <a:r>
                            <a:rPr lang="en-US" sz="1600">
                              <a:effectLst/>
                              <a:latin typeface="Times New Roman" panose="02020603050405020304" pitchFamily="18" charset="0"/>
                              <a:cs typeface="Times New Roman" panose="02020603050405020304" pitchFamily="18" charset="0"/>
                            </a:rPr>
                            <a:t>Fixed Emission for location </a:t>
                          </a:r>
                          <a14:m>
                            <m:oMath xmlns:m="http://schemas.openxmlformats.org/officeDocument/2006/math">
                              <m:r>
                                <a:rPr lang="en-US" sz="1600">
                                  <a:effectLst/>
                                  <a:latin typeface="Cambria Math" panose="02040503050406030204" pitchFamily="18" charset="0"/>
                                </a:rPr>
                                <m:t>𝑖</m:t>
                              </m:r>
                            </m:oMath>
                          </a14:m>
                          <a:r>
                            <a:rPr lang="en-US" sz="1600">
                              <a:effectLst/>
                              <a:latin typeface="Times New Roman" panose="02020603050405020304" pitchFamily="18" charset="0"/>
                              <a:cs typeface="Times New Roman" panose="02020603050405020304" pitchFamily="18" charset="0"/>
                            </a:rPr>
                            <a:t>, where </a:t>
                          </a:r>
                          <a14:m>
                            <m:oMath xmlns:m="http://schemas.openxmlformats.org/officeDocument/2006/math">
                              <m:r>
                                <a:rPr lang="en-US" sz="1600">
                                  <a:effectLst/>
                                  <a:latin typeface="Cambria Math" panose="02040503050406030204" pitchFamily="18" charset="0"/>
                                </a:rPr>
                                <m:t>𝑖</m:t>
                              </m:r>
                              <m:r>
                                <a:rPr lang="en-IN" sz="1600">
                                  <a:effectLst/>
                                  <a:latin typeface="Cambria Math" panose="02040503050406030204" pitchFamily="18" charset="0"/>
                                </a:rPr>
                                <m:t>∈</m:t>
                              </m:r>
                              <m:r>
                                <a:rPr lang="en-IN" sz="1600">
                                  <a:effectLst/>
                                  <a:latin typeface="Cambria Math" panose="02040503050406030204" pitchFamily="18" charset="0"/>
                                </a:rPr>
                                <m:t>𝑅</m:t>
                              </m:r>
                              <m:r>
                                <a:rPr lang="en-IN" sz="1600">
                                  <a:effectLst/>
                                  <a:latin typeface="Cambria Math" panose="02040503050406030204" pitchFamily="18" charset="0"/>
                                </a:rPr>
                                <m:t>∪</m:t>
                              </m:r>
                              <m:r>
                                <a:rPr lang="en-IN" sz="1600">
                                  <a:effectLst/>
                                  <a:latin typeface="Cambria Math" panose="02040503050406030204" pitchFamily="18" charset="0"/>
                                </a:rPr>
                                <m:t>𝐵</m:t>
                              </m:r>
                            </m:oMath>
                          </a14:m>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5704" marR="65704" marT="0" marB="0" anchor="ctr"/>
                    </a:tc>
                    <a:extLst>
                      <a:ext uri="{0D108BD9-81ED-4DB2-BD59-A6C34878D82A}">
                        <a16:rowId xmlns:a16="http://schemas.microsoft.com/office/drawing/2014/main" val="89820925"/>
                      </a:ext>
                    </a:extLst>
                  </a:tr>
                  <a:tr h="289122">
                    <a:tc>
                      <a:txBody>
                        <a:bodyPr/>
                        <a:lstStyle/>
                        <a:p>
                          <a:pPr algn="just">
                            <a:lnSpc>
                              <a:spcPct val="115000"/>
                            </a:lnSpc>
                          </a:pPr>
                          <a14:m>
                            <m:oMathPara xmlns:m="http://schemas.openxmlformats.org/officeDocument/2006/math">
                              <m:oMathParaPr>
                                <m:jc m:val="centerGroup"/>
                              </m:oMathParaPr>
                              <m:oMath xmlns:m="http://schemas.openxmlformats.org/officeDocument/2006/math">
                                <m:sSub>
                                  <m:sSubPr>
                                    <m:ctrlPr>
                                      <a:rPr lang="en-IN" sz="1600" i="1">
                                        <a:effectLst/>
                                        <a:latin typeface="Cambria Math" panose="02040503050406030204" pitchFamily="18" charset="0"/>
                                      </a:rPr>
                                    </m:ctrlPr>
                                  </m:sSubPr>
                                  <m:e>
                                    <m:r>
                                      <a:rPr lang="en-US" sz="1600">
                                        <a:effectLst/>
                                        <a:latin typeface="Cambria Math" panose="02040503050406030204" pitchFamily="18" charset="0"/>
                                      </a:rPr>
                                      <m:t>𝑉</m:t>
                                    </m:r>
                                  </m:e>
                                  <m:sub>
                                    <m:r>
                                      <a:rPr lang="en-US" sz="1600">
                                        <a:effectLst/>
                                        <a:latin typeface="Cambria Math" panose="02040503050406030204" pitchFamily="18" charset="0"/>
                                      </a:rPr>
                                      <m:t>𝑖</m:t>
                                    </m:r>
                                  </m:sub>
                                </m:sSub>
                              </m:oMath>
                            </m:oMathPara>
                          </a14:m>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5704" marR="65704" marT="0" marB="0" anchor="ctr"/>
                    </a:tc>
                    <a:tc>
                      <a:txBody>
                        <a:bodyPr/>
                        <a:lstStyle/>
                        <a:p>
                          <a:pPr algn="just">
                            <a:lnSpc>
                              <a:spcPct val="115000"/>
                            </a:lnSpc>
                          </a:pPr>
                          <a:r>
                            <a:rPr lang="en-US" sz="1600">
                              <a:effectLst/>
                              <a:latin typeface="Times New Roman" panose="02020603050405020304" pitchFamily="18" charset="0"/>
                              <a:cs typeface="Times New Roman" panose="02020603050405020304" pitchFamily="18" charset="0"/>
                            </a:rPr>
                            <a:t>Variable Emission for location </a:t>
                          </a:r>
                          <a14:m>
                            <m:oMath xmlns:m="http://schemas.openxmlformats.org/officeDocument/2006/math">
                              <m:r>
                                <a:rPr lang="en-US" sz="1600">
                                  <a:effectLst/>
                                  <a:latin typeface="Cambria Math" panose="02040503050406030204" pitchFamily="18" charset="0"/>
                                </a:rPr>
                                <m:t>𝑖</m:t>
                              </m:r>
                            </m:oMath>
                          </a14:m>
                          <a:r>
                            <a:rPr lang="en-US" sz="1600">
                              <a:effectLst/>
                              <a:latin typeface="Times New Roman" panose="02020603050405020304" pitchFamily="18" charset="0"/>
                              <a:cs typeface="Times New Roman" panose="02020603050405020304" pitchFamily="18" charset="0"/>
                            </a:rPr>
                            <a:t>, where </a:t>
                          </a:r>
                          <a14:m>
                            <m:oMath xmlns:m="http://schemas.openxmlformats.org/officeDocument/2006/math">
                              <m:r>
                                <a:rPr lang="en-US" sz="1600">
                                  <a:effectLst/>
                                  <a:latin typeface="Cambria Math" panose="02040503050406030204" pitchFamily="18" charset="0"/>
                                </a:rPr>
                                <m:t>𝑖</m:t>
                              </m:r>
                              <m:r>
                                <a:rPr lang="en-IN" sz="1600">
                                  <a:effectLst/>
                                  <a:latin typeface="Cambria Math" panose="02040503050406030204" pitchFamily="18" charset="0"/>
                                </a:rPr>
                                <m:t>∈</m:t>
                              </m:r>
                              <m:r>
                                <a:rPr lang="en-IN" sz="1600">
                                  <a:effectLst/>
                                  <a:latin typeface="Cambria Math" panose="02040503050406030204" pitchFamily="18" charset="0"/>
                                </a:rPr>
                                <m:t>𝑅</m:t>
                              </m:r>
                              <m:r>
                                <a:rPr lang="en-IN" sz="1600">
                                  <a:effectLst/>
                                  <a:latin typeface="Cambria Math" panose="02040503050406030204" pitchFamily="18" charset="0"/>
                                </a:rPr>
                                <m:t>∪</m:t>
                              </m:r>
                              <m:r>
                                <a:rPr lang="en-IN" sz="1600">
                                  <a:effectLst/>
                                  <a:latin typeface="Cambria Math" panose="02040503050406030204" pitchFamily="18" charset="0"/>
                                </a:rPr>
                                <m:t>𝐵</m:t>
                              </m:r>
                            </m:oMath>
                          </a14:m>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5704" marR="65704" marT="0" marB="0" anchor="ctr"/>
                    </a:tc>
                    <a:extLst>
                      <a:ext uri="{0D108BD9-81ED-4DB2-BD59-A6C34878D82A}">
                        <a16:rowId xmlns:a16="http://schemas.microsoft.com/office/drawing/2014/main" val="3962679722"/>
                      </a:ext>
                    </a:extLst>
                  </a:tr>
                  <a:tr h="289122">
                    <a:tc>
                      <a:txBody>
                        <a:bodyPr/>
                        <a:lstStyle/>
                        <a:p>
                          <a:pPr algn="just">
                            <a:lnSpc>
                              <a:spcPct val="115000"/>
                            </a:lnSpc>
                          </a:pPr>
                          <a14:m>
                            <m:oMathPara xmlns:m="http://schemas.openxmlformats.org/officeDocument/2006/math">
                              <m:oMathParaPr>
                                <m:jc m:val="centerGroup"/>
                              </m:oMathParaPr>
                              <m:oMath xmlns:m="http://schemas.openxmlformats.org/officeDocument/2006/math">
                                <m:r>
                                  <a:rPr lang="en-US" sz="1600">
                                    <a:effectLst/>
                                    <a:latin typeface="Cambria Math" panose="02040503050406030204" pitchFamily="18" charset="0"/>
                                  </a:rPr>
                                  <m:t>𝑄</m:t>
                                </m:r>
                              </m:oMath>
                            </m:oMathPara>
                          </a14:m>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5704" marR="65704" marT="0" marB="0" anchor="ctr"/>
                    </a:tc>
                    <a:tc>
                      <a:txBody>
                        <a:bodyPr/>
                        <a:lstStyle/>
                        <a:p>
                          <a:pPr algn="just">
                            <a:lnSpc>
                              <a:spcPct val="115000"/>
                            </a:lnSpc>
                          </a:pPr>
                          <a:r>
                            <a:rPr lang="en-US" sz="1600">
                              <a:effectLst/>
                              <a:latin typeface="Times New Roman" panose="02020603050405020304" pitchFamily="18" charset="0"/>
                              <a:cs typeface="Times New Roman" panose="02020603050405020304" pitchFamily="18" charset="0"/>
                            </a:rPr>
                            <a:t>Capacity of each homogeneous vehicle</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5704" marR="65704" marT="0" marB="0" anchor="ctr"/>
                    </a:tc>
                    <a:extLst>
                      <a:ext uri="{0D108BD9-81ED-4DB2-BD59-A6C34878D82A}">
                        <a16:rowId xmlns:a16="http://schemas.microsoft.com/office/drawing/2014/main" val="1651864788"/>
                      </a:ext>
                    </a:extLst>
                  </a:tr>
                  <a:tr h="295670">
                    <a:tc>
                      <a:txBody>
                        <a:bodyPr/>
                        <a:lstStyle/>
                        <a:p>
                          <a:pPr algn="just">
                            <a:lnSpc>
                              <a:spcPct val="115000"/>
                            </a:lnSpc>
                          </a:pPr>
                          <a14:m>
                            <m:oMathPara xmlns:m="http://schemas.openxmlformats.org/officeDocument/2006/math">
                              <m:oMathParaPr>
                                <m:jc m:val="centerGroup"/>
                              </m:oMathParaPr>
                              <m:oMath xmlns:m="http://schemas.openxmlformats.org/officeDocument/2006/math">
                                <m:sSup>
                                  <m:sSupPr>
                                    <m:ctrlPr>
                                      <a:rPr lang="en-IN" sz="1600" i="1">
                                        <a:effectLst/>
                                        <a:latin typeface="Cambria Math" panose="02040503050406030204" pitchFamily="18" charset="0"/>
                                      </a:rPr>
                                    </m:ctrlPr>
                                  </m:sSupPr>
                                  <m:e>
                                    <m:r>
                                      <a:rPr lang="en-US" sz="1600">
                                        <a:effectLst/>
                                        <a:latin typeface="Cambria Math" panose="02040503050406030204" pitchFamily="18" charset="0"/>
                                      </a:rPr>
                                      <m:t>𝐹</m:t>
                                    </m:r>
                                  </m:e>
                                  <m:sup>
                                    <m:r>
                                      <a:rPr lang="en-US" sz="1600">
                                        <a:effectLst/>
                                        <a:latin typeface="Cambria Math" panose="02040503050406030204" pitchFamily="18" charset="0"/>
                                      </a:rPr>
                                      <m:t>0</m:t>
                                    </m:r>
                                  </m:sup>
                                </m:sSup>
                              </m:oMath>
                            </m:oMathPara>
                          </a14:m>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5704" marR="65704" marT="0" marB="0" anchor="ctr"/>
                    </a:tc>
                    <a:tc>
                      <a:txBody>
                        <a:bodyPr/>
                        <a:lstStyle/>
                        <a:p>
                          <a:pPr algn="just">
                            <a:lnSpc>
                              <a:spcPct val="115000"/>
                            </a:lnSpc>
                          </a:pPr>
                          <a:r>
                            <a:rPr lang="en-US" sz="1600">
                              <a:effectLst/>
                              <a:latin typeface="Times New Roman" panose="02020603050405020304" pitchFamily="18" charset="0"/>
                              <a:cs typeface="Times New Roman" panose="02020603050405020304" pitchFamily="18" charset="0"/>
                            </a:rPr>
                            <a:t>Fixed Emission of an empty vehicle per unit distance travelled</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5704" marR="65704" marT="0" marB="0" anchor="ctr"/>
                    </a:tc>
                    <a:extLst>
                      <a:ext uri="{0D108BD9-81ED-4DB2-BD59-A6C34878D82A}">
                        <a16:rowId xmlns:a16="http://schemas.microsoft.com/office/drawing/2014/main" val="397290199"/>
                      </a:ext>
                    </a:extLst>
                  </a:tr>
                  <a:tr h="555068">
                    <a:tc>
                      <a:txBody>
                        <a:bodyPr/>
                        <a:lstStyle/>
                        <a:p>
                          <a:pPr algn="just">
                            <a:lnSpc>
                              <a:spcPct val="115000"/>
                            </a:lnSpc>
                          </a:pPr>
                          <a14:m>
                            <m:oMathPara xmlns:m="http://schemas.openxmlformats.org/officeDocument/2006/math">
                              <m:oMathParaPr>
                                <m:jc m:val="centerGroup"/>
                              </m:oMathParaPr>
                              <m:oMath xmlns:m="http://schemas.openxmlformats.org/officeDocument/2006/math">
                                <m:sSup>
                                  <m:sSupPr>
                                    <m:ctrlPr>
                                      <a:rPr lang="en-IN" sz="1600" i="1">
                                        <a:effectLst/>
                                        <a:latin typeface="Cambria Math" panose="02040503050406030204" pitchFamily="18" charset="0"/>
                                      </a:rPr>
                                    </m:ctrlPr>
                                  </m:sSupPr>
                                  <m:e>
                                    <m:r>
                                      <a:rPr lang="en-US" sz="1600">
                                        <a:effectLst/>
                                        <a:latin typeface="Cambria Math" panose="02040503050406030204" pitchFamily="18" charset="0"/>
                                      </a:rPr>
                                      <m:t>𝑉</m:t>
                                    </m:r>
                                  </m:e>
                                  <m:sup>
                                    <m:r>
                                      <a:rPr lang="en-US" sz="1600">
                                        <a:effectLst/>
                                        <a:latin typeface="Cambria Math" panose="02040503050406030204" pitchFamily="18" charset="0"/>
                                      </a:rPr>
                                      <m:t>0</m:t>
                                    </m:r>
                                  </m:sup>
                                </m:sSup>
                              </m:oMath>
                            </m:oMathPara>
                          </a14:m>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5704" marR="65704" marT="0" marB="0" anchor="ctr"/>
                    </a:tc>
                    <a:tc>
                      <a:txBody>
                        <a:bodyPr/>
                        <a:lstStyle/>
                        <a:p>
                          <a:pPr algn="just">
                            <a:lnSpc>
                              <a:spcPct val="115000"/>
                            </a:lnSpc>
                          </a:pPr>
                          <a:r>
                            <a:rPr lang="en-US" sz="1600">
                              <a:effectLst/>
                              <a:latin typeface="Times New Roman" panose="02020603050405020304" pitchFamily="18" charset="0"/>
                              <a:cs typeface="Times New Roman" panose="02020603050405020304" pitchFamily="18" charset="0"/>
                            </a:rPr>
                            <a:t>Variable Emission per unit quantity of product being transported, per unit distance (this is calculated over and above the fixed emission)</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5704" marR="65704" marT="0" marB="0" anchor="ctr"/>
                    </a:tc>
                    <a:extLst>
                      <a:ext uri="{0D108BD9-81ED-4DB2-BD59-A6C34878D82A}">
                        <a16:rowId xmlns:a16="http://schemas.microsoft.com/office/drawing/2014/main" val="1425098100"/>
                      </a:ext>
                    </a:extLst>
                  </a:tr>
                  <a:tr h="289122">
                    <a:tc>
                      <a:txBody>
                        <a:bodyPr/>
                        <a:lstStyle/>
                        <a:p>
                          <a:pPr algn="just">
                            <a:lnSpc>
                              <a:spcPct val="115000"/>
                            </a:lnSpc>
                          </a:pPr>
                          <a14:m>
                            <m:oMathPara xmlns:m="http://schemas.openxmlformats.org/officeDocument/2006/math">
                              <m:oMathParaPr>
                                <m:jc m:val="centerGroup"/>
                              </m:oMathParaPr>
                              <m:oMath xmlns:m="http://schemas.openxmlformats.org/officeDocument/2006/math">
                                <m:r>
                                  <a:rPr lang="en-US" sz="1600">
                                    <a:effectLst/>
                                    <a:latin typeface="Cambria Math" panose="02040503050406030204" pitchFamily="18" charset="0"/>
                                  </a:rPr>
                                  <m:t>𝑀</m:t>
                                </m:r>
                              </m:oMath>
                            </m:oMathPara>
                          </a14:m>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5704" marR="65704" marT="0" marB="0" anchor="ctr"/>
                    </a:tc>
                    <a:tc>
                      <a:txBody>
                        <a:bodyPr/>
                        <a:lstStyle/>
                        <a:p>
                          <a:pPr algn="just">
                            <a:lnSpc>
                              <a:spcPct val="115000"/>
                            </a:lnSpc>
                          </a:pPr>
                          <a:r>
                            <a:rPr lang="en-US" sz="1600" dirty="0">
                              <a:effectLst/>
                              <a:latin typeface="Times New Roman" panose="02020603050405020304" pitchFamily="18" charset="0"/>
                              <a:cs typeface="Times New Roman" panose="02020603050405020304" pitchFamily="18" charset="0"/>
                            </a:rPr>
                            <a:t>An arbitrary high-value positive real number</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5704" marR="65704" marT="0" marB="0" anchor="ctr"/>
                    </a:tc>
                    <a:extLst>
                      <a:ext uri="{0D108BD9-81ED-4DB2-BD59-A6C34878D82A}">
                        <a16:rowId xmlns:a16="http://schemas.microsoft.com/office/drawing/2014/main" val="3336853877"/>
                      </a:ext>
                    </a:extLst>
                  </a:tr>
                </a:tbl>
              </a:graphicData>
            </a:graphic>
          </p:graphicFrame>
        </mc:Choice>
        <mc:Fallback xmlns="">
          <p:graphicFrame>
            <p:nvGraphicFramePr>
              <p:cNvPr id="4" name="Table 3">
                <a:extLst>
                  <a:ext uri="{FF2B5EF4-FFF2-40B4-BE49-F238E27FC236}">
                    <a16:creationId xmlns:a16="http://schemas.microsoft.com/office/drawing/2014/main" id="{CE9E04AC-9982-52AE-2E8F-31F05029B91D}"/>
                  </a:ext>
                </a:extLst>
              </p:cNvPr>
              <p:cNvGraphicFramePr>
                <a:graphicFrameLocks noGrp="1"/>
              </p:cNvGraphicFramePr>
              <p:nvPr>
                <p:extLst>
                  <p:ext uri="{D42A27DB-BD31-4B8C-83A1-F6EECF244321}">
                    <p14:modId xmlns:p14="http://schemas.microsoft.com/office/powerpoint/2010/main" val="564427492"/>
                  </p:ext>
                </p:extLst>
              </p:nvPr>
            </p:nvGraphicFramePr>
            <p:xfrm>
              <a:off x="1" y="390684"/>
              <a:ext cx="12192000" cy="6467312"/>
            </p:xfrm>
            <a:graphic>
              <a:graphicData uri="http://schemas.openxmlformats.org/drawingml/2006/table">
                <a:tbl>
                  <a:tblPr firstRow="1" firstCol="1" bandRow="1">
                    <a:tableStyleId>{5C22544A-7EE6-4342-B048-85BDC9FD1C3A}</a:tableStyleId>
                  </a:tblPr>
                  <a:tblGrid>
                    <a:gridCol w="2679263">
                      <a:extLst>
                        <a:ext uri="{9D8B030D-6E8A-4147-A177-3AD203B41FA5}">
                          <a16:colId xmlns:a16="http://schemas.microsoft.com/office/drawing/2014/main" val="2647272601"/>
                        </a:ext>
                      </a:extLst>
                    </a:gridCol>
                    <a:gridCol w="9512737">
                      <a:extLst>
                        <a:ext uri="{9D8B030D-6E8A-4147-A177-3AD203B41FA5}">
                          <a16:colId xmlns:a16="http://schemas.microsoft.com/office/drawing/2014/main" val="3086509248"/>
                        </a:ext>
                      </a:extLst>
                    </a:gridCol>
                  </a:tblGrid>
                  <a:tr h="265946">
                    <a:tc>
                      <a:txBody>
                        <a:bodyPr/>
                        <a:lstStyle/>
                        <a:p>
                          <a:pPr algn="ctr">
                            <a:lnSpc>
                              <a:spcPct val="115000"/>
                            </a:lnSpc>
                          </a:pPr>
                          <a:r>
                            <a:rPr lang="en-US" sz="1600" dirty="0">
                              <a:effectLst/>
                              <a:latin typeface="Times New Roman" panose="02020603050405020304" pitchFamily="18" charset="0"/>
                              <a:cs typeface="Times New Roman" panose="02020603050405020304" pitchFamily="18" charset="0"/>
                            </a:rPr>
                            <a:t>Notation</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5704" marR="65704" marT="0" marB="0" anchor="ctr">
                        <a:solidFill>
                          <a:schemeClr val="accent2"/>
                        </a:solidFill>
                      </a:tcPr>
                    </a:tc>
                    <a:tc>
                      <a:txBody>
                        <a:bodyPr/>
                        <a:lstStyle/>
                        <a:p>
                          <a:pPr algn="ctr">
                            <a:lnSpc>
                              <a:spcPct val="115000"/>
                            </a:lnSpc>
                          </a:pPr>
                          <a:r>
                            <a:rPr lang="en-US" sz="1600" dirty="0">
                              <a:effectLst/>
                              <a:latin typeface="Times New Roman" panose="02020603050405020304" pitchFamily="18" charset="0"/>
                              <a:cs typeface="Times New Roman" panose="02020603050405020304" pitchFamily="18" charset="0"/>
                            </a:rPr>
                            <a:t>Sets and Parameters</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5704" marR="65704" marT="0" marB="0" anchor="ctr">
                        <a:solidFill>
                          <a:schemeClr val="accent2"/>
                        </a:solidFill>
                      </a:tcPr>
                    </a:tc>
                    <a:extLst>
                      <a:ext uri="{0D108BD9-81ED-4DB2-BD59-A6C34878D82A}">
                        <a16:rowId xmlns:a16="http://schemas.microsoft.com/office/drawing/2014/main" val="385958769"/>
                      </a:ext>
                    </a:extLst>
                  </a:tr>
                  <a:tr h="289122">
                    <a:tc>
                      <a:txBody>
                        <a:bodyPr/>
                        <a:lstStyle/>
                        <a:p>
                          <a:endParaRPr lang="en-US"/>
                        </a:p>
                      </a:txBody>
                      <a:tcPr marL="65704" marR="65704" marT="0" marB="0" anchor="ctr">
                        <a:blipFill>
                          <a:blip r:embed="rId2"/>
                          <a:stretch>
                            <a:fillRect l="-455" t="-108511" r="-355682" b="-2104255"/>
                          </a:stretch>
                        </a:blipFill>
                      </a:tcPr>
                    </a:tc>
                    <a:tc>
                      <a:txBody>
                        <a:bodyPr/>
                        <a:lstStyle/>
                        <a:p>
                          <a:pPr algn="just">
                            <a:lnSpc>
                              <a:spcPct val="115000"/>
                            </a:lnSpc>
                          </a:pPr>
                          <a:r>
                            <a:rPr lang="en-US" sz="1600">
                              <a:effectLst/>
                              <a:latin typeface="Times New Roman" panose="02020603050405020304" pitchFamily="18" charset="0"/>
                              <a:cs typeface="Times New Roman" panose="02020603050405020304" pitchFamily="18" charset="0"/>
                            </a:rPr>
                            <a:t>Set of all Suppliers</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5704" marR="65704" marT="0" marB="0" anchor="ctr"/>
                    </a:tc>
                    <a:extLst>
                      <a:ext uri="{0D108BD9-81ED-4DB2-BD59-A6C34878D82A}">
                        <a16:rowId xmlns:a16="http://schemas.microsoft.com/office/drawing/2014/main" val="3774411324"/>
                      </a:ext>
                    </a:extLst>
                  </a:tr>
                  <a:tr h="289122">
                    <a:tc>
                      <a:txBody>
                        <a:bodyPr/>
                        <a:lstStyle/>
                        <a:p>
                          <a:endParaRPr lang="en-US"/>
                        </a:p>
                      </a:txBody>
                      <a:tcPr marL="65704" marR="65704" marT="0" marB="0" anchor="ctr">
                        <a:blipFill>
                          <a:blip r:embed="rId2"/>
                          <a:stretch>
                            <a:fillRect l="-455" t="-208511" r="-355682" b="-2004255"/>
                          </a:stretch>
                        </a:blipFill>
                      </a:tcPr>
                    </a:tc>
                    <a:tc>
                      <a:txBody>
                        <a:bodyPr/>
                        <a:lstStyle/>
                        <a:p>
                          <a:pPr algn="just">
                            <a:lnSpc>
                              <a:spcPct val="115000"/>
                            </a:lnSpc>
                          </a:pPr>
                          <a:r>
                            <a:rPr lang="en-US" sz="1600" dirty="0">
                              <a:effectLst/>
                              <a:latin typeface="Times New Roman" panose="02020603050405020304" pitchFamily="18" charset="0"/>
                              <a:cs typeface="Times New Roman" panose="02020603050405020304" pitchFamily="18" charset="0"/>
                            </a:rPr>
                            <a:t>Set of all Distribution Centres</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5704" marR="65704" marT="0" marB="0" anchor="ctr"/>
                    </a:tc>
                    <a:extLst>
                      <a:ext uri="{0D108BD9-81ED-4DB2-BD59-A6C34878D82A}">
                        <a16:rowId xmlns:a16="http://schemas.microsoft.com/office/drawing/2014/main" val="2465247277"/>
                      </a:ext>
                    </a:extLst>
                  </a:tr>
                  <a:tr h="289122">
                    <a:tc>
                      <a:txBody>
                        <a:bodyPr/>
                        <a:lstStyle/>
                        <a:p>
                          <a:endParaRPr lang="en-US"/>
                        </a:p>
                      </a:txBody>
                      <a:tcPr marL="65704" marR="65704" marT="0" marB="0" anchor="ctr">
                        <a:blipFill>
                          <a:blip r:embed="rId2"/>
                          <a:stretch>
                            <a:fillRect l="-455" t="-302083" r="-355682" b="-1862500"/>
                          </a:stretch>
                        </a:blipFill>
                      </a:tcPr>
                    </a:tc>
                    <a:tc>
                      <a:txBody>
                        <a:bodyPr/>
                        <a:lstStyle/>
                        <a:p>
                          <a:pPr algn="just">
                            <a:lnSpc>
                              <a:spcPct val="115000"/>
                            </a:lnSpc>
                          </a:pPr>
                          <a:r>
                            <a:rPr lang="en-US" sz="1600">
                              <a:effectLst/>
                              <a:latin typeface="Times New Roman" panose="02020603050405020304" pitchFamily="18" charset="0"/>
                              <a:cs typeface="Times New Roman" panose="02020603050405020304" pitchFamily="18" charset="0"/>
                            </a:rPr>
                            <a:t>Set of all Branches</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5704" marR="65704" marT="0" marB="0" anchor="ctr"/>
                    </a:tc>
                    <a:extLst>
                      <a:ext uri="{0D108BD9-81ED-4DB2-BD59-A6C34878D82A}">
                        <a16:rowId xmlns:a16="http://schemas.microsoft.com/office/drawing/2014/main" val="3483827310"/>
                      </a:ext>
                    </a:extLst>
                  </a:tr>
                  <a:tr h="289122">
                    <a:tc>
                      <a:txBody>
                        <a:bodyPr/>
                        <a:lstStyle/>
                        <a:p>
                          <a:endParaRPr lang="en-US"/>
                        </a:p>
                      </a:txBody>
                      <a:tcPr marL="65704" marR="65704" marT="0" marB="0" anchor="ctr">
                        <a:blipFill>
                          <a:blip r:embed="rId2"/>
                          <a:stretch>
                            <a:fillRect l="-455" t="-410638" r="-355682" b="-1802128"/>
                          </a:stretch>
                        </a:blipFill>
                      </a:tcPr>
                    </a:tc>
                    <a:tc>
                      <a:txBody>
                        <a:bodyPr/>
                        <a:lstStyle/>
                        <a:p>
                          <a:pPr algn="just">
                            <a:lnSpc>
                              <a:spcPct val="115000"/>
                            </a:lnSpc>
                          </a:pPr>
                          <a:r>
                            <a:rPr lang="en-US" sz="1600">
                              <a:effectLst/>
                              <a:latin typeface="Times New Roman" panose="02020603050405020304" pitchFamily="18" charset="0"/>
                              <a:cs typeface="Times New Roman" panose="02020603050405020304" pitchFamily="18" charset="0"/>
                            </a:rPr>
                            <a:t>Set of all Customers</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5704" marR="65704" marT="0" marB="0" anchor="ctr"/>
                    </a:tc>
                    <a:extLst>
                      <a:ext uri="{0D108BD9-81ED-4DB2-BD59-A6C34878D82A}">
                        <a16:rowId xmlns:a16="http://schemas.microsoft.com/office/drawing/2014/main" val="1598564732"/>
                      </a:ext>
                    </a:extLst>
                  </a:tr>
                  <a:tr h="289122">
                    <a:tc>
                      <a:txBody>
                        <a:bodyPr/>
                        <a:lstStyle/>
                        <a:p>
                          <a:endParaRPr lang="en-US"/>
                        </a:p>
                      </a:txBody>
                      <a:tcPr marL="65704" marR="65704" marT="0" marB="0" anchor="ctr">
                        <a:blipFill>
                          <a:blip r:embed="rId2"/>
                          <a:stretch>
                            <a:fillRect l="-455" t="-500000" r="-355682" b="-1664583"/>
                          </a:stretch>
                        </a:blipFill>
                      </a:tcPr>
                    </a:tc>
                    <a:tc>
                      <a:txBody>
                        <a:bodyPr/>
                        <a:lstStyle/>
                        <a:p>
                          <a:pPr algn="just">
                            <a:lnSpc>
                              <a:spcPct val="115000"/>
                            </a:lnSpc>
                          </a:pPr>
                          <a:r>
                            <a:rPr lang="en-US" sz="1600">
                              <a:effectLst/>
                              <a:latin typeface="Times New Roman" panose="02020603050405020304" pitchFamily="18" charset="0"/>
                              <a:cs typeface="Times New Roman" panose="02020603050405020304" pitchFamily="18" charset="0"/>
                            </a:rPr>
                            <a:t>Set of all Products that are in demand by the customers</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5704" marR="65704" marT="0" marB="0" anchor="ctr"/>
                    </a:tc>
                    <a:extLst>
                      <a:ext uri="{0D108BD9-81ED-4DB2-BD59-A6C34878D82A}">
                        <a16:rowId xmlns:a16="http://schemas.microsoft.com/office/drawing/2014/main" val="3603748711"/>
                      </a:ext>
                    </a:extLst>
                  </a:tr>
                  <a:tr h="757146">
                    <a:tc>
                      <a:txBody>
                        <a:bodyPr/>
                        <a:lstStyle/>
                        <a:p>
                          <a:endParaRPr lang="en-US"/>
                        </a:p>
                      </a:txBody>
                      <a:tcPr marL="65704" marR="65704" marT="0" marB="0" anchor="ctr">
                        <a:blipFill>
                          <a:blip r:embed="rId2"/>
                          <a:stretch>
                            <a:fillRect l="-455" t="-232258" r="-355682" b="-544355"/>
                          </a:stretch>
                        </a:blipFill>
                      </a:tcPr>
                    </a:tc>
                    <a:tc>
                      <a:txBody>
                        <a:bodyPr/>
                        <a:lstStyle/>
                        <a:p>
                          <a:endParaRPr lang="en-US"/>
                        </a:p>
                      </a:txBody>
                      <a:tcPr marL="65704" marR="65704" marT="0" marB="0" anchor="ctr">
                        <a:blipFill>
                          <a:blip r:embed="rId2"/>
                          <a:stretch>
                            <a:fillRect l="-28315" t="-232258" r="-256" b="-544355"/>
                          </a:stretch>
                        </a:blipFill>
                      </a:tcPr>
                    </a:tc>
                    <a:extLst>
                      <a:ext uri="{0D108BD9-81ED-4DB2-BD59-A6C34878D82A}">
                        <a16:rowId xmlns:a16="http://schemas.microsoft.com/office/drawing/2014/main" val="3345354014"/>
                      </a:ext>
                    </a:extLst>
                  </a:tr>
                  <a:tr h="497846">
                    <a:tc>
                      <a:txBody>
                        <a:bodyPr/>
                        <a:lstStyle/>
                        <a:p>
                          <a:endParaRPr lang="en-US"/>
                        </a:p>
                      </a:txBody>
                      <a:tcPr marL="65704" marR="65704" marT="0" marB="0" anchor="ctr">
                        <a:blipFill>
                          <a:blip r:embed="rId2"/>
                          <a:stretch>
                            <a:fillRect l="-455" t="-502439" r="-355682" b="-723171"/>
                          </a:stretch>
                        </a:blipFill>
                      </a:tcPr>
                    </a:tc>
                    <a:tc>
                      <a:txBody>
                        <a:bodyPr/>
                        <a:lstStyle/>
                        <a:p>
                          <a:endParaRPr lang="en-US"/>
                        </a:p>
                      </a:txBody>
                      <a:tcPr marL="65704" marR="65704" marT="0" marB="0" anchor="ctr">
                        <a:blipFill>
                          <a:blip r:embed="rId2"/>
                          <a:stretch>
                            <a:fillRect l="-28315" t="-502439" r="-256" b="-723171"/>
                          </a:stretch>
                        </a:blipFill>
                      </a:tcPr>
                    </a:tc>
                    <a:extLst>
                      <a:ext uri="{0D108BD9-81ED-4DB2-BD59-A6C34878D82A}">
                        <a16:rowId xmlns:a16="http://schemas.microsoft.com/office/drawing/2014/main" val="3779487180"/>
                      </a:ext>
                    </a:extLst>
                  </a:tr>
                  <a:tr h="497846">
                    <a:tc>
                      <a:txBody>
                        <a:bodyPr/>
                        <a:lstStyle/>
                        <a:p>
                          <a:endParaRPr lang="en-US"/>
                        </a:p>
                      </a:txBody>
                      <a:tcPr marL="65704" marR="65704" marT="0" marB="0" anchor="ctr">
                        <a:blipFill>
                          <a:blip r:embed="rId2"/>
                          <a:stretch>
                            <a:fillRect l="-455" t="-609877" r="-355682" b="-632099"/>
                          </a:stretch>
                        </a:blipFill>
                      </a:tcPr>
                    </a:tc>
                    <a:tc>
                      <a:txBody>
                        <a:bodyPr/>
                        <a:lstStyle/>
                        <a:p>
                          <a:endParaRPr lang="en-US"/>
                        </a:p>
                      </a:txBody>
                      <a:tcPr marL="65704" marR="65704" marT="0" marB="0" anchor="ctr">
                        <a:blipFill>
                          <a:blip r:embed="rId2"/>
                          <a:stretch>
                            <a:fillRect l="-28315" t="-609877" r="-256" b="-632099"/>
                          </a:stretch>
                        </a:blipFill>
                      </a:tcPr>
                    </a:tc>
                    <a:extLst>
                      <a:ext uri="{0D108BD9-81ED-4DB2-BD59-A6C34878D82A}">
                        <a16:rowId xmlns:a16="http://schemas.microsoft.com/office/drawing/2014/main" val="1885442976"/>
                      </a:ext>
                    </a:extLst>
                  </a:tr>
                  <a:tr h="497846">
                    <a:tc>
                      <a:txBody>
                        <a:bodyPr/>
                        <a:lstStyle/>
                        <a:p>
                          <a:endParaRPr lang="en-US"/>
                        </a:p>
                      </a:txBody>
                      <a:tcPr marL="65704" marR="65704" marT="0" marB="0" anchor="ctr">
                        <a:blipFill>
                          <a:blip r:embed="rId2"/>
                          <a:stretch>
                            <a:fillRect l="-455" t="-701220" r="-355682" b="-524390"/>
                          </a:stretch>
                        </a:blipFill>
                      </a:tcPr>
                    </a:tc>
                    <a:tc>
                      <a:txBody>
                        <a:bodyPr/>
                        <a:lstStyle/>
                        <a:p>
                          <a:endParaRPr lang="en-US"/>
                        </a:p>
                      </a:txBody>
                      <a:tcPr marL="65704" marR="65704" marT="0" marB="0" anchor="ctr">
                        <a:blipFill>
                          <a:blip r:embed="rId2"/>
                          <a:stretch>
                            <a:fillRect l="-28315" t="-701220" r="-256" b="-524390"/>
                          </a:stretch>
                        </a:blipFill>
                      </a:tcPr>
                    </a:tc>
                    <a:extLst>
                      <a:ext uri="{0D108BD9-81ED-4DB2-BD59-A6C34878D82A}">
                        <a16:rowId xmlns:a16="http://schemas.microsoft.com/office/drawing/2014/main" val="2957321377"/>
                      </a:ext>
                    </a:extLst>
                  </a:tr>
                  <a:tr h="497846">
                    <a:tc>
                      <a:txBody>
                        <a:bodyPr/>
                        <a:lstStyle/>
                        <a:p>
                          <a:endParaRPr lang="en-US"/>
                        </a:p>
                      </a:txBody>
                      <a:tcPr marL="65704" marR="65704" marT="0" marB="0" anchor="ctr">
                        <a:blipFill>
                          <a:blip r:embed="rId2"/>
                          <a:stretch>
                            <a:fillRect l="-455" t="-801220" r="-355682" b="-424390"/>
                          </a:stretch>
                        </a:blipFill>
                      </a:tcPr>
                    </a:tc>
                    <a:tc>
                      <a:txBody>
                        <a:bodyPr/>
                        <a:lstStyle/>
                        <a:p>
                          <a:endParaRPr lang="en-US"/>
                        </a:p>
                      </a:txBody>
                      <a:tcPr marL="65704" marR="65704" marT="0" marB="0" anchor="ctr">
                        <a:blipFill>
                          <a:blip r:embed="rId2"/>
                          <a:stretch>
                            <a:fillRect l="-28315" t="-801220" r="-256" b="-424390"/>
                          </a:stretch>
                        </a:blipFill>
                      </a:tcPr>
                    </a:tc>
                    <a:extLst>
                      <a:ext uri="{0D108BD9-81ED-4DB2-BD59-A6C34878D82A}">
                        <a16:rowId xmlns:a16="http://schemas.microsoft.com/office/drawing/2014/main" val="3451170013"/>
                      </a:ext>
                    </a:extLst>
                  </a:tr>
                  <a:tr h="289122">
                    <a:tc>
                      <a:txBody>
                        <a:bodyPr/>
                        <a:lstStyle/>
                        <a:p>
                          <a:endParaRPr lang="en-US"/>
                        </a:p>
                      </a:txBody>
                      <a:tcPr marL="65704" marR="65704" marT="0" marB="0" anchor="ctr">
                        <a:blipFill>
                          <a:blip r:embed="rId2"/>
                          <a:stretch>
                            <a:fillRect l="-455" t="-1572340" r="-355682" b="-640426"/>
                          </a:stretch>
                        </a:blipFill>
                      </a:tcPr>
                    </a:tc>
                    <a:tc>
                      <a:txBody>
                        <a:bodyPr/>
                        <a:lstStyle/>
                        <a:p>
                          <a:endParaRPr lang="en-US"/>
                        </a:p>
                      </a:txBody>
                      <a:tcPr marL="65704" marR="65704" marT="0" marB="0" anchor="ctr">
                        <a:blipFill>
                          <a:blip r:embed="rId2"/>
                          <a:stretch>
                            <a:fillRect l="-28315" t="-1572340" r="-256" b="-640426"/>
                          </a:stretch>
                        </a:blipFill>
                      </a:tcPr>
                    </a:tc>
                    <a:extLst>
                      <a:ext uri="{0D108BD9-81ED-4DB2-BD59-A6C34878D82A}">
                        <a16:rowId xmlns:a16="http://schemas.microsoft.com/office/drawing/2014/main" val="89820925"/>
                      </a:ext>
                    </a:extLst>
                  </a:tr>
                  <a:tr h="289122">
                    <a:tc>
                      <a:txBody>
                        <a:bodyPr/>
                        <a:lstStyle/>
                        <a:p>
                          <a:endParaRPr lang="en-US"/>
                        </a:p>
                      </a:txBody>
                      <a:tcPr marL="65704" marR="65704" marT="0" marB="0" anchor="ctr">
                        <a:blipFill>
                          <a:blip r:embed="rId2"/>
                          <a:stretch>
                            <a:fillRect l="-455" t="-1637500" r="-355682" b="-527083"/>
                          </a:stretch>
                        </a:blipFill>
                      </a:tcPr>
                    </a:tc>
                    <a:tc>
                      <a:txBody>
                        <a:bodyPr/>
                        <a:lstStyle/>
                        <a:p>
                          <a:endParaRPr lang="en-US"/>
                        </a:p>
                      </a:txBody>
                      <a:tcPr marL="65704" marR="65704" marT="0" marB="0" anchor="ctr">
                        <a:blipFill>
                          <a:blip r:embed="rId2"/>
                          <a:stretch>
                            <a:fillRect l="-28315" t="-1637500" r="-256" b="-527083"/>
                          </a:stretch>
                        </a:blipFill>
                      </a:tcPr>
                    </a:tc>
                    <a:extLst>
                      <a:ext uri="{0D108BD9-81ED-4DB2-BD59-A6C34878D82A}">
                        <a16:rowId xmlns:a16="http://schemas.microsoft.com/office/drawing/2014/main" val="3962679722"/>
                      </a:ext>
                    </a:extLst>
                  </a:tr>
                  <a:tr h="289122">
                    <a:tc>
                      <a:txBody>
                        <a:bodyPr/>
                        <a:lstStyle/>
                        <a:p>
                          <a:endParaRPr lang="en-US"/>
                        </a:p>
                      </a:txBody>
                      <a:tcPr marL="65704" marR="65704" marT="0" marB="0" anchor="ctr">
                        <a:blipFill>
                          <a:blip r:embed="rId2"/>
                          <a:stretch>
                            <a:fillRect l="-455" t="-1774468" r="-355682" b="-438298"/>
                          </a:stretch>
                        </a:blipFill>
                      </a:tcPr>
                    </a:tc>
                    <a:tc>
                      <a:txBody>
                        <a:bodyPr/>
                        <a:lstStyle/>
                        <a:p>
                          <a:pPr algn="just">
                            <a:lnSpc>
                              <a:spcPct val="115000"/>
                            </a:lnSpc>
                          </a:pPr>
                          <a:r>
                            <a:rPr lang="en-US" sz="1600">
                              <a:effectLst/>
                              <a:latin typeface="Times New Roman" panose="02020603050405020304" pitchFamily="18" charset="0"/>
                              <a:cs typeface="Times New Roman" panose="02020603050405020304" pitchFamily="18" charset="0"/>
                            </a:rPr>
                            <a:t>Capacity of each homogeneous vehicle</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5704" marR="65704" marT="0" marB="0" anchor="ctr"/>
                    </a:tc>
                    <a:extLst>
                      <a:ext uri="{0D108BD9-81ED-4DB2-BD59-A6C34878D82A}">
                        <a16:rowId xmlns:a16="http://schemas.microsoft.com/office/drawing/2014/main" val="1651864788"/>
                      </a:ext>
                    </a:extLst>
                  </a:tr>
                  <a:tr h="295670">
                    <a:tc>
                      <a:txBody>
                        <a:bodyPr/>
                        <a:lstStyle/>
                        <a:p>
                          <a:endParaRPr lang="en-US"/>
                        </a:p>
                      </a:txBody>
                      <a:tcPr marL="65704" marR="65704" marT="0" marB="0" anchor="ctr">
                        <a:blipFill>
                          <a:blip r:embed="rId2"/>
                          <a:stretch>
                            <a:fillRect l="-455" t="-1797959" r="-355682" b="-320408"/>
                          </a:stretch>
                        </a:blipFill>
                      </a:tcPr>
                    </a:tc>
                    <a:tc>
                      <a:txBody>
                        <a:bodyPr/>
                        <a:lstStyle/>
                        <a:p>
                          <a:pPr algn="just">
                            <a:lnSpc>
                              <a:spcPct val="115000"/>
                            </a:lnSpc>
                          </a:pPr>
                          <a:r>
                            <a:rPr lang="en-US" sz="1600">
                              <a:effectLst/>
                              <a:latin typeface="Times New Roman" panose="02020603050405020304" pitchFamily="18" charset="0"/>
                              <a:cs typeface="Times New Roman" panose="02020603050405020304" pitchFamily="18" charset="0"/>
                            </a:rPr>
                            <a:t>Fixed Emission of an empty vehicle per unit distance travelled</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5704" marR="65704" marT="0" marB="0" anchor="ctr"/>
                    </a:tc>
                    <a:extLst>
                      <a:ext uri="{0D108BD9-81ED-4DB2-BD59-A6C34878D82A}">
                        <a16:rowId xmlns:a16="http://schemas.microsoft.com/office/drawing/2014/main" val="397290199"/>
                      </a:ext>
                    </a:extLst>
                  </a:tr>
                  <a:tr h="555068">
                    <a:tc>
                      <a:txBody>
                        <a:bodyPr/>
                        <a:lstStyle/>
                        <a:p>
                          <a:endParaRPr lang="en-US"/>
                        </a:p>
                      </a:txBody>
                      <a:tcPr marL="65704" marR="65704" marT="0" marB="0" anchor="ctr">
                        <a:blipFill>
                          <a:blip r:embed="rId2"/>
                          <a:stretch>
                            <a:fillRect l="-455" t="-1021978" r="-355682" b="-72527"/>
                          </a:stretch>
                        </a:blipFill>
                      </a:tcPr>
                    </a:tc>
                    <a:tc>
                      <a:txBody>
                        <a:bodyPr/>
                        <a:lstStyle/>
                        <a:p>
                          <a:pPr algn="just">
                            <a:lnSpc>
                              <a:spcPct val="115000"/>
                            </a:lnSpc>
                          </a:pPr>
                          <a:r>
                            <a:rPr lang="en-US" sz="1600">
                              <a:effectLst/>
                              <a:latin typeface="Times New Roman" panose="02020603050405020304" pitchFamily="18" charset="0"/>
                              <a:cs typeface="Times New Roman" panose="02020603050405020304" pitchFamily="18" charset="0"/>
                            </a:rPr>
                            <a:t>Variable Emission per unit quantity of product being transported, per unit distance (this is calculated over and above the fixed emission)</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5704" marR="65704" marT="0" marB="0" anchor="ctr"/>
                    </a:tc>
                    <a:extLst>
                      <a:ext uri="{0D108BD9-81ED-4DB2-BD59-A6C34878D82A}">
                        <a16:rowId xmlns:a16="http://schemas.microsoft.com/office/drawing/2014/main" val="1425098100"/>
                      </a:ext>
                    </a:extLst>
                  </a:tr>
                  <a:tr h="289122">
                    <a:tc>
                      <a:txBody>
                        <a:bodyPr/>
                        <a:lstStyle/>
                        <a:p>
                          <a:endParaRPr lang="en-US"/>
                        </a:p>
                      </a:txBody>
                      <a:tcPr marL="65704" marR="65704" marT="0" marB="0" anchor="ctr">
                        <a:blipFill>
                          <a:blip r:embed="rId2"/>
                          <a:stretch>
                            <a:fillRect l="-455" t="-2172340" r="-355682" b="-40426"/>
                          </a:stretch>
                        </a:blipFill>
                      </a:tcPr>
                    </a:tc>
                    <a:tc>
                      <a:txBody>
                        <a:bodyPr/>
                        <a:lstStyle/>
                        <a:p>
                          <a:pPr algn="just">
                            <a:lnSpc>
                              <a:spcPct val="115000"/>
                            </a:lnSpc>
                          </a:pPr>
                          <a:r>
                            <a:rPr lang="en-US" sz="1600" dirty="0">
                              <a:effectLst/>
                              <a:latin typeface="Times New Roman" panose="02020603050405020304" pitchFamily="18" charset="0"/>
                              <a:cs typeface="Times New Roman" panose="02020603050405020304" pitchFamily="18" charset="0"/>
                            </a:rPr>
                            <a:t>An arbitrary high-value positive real number</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5704" marR="65704" marT="0" marB="0" anchor="ctr"/>
                    </a:tc>
                    <a:extLst>
                      <a:ext uri="{0D108BD9-81ED-4DB2-BD59-A6C34878D82A}">
                        <a16:rowId xmlns:a16="http://schemas.microsoft.com/office/drawing/2014/main" val="3336853877"/>
                      </a:ext>
                    </a:extLst>
                  </a:tr>
                </a:tbl>
              </a:graphicData>
            </a:graphic>
          </p:graphicFrame>
        </mc:Fallback>
      </mc:AlternateContent>
      <p:sp>
        <p:nvSpPr>
          <p:cNvPr id="8" name="TextBox 7">
            <a:extLst>
              <a:ext uri="{FF2B5EF4-FFF2-40B4-BE49-F238E27FC236}">
                <a16:creationId xmlns:a16="http://schemas.microsoft.com/office/drawing/2014/main" id="{285B6421-0BC1-E6DF-ABD9-A30FBF89BA5B}"/>
              </a:ext>
            </a:extLst>
          </p:cNvPr>
          <p:cNvSpPr txBox="1"/>
          <p:nvPr/>
        </p:nvSpPr>
        <p:spPr>
          <a:xfrm>
            <a:off x="3038475" y="0"/>
            <a:ext cx="6115050" cy="390684"/>
          </a:xfrm>
          <a:prstGeom prst="rect">
            <a:avLst/>
          </a:prstGeom>
          <a:noFill/>
        </p:spPr>
        <p:txBody>
          <a:bodyPr wrap="square">
            <a:spAutoFit/>
          </a:bodyPr>
          <a:lstStyle/>
          <a:p>
            <a:pPr algn="ctr">
              <a:lnSpc>
                <a:spcPct val="115000"/>
              </a:lnSpc>
              <a:spcAft>
                <a:spcPts val="1000"/>
              </a:spcAft>
            </a:pPr>
            <a:r>
              <a:rPr lang="en-IN" sz="1800" b="1" i="0" dirty="0">
                <a:effectLst/>
                <a:latin typeface="Times New Roman" panose="02020603050405020304" pitchFamily="18" charset="0"/>
                <a:ea typeface="Calibri" panose="020F0502020204030204" pitchFamily="34" charset="0"/>
                <a:cs typeface="Mangal" panose="02040503050203030202" pitchFamily="18" charset="0"/>
              </a:rPr>
              <a:t>Table 1: Sets and Parameters used</a:t>
            </a:r>
            <a:endParaRPr lang="en-IN" sz="1200" i="1" dirty="0">
              <a:effectLst/>
              <a:latin typeface="Calibri" panose="020F0502020204030204" pitchFamily="34" charset="0"/>
              <a:ea typeface="Calibri" panose="020F0502020204030204" pitchFamily="34" charset="0"/>
              <a:cs typeface="Mangal" panose="02040503050203030202" pitchFamily="18" charset="0"/>
            </a:endParaRPr>
          </a:p>
        </p:txBody>
      </p:sp>
    </p:spTree>
    <p:extLst>
      <p:ext uri="{BB962C8B-B14F-4D97-AF65-F5344CB8AC3E}">
        <p14:creationId xmlns:p14="http://schemas.microsoft.com/office/powerpoint/2010/main" val="2151679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graphicFrame>
            <p:nvGraphicFramePr>
              <p:cNvPr id="2" name="Table 1">
                <a:extLst>
                  <a:ext uri="{FF2B5EF4-FFF2-40B4-BE49-F238E27FC236}">
                    <a16:creationId xmlns:a16="http://schemas.microsoft.com/office/drawing/2014/main" id="{F10A42DE-6EFE-9FA6-BAD8-A31A6671C6B3}"/>
                  </a:ext>
                </a:extLst>
              </p:cNvPr>
              <p:cNvGraphicFramePr>
                <a:graphicFrameLocks noGrp="1"/>
              </p:cNvGraphicFramePr>
              <p:nvPr>
                <p:extLst>
                  <p:ext uri="{D42A27DB-BD31-4B8C-83A1-F6EECF244321}">
                    <p14:modId xmlns:p14="http://schemas.microsoft.com/office/powerpoint/2010/main" val="1151992058"/>
                  </p:ext>
                </p:extLst>
              </p:nvPr>
            </p:nvGraphicFramePr>
            <p:xfrm>
              <a:off x="1400908" y="2462903"/>
              <a:ext cx="9390183" cy="2671806"/>
            </p:xfrm>
            <a:graphic>
              <a:graphicData uri="http://schemas.openxmlformats.org/drawingml/2006/table">
                <a:tbl>
                  <a:tblPr firstRow="1" firstCol="1" bandRow="1">
                    <a:tableStyleId>{5C22544A-7EE6-4342-B048-85BDC9FD1C3A}</a:tableStyleId>
                  </a:tblPr>
                  <a:tblGrid>
                    <a:gridCol w="1767564">
                      <a:extLst>
                        <a:ext uri="{9D8B030D-6E8A-4147-A177-3AD203B41FA5}">
                          <a16:colId xmlns:a16="http://schemas.microsoft.com/office/drawing/2014/main" val="1011975175"/>
                        </a:ext>
                      </a:extLst>
                    </a:gridCol>
                    <a:gridCol w="7622619">
                      <a:extLst>
                        <a:ext uri="{9D8B030D-6E8A-4147-A177-3AD203B41FA5}">
                          <a16:colId xmlns:a16="http://schemas.microsoft.com/office/drawing/2014/main" val="1455373291"/>
                        </a:ext>
                      </a:extLst>
                    </a:gridCol>
                  </a:tblGrid>
                  <a:tr h="367953">
                    <a:tc>
                      <a:txBody>
                        <a:bodyPr/>
                        <a:lstStyle/>
                        <a:p>
                          <a:pPr algn="ctr">
                            <a:lnSpc>
                              <a:spcPct val="115000"/>
                            </a:lnSpc>
                          </a:pPr>
                          <a:r>
                            <a:rPr lang="en-US" sz="1800" dirty="0">
                              <a:effectLst/>
                              <a:latin typeface="Times New Roman" panose="02020603050405020304" pitchFamily="18" charset="0"/>
                              <a:cs typeface="Times New Roman" panose="02020603050405020304" pitchFamily="18" charset="0"/>
                            </a:rPr>
                            <a:t>Notation</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solidFill>
                          <a:schemeClr val="accent2"/>
                        </a:solidFill>
                      </a:tcPr>
                    </a:tc>
                    <a:tc>
                      <a:txBody>
                        <a:bodyPr/>
                        <a:lstStyle/>
                        <a:p>
                          <a:pPr algn="ctr">
                            <a:lnSpc>
                              <a:spcPct val="115000"/>
                            </a:lnSpc>
                          </a:pPr>
                          <a:r>
                            <a:rPr lang="en-US" sz="1800" dirty="0">
                              <a:effectLst/>
                              <a:latin typeface="Times New Roman" panose="02020603050405020304" pitchFamily="18" charset="0"/>
                              <a:cs typeface="Times New Roman" panose="02020603050405020304" pitchFamily="18" charset="0"/>
                            </a:rPr>
                            <a:t>Variable Description</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solidFill>
                          <a:schemeClr val="accent2"/>
                        </a:solidFill>
                      </a:tcPr>
                    </a:tc>
                    <a:extLst>
                      <a:ext uri="{0D108BD9-81ED-4DB2-BD59-A6C34878D82A}">
                        <a16:rowId xmlns:a16="http://schemas.microsoft.com/office/drawing/2014/main" val="631856481"/>
                      </a:ext>
                    </a:extLst>
                  </a:tr>
                  <a:tr h="767951">
                    <a:tc>
                      <a:txBody>
                        <a:bodyPr/>
                        <a:lstStyle/>
                        <a:p>
                          <a:pPr algn="just">
                            <a:lnSpc>
                              <a:spcPct val="115000"/>
                            </a:lnSpc>
                          </a:pPr>
                          <a14:m>
                            <m:oMathPara xmlns:m="http://schemas.openxmlformats.org/officeDocument/2006/math">
                              <m:oMathParaPr>
                                <m:jc m:val="centerGroup"/>
                              </m:oMathParaPr>
                              <m:oMath xmlns:m="http://schemas.openxmlformats.org/officeDocument/2006/math">
                                <m:sSub>
                                  <m:sSubPr>
                                    <m:ctrlPr>
                                      <a:rPr lang="en-IN" sz="1800" i="1">
                                        <a:effectLst/>
                                        <a:latin typeface="Cambria Math" panose="02040503050406030204" pitchFamily="18" charset="0"/>
                                      </a:rPr>
                                    </m:ctrlPr>
                                  </m:sSubPr>
                                  <m:e>
                                    <m:r>
                                      <a:rPr lang="en-US" sz="1800">
                                        <a:effectLst/>
                                        <a:latin typeface="Cambria Math" panose="02040503050406030204" pitchFamily="18" charset="0"/>
                                      </a:rPr>
                                      <m:t>𝑥</m:t>
                                    </m:r>
                                  </m:e>
                                  <m:sub>
                                    <m:r>
                                      <a:rPr lang="en-US" sz="1800">
                                        <a:effectLst/>
                                        <a:latin typeface="Cambria Math" panose="02040503050406030204" pitchFamily="18" charset="0"/>
                                      </a:rPr>
                                      <m:t>𝑖</m:t>
                                    </m:r>
                                    <m:r>
                                      <a:rPr lang="en-US" sz="1800">
                                        <a:effectLst/>
                                        <a:latin typeface="Cambria Math" panose="02040503050406030204" pitchFamily="18" charset="0"/>
                                      </a:rPr>
                                      <m:t>,</m:t>
                                    </m:r>
                                    <m:r>
                                      <a:rPr lang="en-US" sz="1800">
                                        <a:effectLst/>
                                        <a:latin typeface="Cambria Math" panose="02040503050406030204" pitchFamily="18" charset="0"/>
                                      </a:rPr>
                                      <m:t>𝑗</m:t>
                                    </m:r>
                                  </m:sub>
                                </m:sSub>
                              </m:oMath>
                            </m:oMathPara>
                          </a14:m>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15000"/>
                            </a:lnSpc>
                          </a:pPr>
                          <a:r>
                            <a:rPr lang="en-US" sz="1800">
                              <a:effectLst/>
                              <a:latin typeface="Times New Roman" panose="02020603050405020304" pitchFamily="18" charset="0"/>
                              <a:cs typeface="Times New Roman" panose="02020603050405020304" pitchFamily="18" charset="0"/>
                            </a:rPr>
                            <a:t>Binary Decision Variable referring to whether the path from vertex </a:t>
                          </a:r>
                          <a14:m>
                            <m:oMath xmlns:m="http://schemas.openxmlformats.org/officeDocument/2006/math">
                              <m:r>
                                <a:rPr lang="en-US" sz="1800">
                                  <a:effectLst/>
                                  <a:latin typeface="Cambria Math" panose="02040503050406030204" pitchFamily="18" charset="0"/>
                                </a:rPr>
                                <m:t>𝑖</m:t>
                              </m:r>
                            </m:oMath>
                          </a14:m>
                          <a:r>
                            <a:rPr lang="en-US" sz="1800">
                              <a:effectLst/>
                              <a:latin typeface="Times New Roman" panose="02020603050405020304" pitchFamily="18" charset="0"/>
                              <a:cs typeface="Times New Roman" panose="02020603050405020304" pitchFamily="18" charset="0"/>
                            </a:rPr>
                            <a:t> to vertex </a:t>
                          </a:r>
                          <a14:m>
                            <m:oMath xmlns:m="http://schemas.openxmlformats.org/officeDocument/2006/math">
                              <m:r>
                                <a:rPr lang="en-US" sz="1800">
                                  <a:effectLst/>
                                  <a:latin typeface="Cambria Math" panose="02040503050406030204" pitchFamily="18" charset="0"/>
                                </a:rPr>
                                <m:t>𝑗</m:t>
                              </m:r>
                            </m:oMath>
                          </a14:m>
                          <a:r>
                            <a:rPr lang="en-US" sz="1800">
                              <a:effectLst/>
                              <a:latin typeface="Times New Roman" panose="02020603050405020304" pitchFamily="18" charset="0"/>
                              <a:cs typeface="Times New Roman" panose="02020603050405020304" pitchFamily="18" charset="0"/>
                            </a:rPr>
                            <a:t> is selected to be used during the transportation</a:t>
                          </a:r>
                          <a:endParaRPr lang="en-IN"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491096930"/>
                      </a:ext>
                    </a:extLst>
                  </a:tr>
                  <a:tr h="767951">
                    <a:tc>
                      <a:txBody>
                        <a:bodyPr/>
                        <a:lstStyle/>
                        <a:p>
                          <a:pPr algn="just">
                            <a:lnSpc>
                              <a:spcPct val="115000"/>
                            </a:lnSpc>
                          </a:pPr>
                          <a14:m>
                            <m:oMathPara xmlns:m="http://schemas.openxmlformats.org/officeDocument/2006/math">
                              <m:oMathParaPr>
                                <m:jc m:val="centerGroup"/>
                              </m:oMathParaPr>
                              <m:oMath xmlns:m="http://schemas.openxmlformats.org/officeDocument/2006/math">
                                <m:sSubSup>
                                  <m:sSubSupPr>
                                    <m:ctrlPr>
                                      <a:rPr lang="en-IN" sz="1800" i="1">
                                        <a:effectLst/>
                                        <a:latin typeface="Cambria Math" panose="02040503050406030204" pitchFamily="18" charset="0"/>
                                      </a:rPr>
                                    </m:ctrlPr>
                                  </m:sSubSupPr>
                                  <m:e>
                                    <m:r>
                                      <a:rPr lang="en-US" sz="1800">
                                        <a:effectLst/>
                                        <a:latin typeface="Cambria Math" panose="02040503050406030204" pitchFamily="18" charset="0"/>
                                      </a:rPr>
                                      <m:t>𝑦</m:t>
                                    </m:r>
                                  </m:e>
                                  <m:sub>
                                    <m:r>
                                      <a:rPr lang="en-US" sz="1800">
                                        <a:effectLst/>
                                        <a:latin typeface="Cambria Math" panose="02040503050406030204" pitchFamily="18" charset="0"/>
                                      </a:rPr>
                                      <m:t>𝑖</m:t>
                                    </m:r>
                                    <m:r>
                                      <a:rPr lang="en-US" sz="1800">
                                        <a:effectLst/>
                                        <a:latin typeface="Cambria Math" panose="02040503050406030204" pitchFamily="18" charset="0"/>
                                      </a:rPr>
                                      <m:t>,</m:t>
                                    </m:r>
                                    <m:r>
                                      <a:rPr lang="en-US" sz="1800">
                                        <a:effectLst/>
                                        <a:latin typeface="Cambria Math" panose="02040503050406030204" pitchFamily="18" charset="0"/>
                                      </a:rPr>
                                      <m:t>𝑗</m:t>
                                    </m:r>
                                  </m:sub>
                                  <m:sup>
                                    <m:r>
                                      <a:rPr lang="en-US" sz="1800">
                                        <a:effectLst/>
                                        <a:latin typeface="Cambria Math" panose="02040503050406030204" pitchFamily="18" charset="0"/>
                                      </a:rPr>
                                      <m:t>𝑘</m:t>
                                    </m:r>
                                  </m:sup>
                                </m:sSubSup>
                              </m:oMath>
                            </m:oMathPara>
                          </a14:m>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15000"/>
                            </a:lnSpc>
                          </a:pPr>
                          <a:r>
                            <a:rPr lang="en-US" sz="1800" dirty="0">
                              <a:effectLst/>
                              <a:latin typeface="Times New Roman" panose="02020603050405020304" pitchFamily="18" charset="0"/>
                              <a:cs typeface="Times New Roman" panose="02020603050405020304" pitchFamily="18" charset="0"/>
                            </a:rPr>
                            <a:t>Continuous Decision Variable referring to the amount of product of category </a:t>
                          </a:r>
                          <a14:m>
                            <m:oMath xmlns:m="http://schemas.openxmlformats.org/officeDocument/2006/math">
                              <m:r>
                                <a:rPr lang="en-US" sz="1800">
                                  <a:effectLst/>
                                  <a:latin typeface="Cambria Math" panose="02040503050406030204" pitchFamily="18" charset="0"/>
                                </a:rPr>
                                <m:t>𝑘</m:t>
                              </m:r>
                            </m:oMath>
                          </a14:m>
                          <a:r>
                            <a:rPr lang="en-US" sz="1800" dirty="0">
                              <a:effectLst/>
                              <a:latin typeface="Times New Roman" panose="02020603050405020304" pitchFamily="18" charset="0"/>
                              <a:cs typeface="Times New Roman" panose="02020603050405020304" pitchFamily="18" charset="0"/>
                            </a:rPr>
                            <a:t> being transported from vertex </a:t>
                          </a:r>
                          <a14:m>
                            <m:oMath xmlns:m="http://schemas.openxmlformats.org/officeDocument/2006/math">
                              <m:r>
                                <a:rPr lang="en-US" sz="1800">
                                  <a:effectLst/>
                                  <a:latin typeface="Cambria Math" panose="02040503050406030204" pitchFamily="18" charset="0"/>
                                </a:rPr>
                                <m:t>𝑖</m:t>
                              </m:r>
                            </m:oMath>
                          </a14:m>
                          <a:r>
                            <a:rPr lang="en-US" sz="1800" dirty="0">
                              <a:effectLst/>
                              <a:latin typeface="Times New Roman" panose="02020603050405020304" pitchFamily="18" charset="0"/>
                              <a:cs typeface="Times New Roman" panose="02020603050405020304" pitchFamily="18" charset="0"/>
                            </a:rPr>
                            <a:t> to vertex </a:t>
                          </a:r>
                          <a14:m>
                            <m:oMath xmlns:m="http://schemas.openxmlformats.org/officeDocument/2006/math">
                              <m:r>
                                <a:rPr lang="en-US" sz="1800">
                                  <a:effectLst/>
                                  <a:latin typeface="Cambria Math" panose="02040503050406030204" pitchFamily="18" charset="0"/>
                                </a:rPr>
                                <m:t>𝑗</m:t>
                              </m:r>
                            </m:oMath>
                          </a14:m>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724538765"/>
                      </a:ext>
                    </a:extLst>
                  </a:tr>
                  <a:tr h="767951">
                    <a:tc>
                      <a:txBody>
                        <a:bodyPr/>
                        <a:lstStyle/>
                        <a:p>
                          <a:pPr algn="just">
                            <a:lnSpc>
                              <a:spcPct val="115000"/>
                            </a:lnSpc>
                          </a:pPr>
                          <a14:m>
                            <m:oMathPara xmlns:m="http://schemas.openxmlformats.org/officeDocument/2006/math">
                              <m:oMathParaPr>
                                <m:jc m:val="centerGroup"/>
                              </m:oMathParaPr>
                              <m:oMath xmlns:m="http://schemas.openxmlformats.org/officeDocument/2006/math">
                                <m:sSub>
                                  <m:sSubPr>
                                    <m:ctrlPr>
                                      <a:rPr lang="en-IN" sz="1800" i="1">
                                        <a:effectLst/>
                                        <a:latin typeface="Cambria Math" panose="02040503050406030204" pitchFamily="18" charset="0"/>
                                      </a:rPr>
                                    </m:ctrlPr>
                                  </m:sSubPr>
                                  <m:e>
                                    <m:r>
                                      <a:rPr lang="en-US" sz="1800">
                                        <a:effectLst/>
                                        <a:latin typeface="Cambria Math" panose="02040503050406030204" pitchFamily="18" charset="0"/>
                                      </a:rPr>
                                      <m:t>𝑧</m:t>
                                    </m:r>
                                  </m:e>
                                  <m:sub>
                                    <m:r>
                                      <a:rPr lang="en-US" sz="1800">
                                        <a:effectLst/>
                                        <a:latin typeface="Cambria Math" panose="02040503050406030204" pitchFamily="18" charset="0"/>
                                      </a:rPr>
                                      <m:t>𝑖</m:t>
                                    </m:r>
                                  </m:sub>
                                </m:sSub>
                              </m:oMath>
                            </m:oMathPara>
                          </a14:m>
                          <a:endParaRPr lang="en-IN"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15000"/>
                            </a:lnSpc>
                          </a:pPr>
                          <a:r>
                            <a:rPr lang="en-US" sz="1800" dirty="0">
                              <a:effectLst/>
                              <a:latin typeface="Times New Roman" panose="02020603050405020304" pitchFamily="18" charset="0"/>
                              <a:cs typeface="Times New Roman" panose="02020603050405020304" pitchFamily="18" charset="0"/>
                            </a:rPr>
                            <a:t>Binary Decision Variable referring to whether the (facility at) vertex </a:t>
                          </a:r>
                          <a14:m>
                            <m:oMath xmlns:m="http://schemas.openxmlformats.org/officeDocument/2006/math">
                              <m:r>
                                <a:rPr lang="en-US" sz="1800">
                                  <a:effectLst/>
                                  <a:latin typeface="Cambria Math" panose="02040503050406030204" pitchFamily="18" charset="0"/>
                                </a:rPr>
                                <m:t>𝑖</m:t>
                              </m:r>
                            </m:oMath>
                          </a14:m>
                          <a:r>
                            <a:rPr lang="en-US" sz="1800" dirty="0">
                              <a:effectLst/>
                              <a:latin typeface="Times New Roman" panose="02020603050405020304" pitchFamily="18" charset="0"/>
                              <a:cs typeface="Times New Roman" panose="02020603050405020304" pitchFamily="18" charset="0"/>
                            </a:rPr>
                            <a:t> is used in the solution and </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009561105"/>
                      </a:ext>
                    </a:extLst>
                  </a:tr>
                </a:tbl>
              </a:graphicData>
            </a:graphic>
          </p:graphicFrame>
        </mc:Choice>
        <mc:Fallback xmlns="">
          <p:graphicFrame>
            <p:nvGraphicFramePr>
              <p:cNvPr id="2" name="Table 1">
                <a:extLst>
                  <a:ext uri="{FF2B5EF4-FFF2-40B4-BE49-F238E27FC236}">
                    <a16:creationId xmlns:a16="http://schemas.microsoft.com/office/drawing/2014/main" id="{F10A42DE-6EFE-9FA6-BAD8-A31A6671C6B3}"/>
                  </a:ext>
                </a:extLst>
              </p:cNvPr>
              <p:cNvGraphicFramePr>
                <a:graphicFrameLocks noGrp="1"/>
              </p:cNvGraphicFramePr>
              <p:nvPr>
                <p:extLst>
                  <p:ext uri="{D42A27DB-BD31-4B8C-83A1-F6EECF244321}">
                    <p14:modId xmlns:p14="http://schemas.microsoft.com/office/powerpoint/2010/main" val="1151992058"/>
                  </p:ext>
                </p:extLst>
              </p:nvPr>
            </p:nvGraphicFramePr>
            <p:xfrm>
              <a:off x="1400908" y="2462903"/>
              <a:ext cx="9390183" cy="2671806"/>
            </p:xfrm>
            <a:graphic>
              <a:graphicData uri="http://schemas.openxmlformats.org/drawingml/2006/table">
                <a:tbl>
                  <a:tblPr firstRow="1" firstCol="1" bandRow="1">
                    <a:tableStyleId>{5C22544A-7EE6-4342-B048-85BDC9FD1C3A}</a:tableStyleId>
                  </a:tblPr>
                  <a:tblGrid>
                    <a:gridCol w="1767564">
                      <a:extLst>
                        <a:ext uri="{9D8B030D-6E8A-4147-A177-3AD203B41FA5}">
                          <a16:colId xmlns:a16="http://schemas.microsoft.com/office/drawing/2014/main" val="1011975175"/>
                        </a:ext>
                      </a:extLst>
                    </a:gridCol>
                    <a:gridCol w="7622619">
                      <a:extLst>
                        <a:ext uri="{9D8B030D-6E8A-4147-A177-3AD203B41FA5}">
                          <a16:colId xmlns:a16="http://schemas.microsoft.com/office/drawing/2014/main" val="1455373291"/>
                        </a:ext>
                      </a:extLst>
                    </a:gridCol>
                  </a:tblGrid>
                  <a:tr h="367953">
                    <a:tc>
                      <a:txBody>
                        <a:bodyPr/>
                        <a:lstStyle/>
                        <a:p>
                          <a:pPr algn="ctr">
                            <a:lnSpc>
                              <a:spcPct val="115000"/>
                            </a:lnSpc>
                          </a:pPr>
                          <a:r>
                            <a:rPr lang="en-US" sz="1800" dirty="0">
                              <a:effectLst/>
                              <a:latin typeface="Times New Roman" panose="02020603050405020304" pitchFamily="18" charset="0"/>
                              <a:cs typeface="Times New Roman" panose="02020603050405020304" pitchFamily="18" charset="0"/>
                            </a:rPr>
                            <a:t>Notation</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solidFill>
                          <a:schemeClr val="accent2"/>
                        </a:solidFill>
                      </a:tcPr>
                    </a:tc>
                    <a:tc>
                      <a:txBody>
                        <a:bodyPr/>
                        <a:lstStyle/>
                        <a:p>
                          <a:pPr algn="ctr">
                            <a:lnSpc>
                              <a:spcPct val="115000"/>
                            </a:lnSpc>
                          </a:pPr>
                          <a:r>
                            <a:rPr lang="en-US" sz="1800" dirty="0">
                              <a:effectLst/>
                              <a:latin typeface="Times New Roman" panose="02020603050405020304" pitchFamily="18" charset="0"/>
                              <a:cs typeface="Times New Roman" panose="02020603050405020304" pitchFamily="18" charset="0"/>
                            </a:rPr>
                            <a:t>Variable Description</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solidFill>
                          <a:schemeClr val="accent2"/>
                        </a:solidFill>
                      </a:tcPr>
                    </a:tc>
                    <a:extLst>
                      <a:ext uri="{0D108BD9-81ED-4DB2-BD59-A6C34878D82A}">
                        <a16:rowId xmlns:a16="http://schemas.microsoft.com/office/drawing/2014/main" val="631856481"/>
                      </a:ext>
                    </a:extLst>
                  </a:tr>
                  <a:tr h="767951">
                    <a:tc>
                      <a:txBody>
                        <a:bodyPr/>
                        <a:lstStyle/>
                        <a:p>
                          <a:endParaRPr lang="en-US"/>
                        </a:p>
                      </a:txBody>
                      <a:tcPr marL="68580" marR="68580" marT="0" marB="0" anchor="ctr">
                        <a:blipFill>
                          <a:blip r:embed="rId2"/>
                          <a:stretch>
                            <a:fillRect l="-345" t="-50394" r="-433103" b="-206299"/>
                          </a:stretch>
                        </a:blipFill>
                      </a:tcPr>
                    </a:tc>
                    <a:tc>
                      <a:txBody>
                        <a:bodyPr/>
                        <a:lstStyle/>
                        <a:p>
                          <a:endParaRPr lang="en-US"/>
                        </a:p>
                      </a:txBody>
                      <a:tcPr marL="68580" marR="68580" marT="0" marB="0" anchor="ctr">
                        <a:blipFill>
                          <a:blip r:embed="rId2"/>
                          <a:stretch>
                            <a:fillRect l="-23243" t="-50394" r="-319" b="-206299"/>
                          </a:stretch>
                        </a:blipFill>
                      </a:tcPr>
                    </a:tc>
                    <a:extLst>
                      <a:ext uri="{0D108BD9-81ED-4DB2-BD59-A6C34878D82A}">
                        <a16:rowId xmlns:a16="http://schemas.microsoft.com/office/drawing/2014/main" val="3491096930"/>
                      </a:ext>
                    </a:extLst>
                  </a:tr>
                  <a:tr h="767951">
                    <a:tc>
                      <a:txBody>
                        <a:bodyPr/>
                        <a:lstStyle/>
                        <a:p>
                          <a:endParaRPr lang="en-US"/>
                        </a:p>
                      </a:txBody>
                      <a:tcPr marL="68580" marR="68580" marT="0" marB="0" anchor="ctr">
                        <a:blipFill>
                          <a:blip r:embed="rId2"/>
                          <a:stretch>
                            <a:fillRect l="-345" t="-151587" r="-433103" b="-107937"/>
                          </a:stretch>
                        </a:blipFill>
                      </a:tcPr>
                    </a:tc>
                    <a:tc>
                      <a:txBody>
                        <a:bodyPr/>
                        <a:lstStyle/>
                        <a:p>
                          <a:endParaRPr lang="en-US"/>
                        </a:p>
                      </a:txBody>
                      <a:tcPr marL="68580" marR="68580" marT="0" marB="0" anchor="ctr">
                        <a:blipFill>
                          <a:blip r:embed="rId2"/>
                          <a:stretch>
                            <a:fillRect l="-23243" t="-151587" r="-319" b="-107937"/>
                          </a:stretch>
                        </a:blipFill>
                      </a:tcPr>
                    </a:tc>
                    <a:extLst>
                      <a:ext uri="{0D108BD9-81ED-4DB2-BD59-A6C34878D82A}">
                        <a16:rowId xmlns:a16="http://schemas.microsoft.com/office/drawing/2014/main" val="3724538765"/>
                      </a:ext>
                    </a:extLst>
                  </a:tr>
                  <a:tr h="767951">
                    <a:tc>
                      <a:txBody>
                        <a:bodyPr/>
                        <a:lstStyle/>
                        <a:p>
                          <a:endParaRPr lang="en-US"/>
                        </a:p>
                      </a:txBody>
                      <a:tcPr marL="68580" marR="68580" marT="0" marB="0" anchor="ctr">
                        <a:blipFill>
                          <a:blip r:embed="rId2"/>
                          <a:stretch>
                            <a:fillRect l="-345" t="-251587" r="-433103" b="-7937"/>
                          </a:stretch>
                        </a:blipFill>
                      </a:tcPr>
                    </a:tc>
                    <a:tc>
                      <a:txBody>
                        <a:bodyPr/>
                        <a:lstStyle/>
                        <a:p>
                          <a:endParaRPr lang="en-US"/>
                        </a:p>
                      </a:txBody>
                      <a:tcPr marL="68580" marR="68580" marT="0" marB="0" anchor="ctr">
                        <a:blipFill>
                          <a:blip r:embed="rId2"/>
                          <a:stretch>
                            <a:fillRect l="-23243" t="-251587" r="-319" b="-7937"/>
                          </a:stretch>
                        </a:blipFill>
                      </a:tcPr>
                    </a:tc>
                    <a:extLst>
                      <a:ext uri="{0D108BD9-81ED-4DB2-BD59-A6C34878D82A}">
                        <a16:rowId xmlns:a16="http://schemas.microsoft.com/office/drawing/2014/main" val="2009561105"/>
                      </a:ext>
                    </a:extLst>
                  </a:tr>
                </a:tbl>
              </a:graphicData>
            </a:graphic>
          </p:graphicFrame>
        </mc:Fallback>
      </mc:AlternateContent>
      <p:sp>
        <p:nvSpPr>
          <p:cNvPr id="4" name="TextBox 3">
            <a:extLst>
              <a:ext uri="{FF2B5EF4-FFF2-40B4-BE49-F238E27FC236}">
                <a16:creationId xmlns:a16="http://schemas.microsoft.com/office/drawing/2014/main" id="{1E9E41EF-1CBD-06C3-5040-50A38CC6124A}"/>
              </a:ext>
            </a:extLst>
          </p:cNvPr>
          <p:cNvSpPr txBox="1"/>
          <p:nvPr/>
        </p:nvSpPr>
        <p:spPr>
          <a:xfrm>
            <a:off x="1633171" y="1491770"/>
            <a:ext cx="8697790" cy="390684"/>
          </a:xfrm>
          <a:prstGeom prst="rect">
            <a:avLst/>
          </a:prstGeom>
          <a:noFill/>
        </p:spPr>
        <p:txBody>
          <a:bodyPr wrap="square">
            <a:spAutoFit/>
          </a:bodyPr>
          <a:lstStyle/>
          <a:p>
            <a:pPr algn="ctr">
              <a:lnSpc>
                <a:spcPct val="115000"/>
              </a:lnSpc>
              <a:spcAft>
                <a:spcPts val="1000"/>
              </a:spcAft>
            </a:pPr>
            <a:r>
              <a:rPr lang="en-IN" sz="1800" b="1" i="0" dirty="0">
                <a:effectLst/>
                <a:latin typeface="Times New Roman" panose="02020603050405020304" pitchFamily="18" charset="0"/>
                <a:ea typeface="Calibri" panose="020F0502020204030204" pitchFamily="34" charset="0"/>
                <a:cs typeface="Mangal" panose="02040503050203030202" pitchFamily="18" charset="0"/>
              </a:rPr>
              <a:t>Table 2: Notations and Description of the Decision Variables used in the MILP Model</a:t>
            </a:r>
            <a:endParaRPr lang="en-IN" sz="1200" i="1" dirty="0">
              <a:effectLst/>
              <a:latin typeface="Calibri" panose="020F0502020204030204" pitchFamily="34" charset="0"/>
              <a:ea typeface="Calibri" panose="020F0502020204030204" pitchFamily="34" charset="0"/>
              <a:cs typeface="Mangal" panose="02040503050203030202" pitchFamily="18" charset="0"/>
            </a:endParaRPr>
          </a:p>
        </p:txBody>
      </p:sp>
    </p:spTree>
    <p:extLst>
      <p:ext uri="{BB962C8B-B14F-4D97-AF65-F5344CB8AC3E}">
        <p14:creationId xmlns:p14="http://schemas.microsoft.com/office/powerpoint/2010/main" val="21516016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129</TotalTime>
  <Words>4650</Words>
  <Application>Microsoft Office PowerPoint</Application>
  <PresentationFormat>Widescreen</PresentationFormat>
  <Paragraphs>420</Paragraphs>
  <Slides>19</Slides>
  <Notes>1</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19</vt:i4>
      </vt:variant>
    </vt:vector>
  </HeadingPairs>
  <TitlesOfParts>
    <vt:vector size="28" baseType="lpstr">
      <vt:lpstr>Arial</vt:lpstr>
      <vt:lpstr>Arial Black</vt:lpstr>
      <vt:lpstr>Calibri</vt:lpstr>
      <vt:lpstr>Calibri Light</vt:lpstr>
      <vt:lpstr>Cambria Math</vt:lpstr>
      <vt:lpstr>Comic Sans MS</vt:lpstr>
      <vt:lpstr>Times New Roman</vt:lpstr>
      <vt:lpstr>Office Theme</vt:lpstr>
      <vt:lpstr>1_Office Theme</vt:lpstr>
      <vt:lpstr>Green Integration as a new dimension of Supply Chain Classification for Strategic Analyses and Emission Control: A MILP approach</vt:lpstr>
      <vt:lpstr>PowerPoint Presentation</vt:lpstr>
      <vt:lpstr>Introduction</vt:lpstr>
      <vt:lpstr>Concise Literature Review mentioning few salient points</vt:lpstr>
      <vt:lpstr>Our Problem and Approach</vt:lpstr>
      <vt:lpstr>Problem Description</vt:lpstr>
      <vt:lpstr>Problem Description (Contd.)</vt:lpstr>
      <vt:lpstr>PowerPoint Presentation</vt:lpstr>
      <vt:lpstr>PowerPoint Presentation</vt:lpstr>
      <vt:lpstr>PowerPoint Presentation</vt:lpstr>
      <vt:lpstr>PowerPoint Presentation</vt:lpstr>
      <vt:lpstr>PowerPoint Presentation</vt:lpstr>
      <vt:lpstr>PowerPoint Presentation</vt:lpstr>
      <vt:lpstr>Findings and Conclusion</vt:lpstr>
      <vt:lpstr>PowerPoint Presentation</vt:lpstr>
      <vt:lpstr>Future Work</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Green Integration as a new dimension of Supply Chain Classification for Strategic Analyses and Emission Control: A MILP approach</dc:title>
  <dc:creator>Santanu Banerjee</dc:creator>
  <cp:lastModifiedBy>Santanu Banerjee</cp:lastModifiedBy>
  <cp:revision>10</cp:revision>
  <dcterms:created xsi:type="dcterms:W3CDTF">2024-02-16T13:35:06Z</dcterms:created>
  <dcterms:modified xsi:type="dcterms:W3CDTF">2024-02-17T03:20:58Z</dcterms:modified>
</cp:coreProperties>
</file>