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59" r:id="rId9"/>
    <p:sldId id="265" r:id="rId10"/>
    <p:sldId id="266" r:id="rId11"/>
    <p:sldId id="267" r:id="rId12"/>
    <p:sldId id="270" r:id="rId13"/>
    <p:sldId id="274" r:id="rId14"/>
    <p:sldId id="269" r:id="rId15"/>
    <p:sldId id="276" r:id="rId16"/>
    <p:sldId id="272" r:id="rId17"/>
    <p:sldId id="27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8509-3C9E-9FA0-C86B-F172F7E3D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53FD7F-277B-AB54-B650-D54422A84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C041D0-A6DF-5D92-062B-E7469BF32230}"/>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BD28C3F7-8401-2ED7-3106-F8E7DAF8A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89A8A-F8B8-1347-D06B-58BB5EC3D765}"/>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67466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EAA7-AED4-E5C8-9B89-103347C7F4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6C4688-C57C-061D-2E8A-57C0E0DA1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4592-6AF9-7B5A-3AA9-B551B14830B8}"/>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FA9F2B9F-44D8-D387-9CFB-E26DC9BD7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4F1F7-4251-404E-088B-E4134F35784A}"/>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52188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23809-3B7D-A418-A1C5-7A9E39EEF5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14D49D-58E7-8FB2-DFC2-1DEEBC5DE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D1D58-BA4C-FB58-BFC4-5B040CA1F493}"/>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4EDEF9A6-BBC3-AB36-40E1-8CEA5E4F3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71E81-61E9-1949-224C-6D084029A8D3}"/>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01575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E36E-877B-DEE7-F310-20F04B220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E15CF-35B7-6C96-7A8A-60EACA6B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C1831-79B7-D380-CF27-7FEC2D649D98}"/>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44CEB90F-11A1-10E2-4622-7D4309C3A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7BCEC-7D09-7350-56B2-12643E2C9B7F}"/>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5459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12C4-6A59-BE0B-7D39-C294961CEF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43937D-F83A-2550-A816-0E9FA6902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CF098-0DE4-848B-C116-13A6C59C3F46}"/>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972BEFB3-20DB-B7F2-3019-BA28D9176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AF537-70E9-5B32-C9A5-9150C22499B0}"/>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45931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DB5D-7628-45FF-0F9A-17877E83E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53C52-0966-B321-8E22-E77E53578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151445-AEB0-C824-DD82-5EBADF3C37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F6DBC-1217-A031-C8EB-D7EF022BA99B}"/>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6" name="Footer Placeholder 5">
            <a:extLst>
              <a:ext uri="{FF2B5EF4-FFF2-40B4-BE49-F238E27FC236}">
                <a16:creationId xmlns:a16="http://schemas.microsoft.com/office/drawing/2014/main" id="{DEEBC943-391F-31BC-CD68-F67A43342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E6191E-A22B-2BED-6F6D-5A2D9ED06F49}"/>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66132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2CB1-6519-EBB3-EE4A-B04AA19C81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6D740-8FDC-AF47-FDC4-1426EBBDF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84A58B-76C9-A235-4355-373DE5E0D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B1E803-FAC9-44F6-4619-6E1C13935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F9D88-FB09-B783-B797-73B6638F1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F02D6F-0B31-EB1C-390C-D37C46F77AB2}"/>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8" name="Footer Placeholder 7">
            <a:extLst>
              <a:ext uri="{FF2B5EF4-FFF2-40B4-BE49-F238E27FC236}">
                <a16:creationId xmlns:a16="http://schemas.microsoft.com/office/drawing/2014/main" id="{62EF5E7B-67C6-8A50-D2F1-B1D2C0740D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DA7DE6-35FC-9557-AC2D-749676B8ED7C}"/>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74013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14EC-27A9-D46A-3F24-1A0829F0F6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E84E83-B461-9439-3238-1F8E9A37EF21}"/>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4" name="Footer Placeholder 3">
            <a:extLst>
              <a:ext uri="{FF2B5EF4-FFF2-40B4-BE49-F238E27FC236}">
                <a16:creationId xmlns:a16="http://schemas.microsoft.com/office/drawing/2014/main" id="{C6630CB8-5E46-4D29-934E-5FC1CC253D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0FAC34-344A-1296-40E2-F0C03AF7B46E}"/>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8219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3B8D3-247D-C559-77B7-1964DFA7B09B}"/>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3" name="Footer Placeholder 2">
            <a:extLst>
              <a:ext uri="{FF2B5EF4-FFF2-40B4-BE49-F238E27FC236}">
                <a16:creationId xmlns:a16="http://schemas.microsoft.com/office/drawing/2014/main" id="{88F1F086-A060-D08F-07A1-3279042005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4AD069-B459-8DD5-B371-B09F39EDF61F}"/>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84170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6626-C86B-6A08-74FB-5686E7483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4BC5A-FE42-8033-62C0-0BD45F32C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170F13-A1FA-4346-35A5-4ACA8AB4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CD9FE-2040-BEA0-1C34-C02FAF8FBA66}"/>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6" name="Footer Placeholder 5">
            <a:extLst>
              <a:ext uri="{FF2B5EF4-FFF2-40B4-BE49-F238E27FC236}">
                <a16:creationId xmlns:a16="http://schemas.microsoft.com/office/drawing/2014/main" id="{7E8851BB-FC08-C7D7-442C-32D70580F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84008-6610-550F-B52E-E35F247E47EA}"/>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2113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A34A-4C6F-4B5D-D48F-23F13717B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B84B89-2BC5-E7B3-7247-9AE03F3D6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2B70B3-AE11-4A4C-7B15-E3E670768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010B5-F361-06C2-5E46-4CE4FB877779}"/>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6" name="Footer Placeholder 5">
            <a:extLst>
              <a:ext uri="{FF2B5EF4-FFF2-40B4-BE49-F238E27FC236}">
                <a16:creationId xmlns:a16="http://schemas.microsoft.com/office/drawing/2014/main" id="{5B663C4A-44A8-183A-D78A-059DEC363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A7CE3-DED4-6712-55BA-22898D964ABF}"/>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98255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53568-CC0E-B674-A668-54F07E245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EEF77-9466-E644-6FB7-A62682F97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B72A5-CA3F-5AC5-22ED-440E2430B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3E3480F4-511D-8C36-47E1-249006FE2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A4610-AFC0-2FEE-7E3B-072A78A78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63945-D4A4-44DB-BB76-C76A7FF14EE2}" type="slidenum">
              <a:rPr lang="en-IN" smtClean="0"/>
              <a:t>‹#›</a:t>
            </a:fld>
            <a:endParaRPr lang="en-IN"/>
          </a:p>
        </p:txBody>
      </p:sp>
    </p:spTree>
    <p:extLst>
      <p:ext uri="{BB962C8B-B14F-4D97-AF65-F5344CB8AC3E}">
        <p14:creationId xmlns:p14="http://schemas.microsoft.com/office/powerpoint/2010/main" val="94214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nTanBan/DataSet-ICONIEA-2024-Emission-Reduction-through-Green-Sustainable-Supply-Chain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anTanBan/DataSet-ICONIEA-2024-Emission-Reduction-through-Green-Sustainable-Supply-Chain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9D95-FF0C-2FD5-2B0C-18A235AFC3DC}"/>
              </a:ext>
            </a:extLst>
          </p:cNvPr>
          <p:cNvSpPr>
            <a:spLocks noGrp="1"/>
          </p:cNvSpPr>
          <p:nvPr>
            <p:ph type="ctrTitle"/>
          </p:nvPr>
        </p:nvSpPr>
        <p:spPr>
          <a:xfrm>
            <a:off x="0" y="96716"/>
            <a:ext cx="12192000" cy="1529862"/>
          </a:xfrm>
        </p:spPr>
        <p:txBody>
          <a:bodyPr>
            <a:normAutofit/>
          </a:bodyPr>
          <a:lstStyle/>
          <a:p>
            <a:pPr>
              <a:lnSpc>
                <a:spcPct val="150000"/>
              </a:lnSpc>
            </a:pPr>
            <a:r>
              <a:rPr lang="en-US" sz="3200" b="1" dirty="0">
                <a:effectLst/>
                <a:latin typeface="Times New Roman" panose="02020603050405020304" pitchFamily="18" charset="0"/>
                <a:ea typeface="Calibri" panose="020F0502020204030204" pitchFamily="34" charset="0"/>
                <a:cs typeface="Mangal" panose="02040503050203030202" pitchFamily="18" charset="0"/>
              </a:rPr>
              <a:t>Green Integration as a new dimension of Supply Chain Classification for Strategic Analyses and Emission Control: A MILP approach</a:t>
            </a:r>
            <a:endParaRPr lang="en-IN" sz="8800" dirty="0"/>
          </a:p>
        </p:txBody>
      </p:sp>
      <p:sp>
        <p:nvSpPr>
          <p:cNvPr id="3" name="Subtitle 2">
            <a:extLst>
              <a:ext uri="{FF2B5EF4-FFF2-40B4-BE49-F238E27FC236}">
                <a16:creationId xmlns:a16="http://schemas.microsoft.com/office/drawing/2014/main" id="{DB42A998-5D7D-F486-61E6-556DCB9AFBA8}"/>
              </a:ext>
            </a:extLst>
          </p:cNvPr>
          <p:cNvSpPr>
            <a:spLocks noGrp="1"/>
          </p:cNvSpPr>
          <p:nvPr>
            <p:ph type="subTitle" idx="1"/>
          </p:nvPr>
        </p:nvSpPr>
        <p:spPr>
          <a:xfrm>
            <a:off x="0" y="2751992"/>
            <a:ext cx="12192000" cy="4106008"/>
          </a:xfrm>
        </p:spPr>
        <p:txBody>
          <a:bodyPr>
            <a:normAutofit/>
          </a:bodyPr>
          <a:lstStyle/>
          <a:p>
            <a:pPr>
              <a:lnSpc>
                <a:spcPct val="160000"/>
              </a:lnSpc>
            </a:pPr>
            <a:r>
              <a:rPr lang="en-IN" sz="1800" dirty="0">
                <a:latin typeface="Times New Roman" panose="02020603050405020304" pitchFamily="18" charset="0"/>
                <a:cs typeface="Times New Roman" panose="02020603050405020304" pitchFamily="18" charset="0"/>
              </a:rPr>
              <a:t>Santanu Banerjee</a:t>
            </a:r>
            <a:r>
              <a:rPr lang="en-IN" sz="1800" baseline="30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 Amit Kumar Singh</a:t>
            </a:r>
            <a:r>
              <a:rPr lang="en-IN" sz="1800" baseline="30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Pranav Sanjay Gore</a:t>
            </a:r>
            <a:r>
              <a:rPr lang="en-IN" sz="1800" baseline="30000" dirty="0">
                <a:latin typeface="Times New Roman" panose="02020603050405020304" pitchFamily="18" charset="0"/>
                <a:cs typeface="Times New Roman" panose="02020603050405020304" pitchFamily="18" charset="0"/>
              </a:rPr>
              <a:t>2,1,*</a:t>
            </a:r>
            <a:r>
              <a:rPr lang="en-IN" sz="1800" dirty="0">
                <a:latin typeface="Times New Roman" panose="02020603050405020304" pitchFamily="18" charset="0"/>
                <a:cs typeface="Times New Roman" panose="02020603050405020304" pitchFamily="18" charset="0"/>
              </a:rPr>
              <a:t>, Thiruchitrambalam B</a:t>
            </a:r>
            <a:r>
              <a:rPr lang="en-IN" sz="1800" baseline="30000" dirty="0">
                <a:latin typeface="Times New Roman" panose="02020603050405020304" pitchFamily="18" charset="0"/>
                <a:cs typeface="Times New Roman" panose="02020603050405020304" pitchFamily="18" charset="0"/>
              </a:rPr>
              <a:t>3,1,*</a:t>
            </a:r>
            <a:r>
              <a:rPr lang="en-IN" sz="1800" dirty="0">
                <a:latin typeface="Times New Roman" panose="02020603050405020304" pitchFamily="18" charset="0"/>
                <a:cs typeface="Times New Roman" panose="02020603050405020304" pitchFamily="18" charset="0"/>
              </a:rPr>
              <a:t>, Ankit Patel</a:t>
            </a:r>
            <a:r>
              <a:rPr lang="en-IN" sz="1800" baseline="30000" dirty="0">
                <a:latin typeface="Times New Roman" panose="02020603050405020304" pitchFamily="18" charset="0"/>
                <a:cs typeface="Times New Roman" panose="02020603050405020304" pitchFamily="18" charset="0"/>
              </a:rPr>
              <a:t>4,1,*</a:t>
            </a:r>
          </a:p>
          <a:p>
            <a:pPr>
              <a:lnSpc>
                <a:spcPct val="160000"/>
              </a:lnSpc>
            </a:pPr>
            <a:endParaRPr lang="en-IN" sz="1800" baseline="30000" dirty="0">
              <a:latin typeface="Times New Roman" panose="02020603050405020304" pitchFamily="18" charset="0"/>
              <a:cs typeface="Times New Roman" panose="02020603050405020304" pitchFamily="18" charset="0"/>
            </a:endParaRPr>
          </a:p>
          <a:p>
            <a:pPr algn="ctr">
              <a:lnSpc>
                <a:spcPct val="120000"/>
              </a:lnSpc>
            </a:pPr>
            <a:r>
              <a:rPr lang="en-US" sz="1600" baseline="30000" dirty="0">
                <a:effectLst/>
                <a:latin typeface="Times New Roman" panose="02020603050405020304" pitchFamily="18" charset="0"/>
                <a:ea typeface="Calibri" panose="020F0502020204030204" pitchFamily="34" charset="0"/>
                <a:cs typeface="Mangal" panose="02040503050203030202" pitchFamily="18" charset="0"/>
              </a:rPr>
              <a:t>1</a:t>
            </a:r>
            <a:r>
              <a:rPr lang="en-US" sz="1600" dirty="0">
                <a:effectLst/>
                <a:latin typeface="Times New Roman" panose="02020603050405020304" pitchFamily="18" charset="0"/>
                <a:ea typeface="Calibri" panose="020F0502020204030204" pitchFamily="34" charset="0"/>
                <a:cs typeface="Mangal" panose="02040503050203030202" pitchFamily="18" charset="0"/>
              </a:rPr>
              <a:t>   Department of Industrial and Systems Engineering, Indian Institute of Technology Kharagpur, India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20000"/>
              </a:lnSpc>
            </a:pPr>
            <a:r>
              <a:rPr lang="en-US" sz="1600" baseline="30000" dirty="0">
                <a:effectLst/>
                <a:latin typeface="Times New Roman" panose="02020603050405020304" pitchFamily="18" charset="0"/>
                <a:ea typeface="Calibri" panose="020F0502020204030204" pitchFamily="34" charset="0"/>
                <a:cs typeface="Mangal" panose="02040503050203030202" pitchFamily="18" charset="0"/>
              </a:rPr>
              <a:t>2</a:t>
            </a:r>
            <a:r>
              <a:rPr lang="en-US" sz="1600" dirty="0">
                <a:effectLst/>
                <a:latin typeface="Times New Roman" panose="02020603050405020304" pitchFamily="18" charset="0"/>
                <a:ea typeface="Calibri" panose="020F0502020204030204" pitchFamily="34" charset="0"/>
                <a:cs typeface="Mangal" panose="02040503050203030202" pitchFamily="18" charset="0"/>
              </a:rPr>
              <a:t>   Product Engineer, Terex India Pvt. Ltd.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20000"/>
              </a:lnSpc>
            </a:pPr>
            <a:r>
              <a:rPr lang="en-US" sz="1600" baseline="30000" dirty="0">
                <a:effectLst/>
                <a:latin typeface="Times New Roman" panose="02020603050405020304" pitchFamily="18" charset="0"/>
                <a:ea typeface="Calibri" panose="020F0502020204030204" pitchFamily="34" charset="0"/>
                <a:cs typeface="Mangal" panose="02040503050203030202" pitchFamily="18" charset="0"/>
              </a:rPr>
              <a:t>3</a:t>
            </a:r>
            <a:r>
              <a:rPr lang="en-US" sz="1600" dirty="0">
                <a:effectLst/>
                <a:latin typeface="Times New Roman" panose="02020603050405020304" pitchFamily="18" charset="0"/>
                <a:ea typeface="Calibri" panose="020F0502020204030204" pitchFamily="34" charset="0"/>
                <a:cs typeface="Mangal" panose="02040503050203030202" pitchFamily="18" charset="0"/>
              </a:rPr>
              <a:t>   Logistics and Materials Handling, Production Engg. Dept., TVS Motor Company Pvt. Ltd.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ctr">
              <a:lnSpc>
                <a:spcPct val="120000"/>
              </a:lnSpc>
              <a:buAutoNum type="arabicPlain" startAt="4"/>
            </a:pPr>
            <a:r>
              <a:rPr lang="en-US" sz="1600" dirty="0">
                <a:effectLst/>
                <a:latin typeface="Times New Roman" panose="02020603050405020304" pitchFamily="18" charset="0"/>
                <a:ea typeface="Calibri" panose="020F0502020204030204" pitchFamily="34" charset="0"/>
                <a:cs typeface="Mangal" panose="02040503050203030202" pitchFamily="18" charset="0"/>
              </a:rPr>
              <a:t>Analytic Consulting – Associate, FICO, India</a:t>
            </a:r>
          </a:p>
          <a:p>
            <a:pPr>
              <a:lnSpc>
                <a:spcPct val="120000"/>
              </a:lnSpc>
            </a:pPr>
            <a:endParaRPr lang="en-US" sz="1600" dirty="0">
              <a:effectLst/>
              <a:latin typeface="Times New Roman" panose="02020603050405020304" pitchFamily="18" charset="0"/>
              <a:ea typeface="Calibri" panose="020F0502020204030204" pitchFamily="34" charset="0"/>
              <a:cs typeface="Mangal" panose="02040503050203030202" pitchFamily="18" charset="0"/>
            </a:endParaRPr>
          </a:p>
          <a:p>
            <a:pPr algn="r">
              <a:lnSpc>
                <a:spcPct val="120000"/>
              </a:lnSpc>
            </a:pPr>
            <a:r>
              <a:rPr lang="en-US" sz="1600" dirty="0">
                <a:effectLst/>
                <a:latin typeface="Times New Roman" panose="02020603050405020304" pitchFamily="18" charset="0"/>
                <a:ea typeface="Calibri" panose="020F0502020204030204" pitchFamily="34" charset="0"/>
                <a:cs typeface="Mangal" panose="02040503050203030202" pitchFamily="18" charset="0"/>
              </a:rPr>
              <a:t>*Equal Contribution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3576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564F2-EEA1-1794-4527-D81EE235BBE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466ABA0A-1062-AA60-CDF2-036572D7F732}"/>
                  </a:ext>
                </a:extLst>
              </p:cNvPr>
              <p:cNvGraphicFramePr>
                <a:graphicFrameLocks noGrp="1"/>
              </p:cNvGraphicFramePr>
              <p:nvPr>
                <p:extLst>
                  <p:ext uri="{D42A27DB-BD31-4B8C-83A1-F6EECF244321}">
                    <p14:modId xmlns:p14="http://schemas.microsoft.com/office/powerpoint/2010/main" val="3041401951"/>
                  </p:ext>
                </p:extLst>
              </p:nvPr>
            </p:nvGraphicFramePr>
            <p:xfrm>
              <a:off x="1" y="584704"/>
              <a:ext cx="12191999" cy="6027932"/>
            </p:xfrm>
            <a:graphic>
              <a:graphicData uri="http://schemas.openxmlformats.org/drawingml/2006/table">
                <a:tbl>
                  <a:tblPr firstRow="1" firstCol="1" bandRow="1">
                    <a:tableStyleId>{5C22544A-7EE6-4342-B048-85BDC9FD1C3A}</a:tableStyleId>
                  </a:tblPr>
                  <a:tblGrid>
                    <a:gridCol w="6523891">
                      <a:extLst>
                        <a:ext uri="{9D8B030D-6E8A-4147-A177-3AD203B41FA5}">
                          <a16:colId xmlns:a16="http://schemas.microsoft.com/office/drawing/2014/main" val="3901612656"/>
                        </a:ext>
                      </a:extLst>
                    </a:gridCol>
                    <a:gridCol w="509954">
                      <a:extLst>
                        <a:ext uri="{9D8B030D-6E8A-4147-A177-3AD203B41FA5}">
                          <a16:colId xmlns:a16="http://schemas.microsoft.com/office/drawing/2014/main" val="3557839339"/>
                        </a:ext>
                      </a:extLst>
                    </a:gridCol>
                    <a:gridCol w="5158154">
                      <a:extLst>
                        <a:ext uri="{9D8B030D-6E8A-4147-A177-3AD203B41FA5}">
                          <a16:colId xmlns:a16="http://schemas.microsoft.com/office/drawing/2014/main" val="50334244"/>
                        </a:ext>
                      </a:extLst>
                    </a:gridCol>
                  </a:tblGrid>
                  <a:tr h="658783">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𝑈</m:t>
                                    </m:r>
                                  </m:e>
                                  <m:sub>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b="0" dirty="0">
                              <a:solidFill>
                                <a:schemeClr val="tx1"/>
                              </a:solidFill>
                              <a:effectLst/>
                              <a:latin typeface="Times New Roman" panose="02020603050405020304" pitchFamily="18" charset="0"/>
                              <a:cs typeface="Times New Roman" panose="02020603050405020304" pitchFamily="18" charset="0"/>
                            </a:rPr>
                            <a:t>( 2 )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product from the Suppliers to the Distribution Centres and Branches should be less that the amount of that product available for supply</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687661"/>
                      </a:ext>
                    </a:extLst>
                  </a:tr>
                  <a:tr h="473972">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( 3 )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type of product from the Distribution Centres to the Branches and Customers should be less that the amount of inventory available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for that specific product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6438687"/>
                      </a:ext>
                    </a:extLst>
                  </a:tr>
                  <a:tr h="473972">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( 4 )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supply of each product from Branches to Customers to less that the available inventory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597628"/>
                      </a:ext>
                    </a:extLst>
                  </a:tr>
                  <a:tr h="453124">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𝐻</m:t>
                                    </m:r>
                                  </m:e>
                                  <m:sub>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( 5 )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aggregation of the same products sent to a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Suppliers should be less that the inventory holding and handling capacity for that specific product at the concerned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1140357"/>
                      </a:ext>
                    </a:extLst>
                  </a:tr>
                  <a:tr h="467267">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𝐻</m:t>
                                    </m:r>
                                  </m:e>
                                  <m:sub>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( 6 )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aggregate of a product type sent to each element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facilities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S</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and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to be less than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H</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3309102"/>
                      </a:ext>
                    </a:extLst>
                  </a:tr>
                  <a:tr h="467267">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𝐷</m:t>
                                    </m:r>
                                  </m:e>
                                  <m:sub>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( 7 )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all requested customer demands are met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106734"/>
                      </a:ext>
                    </a:extLst>
                  </a:tr>
                  <a:tr h="452843">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𝑄</m:t>
                                </m:r>
                                <m:r>
                                  <a:rPr lang="en-IN" sz="1400">
                                    <a:solidFill>
                                      <a:schemeClr val="tx1"/>
                                    </a:solidFill>
                                    <a:effectLst/>
                                    <a:latin typeface="Cambria Math" panose="02040503050406030204" pitchFamily="18" charset="0"/>
                                  </a:rPr>
                                  <m:t>·</m:t>
                                </m:r>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𝐸</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( 8 )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the singular vehicle plying between each unique connection is not overloaded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939635"/>
                      </a:ext>
                    </a:extLst>
                  </a:tr>
                  <a:tr h="477860">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Sub>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𝑖𝑓</m:t>
                                    </m:r>
                                    <m:r>
                                      <a:rPr lang="en-IN" sz="1400">
                                        <a:solidFill>
                                          <a:schemeClr val="tx1"/>
                                        </a:solidFill>
                                        <a:effectLst/>
                                        <a:latin typeface="Cambria Math" panose="02040503050406030204" pitchFamily="18" charset="0"/>
                                      </a:rPr>
                                      <m:t> </m:t>
                                    </m:r>
                                    <m:d>
                                      <m:dPr>
                                        <m:ctrlPr>
                                          <a:rPr lang="en-IN" sz="1400" i="1">
                                            <a:solidFill>
                                              <a:schemeClr val="tx1"/>
                                            </a:solidFill>
                                            <a:effectLst/>
                                            <a:latin typeface="Cambria Math" panose="02040503050406030204" pitchFamily="18" charset="0"/>
                                          </a:rPr>
                                        </m:ctrlPr>
                                      </m:dPr>
                                      <m:e>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e>
                                    </m:d>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Sub>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𝑖𝑓</m:t>
                                    </m:r>
                                    <m:r>
                                      <a:rPr lang="en-IN" sz="1400">
                                        <a:solidFill>
                                          <a:schemeClr val="tx1"/>
                                        </a:solidFill>
                                        <a:effectLst/>
                                        <a:latin typeface="Cambria Math" panose="02040503050406030204" pitchFamily="18" charset="0"/>
                                      </a:rPr>
                                      <m:t> </m:t>
                                    </m:r>
                                    <m:d>
                                      <m:dPr>
                                        <m:ctrlPr>
                                          <a:rPr lang="en-IN" sz="1400" i="1">
                                            <a:solidFill>
                                              <a:schemeClr val="tx1"/>
                                            </a:solidFill>
                                            <a:effectLst/>
                                            <a:latin typeface="Cambria Math" panose="02040503050406030204" pitchFamily="18" charset="0"/>
                                          </a:rPr>
                                        </m:ctrlPr>
                                      </m:dPr>
                                      <m:e>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e>
                                    </m:d>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e>
                                </m:nary>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𝑀</m:t>
                                </m:r>
                                <m:r>
                                  <a:rPr lang="en-IN" sz="1400">
                                    <a:solidFill>
                                      <a:schemeClr val="tx1"/>
                                    </a:solidFill>
                                    <a:effectLst/>
                                    <a:latin typeface="Cambria Math" panose="02040503050406030204" pitchFamily="18" charset="0"/>
                                  </a:rPr>
                                  <m:t>·</m:t>
                                </m:r>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𝑧</m:t>
                                    </m:r>
                                  </m:e>
                                  <m:sub>
                                    <m:r>
                                      <a:rPr lang="en-US" sz="1400">
                                        <a:solidFill>
                                          <a:schemeClr val="tx1"/>
                                        </a:solidFill>
                                        <a:effectLst/>
                                        <a:latin typeface="Cambria Math" panose="02040503050406030204" pitchFamily="18" charset="0"/>
                                      </a:rPr>
                                      <m:t>𝑖</m:t>
                                    </m:r>
                                  </m:sub>
                                </m:sSub>
                                <m:r>
                                  <a:rPr lang="en-US"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( 9 )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Populates the variable </a:t>
                          </a:r>
                          <a14:m>
                            <m:oMath xmlns:m="http://schemas.openxmlformats.org/officeDocument/2006/math">
                              <m:r>
                                <a:rPr lang="en-US" sz="1400" i="1" kern="1200">
                                  <a:solidFill>
                                    <a:schemeClr val="dk1"/>
                                  </a:solidFill>
                                  <a:effectLst/>
                                  <a:latin typeface="Cambria Math" panose="02040503050406030204" pitchFamily="18" charset="0"/>
                                  <a:ea typeface="+mn-ea"/>
                                  <a:cs typeface="+mn-cs"/>
                                </a:rPr>
                                <m:t>𝑧</m:t>
                              </m:r>
                            </m:oMath>
                          </a14:m>
                          <a:r>
                            <a:rPr lang="en-US" sz="1400" kern="1200" dirty="0">
                              <a:solidFill>
                                <a:schemeClr val="dk1"/>
                              </a:solidFill>
                              <a:effectLst/>
                              <a:latin typeface="Times New Roman" panose="02020603050405020304" pitchFamily="18" charset="0"/>
                              <a:ea typeface="+mn-ea"/>
                              <a:cs typeface="Times New Roman" panose="02020603050405020304" pitchFamily="18" charset="0"/>
                            </a:rPr>
                            <a:t>, indicating which facilities should remain functional (stay open) to satisfy the given set of customers</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309755"/>
                      </a:ext>
                    </a:extLst>
                  </a:tr>
                  <a:tr h="201658">
                    <a:tc>
                      <a:txBody>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IN" sz="1400" i="1" smtClean="0">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r>
                                  <a:rPr lang="en-IN" sz="1400">
                                    <a:solidFill>
                                      <a:schemeClr val="tx1"/>
                                    </a:solidFill>
                                    <a:effectLst/>
                                    <a:latin typeface="Cambria Math" panose="02040503050406030204" pitchFamily="18" charset="0"/>
                                  </a:rPr>
                                  <m:t>∈</m:t>
                                </m:r>
                                <m:d>
                                  <m:dPr>
                                    <m:begChr m:val="{"/>
                                    <m:endChr m:val="}"/>
                                    <m:ctrlPr>
                                      <a:rPr lang="en-IN" sz="1400" i="1">
                                        <a:solidFill>
                                          <a:schemeClr val="tx1"/>
                                        </a:solidFill>
                                        <a:effectLst/>
                                        <a:latin typeface="Cambria Math" panose="02040503050406030204" pitchFamily="18" charset="0"/>
                                      </a:rPr>
                                    </m:ctrlPr>
                                  </m:dPr>
                                  <m:e>
                                    <m:r>
                                      <a:rPr lang="en-IN" sz="1400">
                                        <a:solidFill>
                                          <a:schemeClr val="tx1"/>
                                        </a:solidFill>
                                        <a:effectLst/>
                                        <a:latin typeface="Cambria Math" panose="02040503050406030204" pitchFamily="18" charset="0"/>
                                      </a:rPr>
                                      <m:t>0,1</m:t>
                                    </m:r>
                                  </m:e>
                                </m:d>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𝐸</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( 10 )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6510318"/>
                      </a:ext>
                    </a:extLst>
                  </a:tr>
                  <a:tr h="222787">
                    <a:tc>
                      <a:txBody>
                        <a:bodyPr/>
                        <a:lstStyle/>
                        <a:p>
                          <a:pPr>
                            <a:lnSpc>
                              <a:spcPct val="115000"/>
                            </a:lnSpc>
                          </a:pPr>
                          <a14:m>
                            <m:oMathPara xmlns:m="http://schemas.openxmlformats.org/officeDocument/2006/math">
                              <m:oMathParaPr>
                                <m:jc m:val="centerGroup"/>
                              </m:oMathParaPr>
                              <m:oMath xmlns:m="http://schemas.openxmlformats.org/officeDocument/2006/math">
                                <m:sSubSup>
                                  <m:sSubSupPr>
                                    <m:ctrlPr>
                                      <a:rPr lang="en-IN" sz="1400" i="1" smtClean="0">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IN" sz="1400">
                                    <a:solidFill>
                                      <a:schemeClr val="tx1"/>
                                    </a:solidFill>
                                    <a:effectLst/>
                                    <a:latin typeface="Cambria Math" panose="02040503050406030204" pitchFamily="18" charset="0"/>
                                  </a:rPr>
                                  <m:t>≥0,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𝐸</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( 11 )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209020"/>
                      </a:ext>
                    </a:extLst>
                  </a:tr>
                  <a:tr h="186614">
                    <a:tc>
                      <a:txBody>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IN" sz="1400" i="1" smtClean="0">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𝑧</m:t>
                                    </m:r>
                                  </m:e>
                                  <m:sub>
                                    <m:r>
                                      <a:rPr lang="en-US" sz="1400">
                                        <a:solidFill>
                                          <a:schemeClr val="tx1"/>
                                        </a:solidFill>
                                        <a:effectLst/>
                                        <a:latin typeface="Cambria Math" panose="02040503050406030204" pitchFamily="18" charset="0"/>
                                      </a:rPr>
                                      <m:t>𝑖</m:t>
                                    </m:r>
                                  </m:sub>
                                </m:sSub>
                                <m:r>
                                  <a:rPr lang="en-IN" sz="1400">
                                    <a:solidFill>
                                      <a:schemeClr val="tx1"/>
                                    </a:solidFill>
                                    <a:effectLst/>
                                    <a:latin typeface="Cambria Math" panose="02040503050406030204" pitchFamily="18" charset="0"/>
                                  </a:rPr>
                                  <m:t>∈{0,1},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( 12 )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0093582"/>
                      </a:ext>
                    </a:extLst>
                  </a:tr>
                </a:tbl>
              </a:graphicData>
            </a:graphic>
          </p:graphicFrame>
        </mc:Choice>
        <mc:Fallback xmlns="">
          <p:graphicFrame>
            <p:nvGraphicFramePr>
              <p:cNvPr id="2" name="Table 1">
                <a:extLst>
                  <a:ext uri="{FF2B5EF4-FFF2-40B4-BE49-F238E27FC236}">
                    <a16:creationId xmlns:a16="http://schemas.microsoft.com/office/drawing/2014/main" id="{466ABA0A-1062-AA60-CDF2-036572D7F732}"/>
                  </a:ext>
                </a:extLst>
              </p:cNvPr>
              <p:cNvGraphicFramePr>
                <a:graphicFrameLocks noGrp="1"/>
              </p:cNvGraphicFramePr>
              <p:nvPr>
                <p:extLst>
                  <p:ext uri="{D42A27DB-BD31-4B8C-83A1-F6EECF244321}">
                    <p14:modId xmlns:p14="http://schemas.microsoft.com/office/powerpoint/2010/main" val="3041401951"/>
                  </p:ext>
                </p:extLst>
              </p:nvPr>
            </p:nvGraphicFramePr>
            <p:xfrm>
              <a:off x="1" y="584704"/>
              <a:ext cx="12191999" cy="6027932"/>
            </p:xfrm>
            <a:graphic>
              <a:graphicData uri="http://schemas.openxmlformats.org/drawingml/2006/table">
                <a:tbl>
                  <a:tblPr firstRow="1" firstCol="1" bandRow="1">
                    <a:tableStyleId>{5C22544A-7EE6-4342-B048-85BDC9FD1C3A}</a:tableStyleId>
                  </a:tblPr>
                  <a:tblGrid>
                    <a:gridCol w="6523891">
                      <a:extLst>
                        <a:ext uri="{9D8B030D-6E8A-4147-A177-3AD203B41FA5}">
                          <a16:colId xmlns:a16="http://schemas.microsoft.com/office/drawing/2014/main" val="3901612656"/>
                        </a:ext>
                      </a:extLst>
                    </a:gridCol>
                    <a:gridCol w="509954">
                      <a:extLst>
                        <a:ext uri="{9D8B030D-6E8A-4147-A177-3AD203B41FA5}">
                          <a16:colId xmlns:a16="http://schemas.microsoft.com/office/drawing/2014/main" val="3557839339"/>
                        </a:ext>
                      </a:extLst>
                    </a:gridCol>
                    <a:gridCol w="5158154">
                      <a:extLst>
                        <a:ext uri="{9D8B030D-6E8A-4147-A177-3AD203B41FA5}">
                          <a16:colId xmlns:a16="http://schemas.microsoft.com/office/drawing/2014/main" val="50334244"/>
                        </a:ext>
                      </a:extLst>
                    </a:gridCol>
                  </a:tblGrid>
                  <a:tr h="716471">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5085" r="-87196" b="-752542"/>
                          </a:stretch>
                        </a:blipFill>
                      </a:tcPr>
                    </a:tc>
                    <a:tc>
                      <a:txBody>
                        <a:bodyPr/>
                        <a:lstStyle/>
                        <a:p>
                          <a:pPr algn="r">
                            <a:lnSpc>
                              <a:spcPct val="115000"/>
                            </a:lnSpc>
                          </a:pPr>
                          <a:r>
                            <a:rPr lang="en-IN" sz="1400" b="0" dirty="0">
                              <a:solidFill>
                                <a:schemeClr val="tx1"/>
                              </a:solidFill>
                              <a:effectLst/>
                              <a:latin typeface="Times New Roman" panose="02020603050405020304" pitchFamily="18" charset="0"/>
                              <a:cs typeface="Times New Roman" panose="02020603050405020304" pitchFamily="18" charset="0"/>
                            </a:rPr>
                            <a:t>( 2 )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product from the Suppliers to the Distribution Centres and Branches should be less that the amount of that product available for supply</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687661"/>
                      </a:ext>
                    </a:extLst>
                  </a:tr>
                  <a:tr h="716471">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105983" r="-87196" b="-658974"/>
                          </a:stretch>
                        </a:blip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( 3 )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type of product from the Distribution Centres to the Branches and Customers should be less that the amount of inventory available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for that specific product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6438687"/>
                      </a:ext>
                    </a:extLst>
                  </a:tr>
                  <a:tr h="623189">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233981" r="-87196" b="-648544"/>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( 4 )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supply of each product from Branches to Customers to less that the available inventory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597628"/>
                      </a:ext>
                    </a:extLst>
                  </a:tr>
                  <a:tr h="716471">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294017" r="-87196" b="-470940"/>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( 5 )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aggregation of the same products sent to a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Suppliers should be less that the inventory holding and handling capacity for that specific product at the concerned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1140357"/>
                      </a:ext>
                    </a:extLst>
                  </a:tr>
                  <a:tr h="614236">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456436" r="-87196" b="-445545"/>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( 6 )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aggregate of a product type sent to each element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facilities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S</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and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to be less than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H</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3309102"/>
                      </a:ext>
                    </a:extLst>
                  </a:tr>
                  <a:tr h="614236">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556436" r="-87196" b="-345545"/>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( 7 )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all requested customer demands are met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106734"/>
                      </a:ext>
                    </a:extLst>
                  </a:tr>
                  <a:tr h="595440">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676531" r="-87196" b="-256122"/>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( 8 )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the singular vehicle plying between each unique connection is not overloaded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939635"/>
                      </a:ext>
                    </a:extLst>
                  </a:tr>
                  <a:tr h="628206">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738835" r="-87196" b="-143689"/>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( 9 )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36643" t="-738835" r="-355" b="-143689"/>
                          </a:stretch>
                        </a:blipFill>
                      </a:tcPr>
                    </a:tc>
                    <a:extLst>
                      <a:ext uri="{0D108BD9-81ED-4DB2-BD59-A6C34878D82A}">
                        <a16:rowId xmlns:a16="http://schemas.microsoft.com/office/drawing/2014/main" val="3698309755"/>
                      </a:ext>
                    </a:extLst>
                  </a:tr>
                  <a:tr h="265113">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1963636" r="-87196" b="-236364"/>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( 10 )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6510318"/>
                      </a:ext>
                    </a:extLst>
                  </a:tr>
                  <a:tr h="292735">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1891667" r="-87196" b="-116667"/>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( 11 )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209020"/>
                      </a:ext>
                    </a:extLst>
                  </a:tr>
                  <a:tr h="245364">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2390000" r="-87196" b="-40000"/>
                          </a:stretch>
                        </a:blip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( 12 )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0093582"/>
                      </a:ext>
                    </a:extLst>
                  </a:tr>
                </a:tbl>
              </a:graphicData>
            </a:graphic>
          </p:graphicFrame>
        </mc:Fallback>
      </mc:AlternateContent>
      <p:sp>
        <p:nvSpPr>
          <p:cNvPr id="4" name="TextBox 3">
            <a:extLst>
              <a:ext uri="{FF2B5EF4-FFF2-40B4-BE49-F238E27FC236}">
                <a16:creationId xmlns:a16="http://schemas.microsoft.com/office/drawing/2014/main" id="{94D8C283-23F2-983B-D0C1-06C8A625DA33}"/>
              </a:ext>
            </a:extLst>
          </p:cNvPr>
          <p:cNvSpPr txBox="1"/>
          <p:nvPr/>
        </p:nvSpPr>
        <p:spPr>
          <a:xfrm>
            <a:off x="2677258" y="87896"/>
            <a:ext cx="1745273"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cs typeface="Mangal" panose="02040503050203030202" pitchFamily="18" charset="0"/>
              </a:rPr>
              <a:t>Constraints:</a:t>
            </a:r>
            <a:endParaRPr lang="en-IN" sz="4400" dirty="0"/>
          </a:p>
        </p:txBody>
      </p:sp>
    </p:spTree>
    <p:extLst>
      <p:ext uri="{BB962C8B-B14F-4D97-AF65-F5344CB8AC3E}">
        <p14:creationId xmlns:p14="http://schemas.microsoft.com/office/powerpoint/2010/main" val="81382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20A47-36BB-E82D-998C-9DE13D211E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7421E1-2C31-890E-AA35-23CB53B6BCA8}"/>
              </a:ext>
            </a:extLst>
          </p:cNvPr>
          <p:cNvSpPr txBox="1"/>
          <p:nvPr/>
        </p:nvSpPr>
        <p:spPr>
          <a:xfrm>
            <a:off x="727564" y="279442"/>
            <a:ext cx="6097464" cy="556434"/>
          </a:xfrm>
          <a:prstGeom prst="rect">
            <a:avLst/>
          </a:prstGeom>
          <a:noFill/>
        </p:spPr>
        <p:txBody>
          <a:bodyPr wrap="square">
            <a:spAutoFit/>
          </a:bodyPr>
          <a:lstStyle/>
          <a:p>
            <a:pPr lvl="0" algn="just">
              <a:lnSpc>
                <a:spcPct val="115000"/>
              </a:lnSpc>
            </a:pPr>
            <a:r>
              <a:rPr lang="en-US" sz="2800" b="1" dirty="0">
                <a:effectLst/>
                <a:latin typeface="Times New Roman" panose="02020603050405020304" pitchFamily="18" charset="0"/>
                <a:ea typeface="Calibri" panose="020F0502020204030204" pitchFamily="34" charset="0"/>
                <a:cs typeface="Mangal" panose="02040503050203030202" pitchFamily="18" charset="0"/>
              </a:rPr>
              <a:t>Results and Discussion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0E766FE-5912-1A6A-1132-D6F45C35FDB5}"/>
                  </a:ext>
                </a:extLst>
              </p:cNvPr>
              <p:cNvGraphicFramePr>
                <a:graphicFrameLocks noGrp="1"/>
              </p:cNvGraphicFramePr>
              <p:nvPr>
                <p:extLst>
                  <p:ext uri="{D42A27DB-BD31-4B8C-83A1-F6EECF244321}">
                    <p14:modId xmlns:p14="http://schemas.microsoft.com/office/powerpoint/2010/main" val="1476273455"/>
                  </p:ext>
                </p:extLst>
              </p:nvPr>
            </p:nvGraphicFramePr>
            <p:xfrm>
              <a:off x="0" y="1988909"/>
              <a:ext cx="12192000" cy="1784985"/>
            </p:xfrm>
            <a:graphic>
              <a:graphicData uri="http://schemas.openxmlformats.org/drawingml/2006/table">
                <a:tbl>
                  <a:tblPr firstRow="1" firstCol="1" bandRow="1">
                    <a:tableStyleId>{5C22544A-7EE6-4342-B048-85BDC9FD1C3A}</a:tableStyleId>
                  </a:tblPr>
                  <a:tblGrid>
                    <a:gridCol w="2058331">
                      <a:extLst>
                        <a:ext uri="{9D8B030D-6E8A-4147-A177-3AD203B41FA5}">
                          <a16:colId xmlns:a16="http://schemas.microsoft.com/office/drawing/2014/main" val="2871498225"/>
                        </a:ext>
                      </a:extLst>
                    </a:gridCol>
                    <a:gridCol w="10133669">
                      <a:extLst>
                        <a:ext uri="{9D8B030D-6E8A-4147-A177-3AD203B41FA5}">
                          <a16:colId xmlns:a16="http://schemas.microsoft.com/office/drawing/2014/main" val="845427306"/>
                        </a:ext>
                      </a:extLst>
                    </a:gridCol>
                  </a:tblGrid>
                  <a:tr h="120334">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Sets and Parameters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531791370"/>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𝐺</m:t>
                                    </m:r>
                                  </m:e>
                                  <m:sub>
                                    <m:r>
                                      <a:rPr lang="en-US" sz="1600">
                                        <a:effectLst/>
                                        <a:latin typeface="Cambria Math" panose="02040503050406030204" pitchFamily="18" charset="0"/>
                                      </a:rPr>
                                      <m:t>𝑖</m:t>
                                    </m:r>
                                  </m:sub>
                                </m:sSub>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Fixed Cost for location </a:t>
                          </a:r>
                          <a14:m>
                            <m:oMath xmlns:m="http://schemas.openxmlformats.org/officeDocument/2006/math">
                              <m:r>
                                <a:rPr lang="en-US" sz="1600">
                                  <a:effectLst/>
                                  <a:latin typeface="Cambria Math" panose="02040503050406030204" pitchFamily="18" charset="0"/>
                                </a:rPr>
                                <m:t>𝑖</m:t>
                              </m:r>
                            </m:oMath>
                          </a14:m>
                          <a:r>
                            <a:rPr lang="en-US" sz="1600" dirty="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2559405"/>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𝑊</m:t>
                                    </m:r>
                                  </m:e>
                                  <m:sub>
                                    <m:r>
                                      <a:rPr lang="en-US" sz="1600">
                                        <a:effectLst/>
                                        <a:latin typeface="Cambria Math" panose="02040503050406030204" pitchFamily="18" charset="0"/>
                                      </a:rPr>
                                      <m:t>𝑖</m:t>
                                    </m:r>
                                  </m:sub>
                                </m:sSub>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a:effectLst/>
                              <a:latin typeface="Times New Roman" panose="02020603050405020304" pitchFamily="18" charset="0"/>
                              <a:cs typeface="Times New Roman" panose="02020603050405020304" pitchFamily="18" charset="0"/>
                            </a:rPr>
                            <a:t>Variable Cost for location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3109804"/>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𝐺</m:t>
                                    </m:r>
                                  </m:e>
                                  <m:sup>
                                    <m:r>
                                      <a:rPr lang="en-US" sz="1600">
                                        <a:effectLst/>
                                        <a:latin typeface="Cambria Math" panose="02040503050406030204" pitchFamily="18" charset="0"/>
                                      </a:rPr>
                                      <m:t>0</m:t>
                                    </m:r>
                                  </m:sup>
                                </m:sSup>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Fixed Cost of an empty vehicle per unit distance travelled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7725041"/>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𝑊</m:t>
                                    </m:r>
                                  </m:e>
                                  <m:sup>
                                    <m:r>
                                      <a:rPr lang="en-US" sz="1600">
                                        <a:effectLst/>
                                        <a:latin typeface="Cambria Math" panose="02040503050406030204" pitchFamily="18" charset="0"/>
                                      </a:rPr>
                                      <m:t>0</m:t>
                                    </m:r>
                                  </m:sup>
                                </m:sSup>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Variable Cost per unit quantity of product being transported, per unit distance (in addition to the fixed cost)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802587"/>
                      </a:ext>
                    </a:extLst>
                  </a:tr>
                </a:tbl>
              </a:graphicData>
            </a:graphic>
          </p:graphicFrame>
        </mc:Choice>
        <mc:Fallback xmlns="">
          <p:graphicFrame>
            <p:nvGraphicFramePr>
              <p:cNvPr id="4" name="Table 3">
                <a:extLst>
                  <a:ext uri="{FF2B5EF4-FFF2-40B4-BE49-F238E27FC236}">
                    <a16:creationId xmlns:a16="http://schemas.microsoft.com/office/drawing/2014/main" id="{C0E766FE-5912-1A6A-1132-D6F45C35FDB5}"/>
                  </a:ext>
                </a:extLst>
              </p:cNvPr>
              <p:cNvGraphicFramePr>
                <a:graphicFrameLocks noGrp="1"/>
              </p:cNvGraphicFramePr>
              <p:nvPr>
                <p:extLst>
                  <p:ext uri="{D42A27DB-BD31-4B8C-83A1-F6EECF244321}">
                    <p14:modId xmlns:p14="http://schemas.microsoft.com/office/powerpoint/2010/main" val="1476273455"/>
                  </p:ext>
                </p:extLst>
              </p:nvPr>
            </p:nvGraphicFramePr>
            <p:xfrm>
              <a:off x="0" y="1988909"/>
              <a:ext cx="12192000" cy="1801623"/>
            </p:xfrm>
            <a:graphic>
              <a:graphicData uri="http://schemas.openxmlformats.org/drawingml/2006/table">
                <a:tbl>
                  <a:tblPr firstRow="1" firstCol="1" bandRow="1">
                    <a:tableStyleId>{5C22544A-7EE6-4342-B048-85BDC9FD1C3A}</a:tableStyleId>
                  </a:tblPr>
                  <a:tblGrid>
                    <a:gridCol w="2058331">
                      <a:extLst>
                        <a:ext uri="{9D8B030D-6E8A-4147-A177-3AD203B41FA5}">
                          <a16:colId xmlns:a16="http://schemas.microsoft.com/office/drawing/2014/main" val="2871498225"/>
                        </a:ext>
                      </a:extLst>
                    </a:gridCol>
                    <a:gridCol w="10133669">
                      <a:extLst>
                        <a:ext uri="{9D8B030D-6E8A-4147-A177-3AD203B41FA5}">
                          <a16:colId xmlns:a16="http://schemas.microsoft.com/office/drawing/2014/main" val="845427306"/>
                        </a:ext>
                      </a:extLst>
                    </a:gridCol>
                  </a:tblGrid>
                  <a:tr h="321945">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Sets and Parameters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531791370"/>
                      </a:ext>
                    </a:extLst>
                  </a:tr>
                  <a:tr h="365760">
                    <a:tc>
                      <a:txBody>
                        <a:bodyPr/>
                        <a:lstStyle/>
                        <a:p>
                          <a:endParaRPr lang="en-US"/>
                        </a:p>
                      </a:txBody>
                      <a:tcPr marL="68580" marR="68580" marT="0" marB="0" anchor="ctr">
                        <a:blipFill>
                          <a:blip r:embed="rId2"/>
                          <a:stretch>
                            <a:fillRect l="-592" t="-90000" r="-493195" b="-331667"/>
                          </a:stretch>
                        </a:blipFill>
                      </a:tcPr>
                    </a:tc>
                    <a:tc>
                      <a:txBody>
                        <a:bodyPr/>
                        <a:lstStyle/>
                        <a:p>
                          <a:endParaRPr lang="en-US"/>
                        </a:p>
                      </a:txBody>
                      <a:tcPr marL="68580" marR="68580" marT="0" marB="0" anchor="ctr">
                        <a:blipFill>
                          <a:blip r:embed="rId2"/>
                          <a:stretch>
                            <a:fillRect l="-20457" t="-90000" r="-301" b="-331667"/>
                          </a:stretch>
                        </a:blipFill>
                      </a:tcPr>
                    </a:tc>
                    <a:extLst>
                      <a:ext uri="{0D108BD9-81ED-4DB2-BD59-A6C34878D82A}">
                        <a16:rowId xmlns:a16="http://schemas.microsoft.com/office/drawing/2014/main" val="1782559405"/>
                      </a:ext>
                    </a:extLst>
                  </a:tr>
                  <a:tr h="365760">
                    <a:tc>
                      <a:txBody>
                        <a:bodyPr/>
                        <a:lstStyle/>
                        <a:p>
                          <a:endParaRPr lang="en-US"/>
                        </a:p>
                      </a:txBody>
                      <a:tcPr marL="68580" marR="68580" marT="0" marB="0" anchor="ctr">
                        <a:blipFill>
                          <a:blip r:embed="rId2"/>
                          <a:stretch>
                            <a:fillRect l="-592" t="-190000" r="-493195" b="-231667"/>
                          </a:stretch>
                        </a:blipFill>
                      </a:tcPr>
                    </a:tc>
                    <a:tc>
                      <a:txBody>
                        <a:bodyPr/>
                        <a:lstStyle/>
                        <a:p>
                          <a:endParaRPr lang="en-US"/>
                        </a:p>
                      </a:txBody>
                      <a:tcPr marL="68580" marR="68580" marT="0" marB="0" anchor="ctr">
                        <a:blipFill>
                          <a:blip r:embed="rId2"/>
                          <a:stretch>
                            <a:fillRect l="-20457" t="-190000" r="-301" b="-231667"/>
                          </a:stretch>
                        </a:blipFill>
                      </a:tcPr>
                    </a:tc>
                    <a:extLst>
                      <a:ext uri="{0D108BD9-81ED-4DB2-BD59-A6C34878D82A}">
                        <a16:rowId xmlns:a16="http://schemas.microsoft.com/office/drawing/2014/main" val="1083109804"/>
                      </a:ext>
                    </a:extLst>
                  </a:tr>
                  <a:tr h="374079">
                    <a:tc>
                      <a:txBody>
                        <a:bodyPr/>
                        <a:lstStyle/>
                        <a:p>
                          <a:endParaRPr lang="en-US"/>
                        </a:p>
                      </a:txBody>
                      <a:tcPr marL="68580" marR="68580" marT="0" marB="0" anchor="ctr">
                        <a:blipFill>
                          <a:blip r:embed="rId2"/>
                          <a:stretch>
                            <a:fillRect l="-592" t="-280645" r="-493195" b="-124194"/>
                          </a:stretch>
                        </a:blipFill>
                      </a:tcP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Fixed Cost of an empty vehicle per unit distance travelled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7725041"/>
                      </a:ext>
                    </a:extLst>
                  </a:tr>
                  <a:tr h="374079">
                    <a:tc>
                      <a:txBody>
                        <a:bodyPr/>
                        <a:lstStyle/>
                        <a:p>
                          <a:endParaRPr lang="en-US"/>
                        </a:p>
                      </a:txBody>
                      <a:tcPr marL="68580" marR="68580" marT="0" marB="0" anchor="ctr">
                        <a:blipFill>
                          <a:blip r:embed="rId2"/>
                          <a:stretch>
                            <a:fillRect l="-592" t="-386885" r="-493195" b="-26230"/>
                          </a:stretch>
                        </a:blipFill>
                      </a:tcP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Variable Cost per unit quantity of product being transported, per unit distance (in addition to the fixed cost)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802587"/>
                      </a:ext>
                    </a:extLst>
                  </a:tr>
                </a:tbl>
              </a:graphicData>
            </a:graphic>
          </p:graphicFrame>
        </mc:Fallback>
      </mc:AlternateContent>
      <p:sp>
        <p:nvSpPr>
          <p:cNvPr id="6" name="TextBox 5">
            <a:extLst>
              <a:ext uri="{FF2B5EF4-FFF2-40B4-BE49-F238E27FC236}">
                <a16:creationId xmlns:a16="http://schemas.microsoft.com/office/drawing/2014/main" id="{CA825CAD-9307-CE29-8F9D-7CBBD3047C02}"/>
              </a:ext>
            </a:extLst>
          </p:cNvPr>
          <p:cNvSpPr txBox="1"/>
          <p:nvPr/>
        </p:nvSpPr>
        <p:spPr>
          <a:xfrm>
            <a:off x="0" y="1588867"/>
            <a:ext cx="12192000" cy="357534"/>
          </a:xfrm>
          <a:prstGeom prst="rect">
            <a:avLst/>
          </a:prstGeom>
          <a:noFill/>
        </p:spPr>
        <p:txBody>
          <a:bodyPr wrap="square">
            <a:spAutoFit/>
          </a:bodyPr>
          <a:lstStyle/>
          <a:p>
            <a:pPr algn="ctr">
              <a:lnSpc>
                <a:spcPct val="115000"/>
              </a:lnSpc>
              <a:spcAft>
                <a:spcPts val="1000"/>
              </a:spcAft>
            </a:pPr>
            <a:r>
              <a:rPr lang="en-IN" sz="1600" b="1" i="0" dirty="0">
                <a:effectLst/>
                <a:latin typeface="Times New Roman" panose="02020603050405020304" pitchFamily="18" charset="0"/>
                <a:ea typeface="Calibri" panose="020F0502020204030204" pitchFamily="34" charset="0"/>
                <a:cs typeface="Mangal" panose="02040503050203030202" pitchFamily="18" charset="0"/>
              </a:rPr>
              <a:t>Table 3: Notations of Sets for comparison of Cost Minimization w.r.t. Emission Minimization</a:t>
            </a:r>
            <a:endParaRPr lang="en-IN" sz="1100" i="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1">
            <a:extLst>
              <a:ext uri="{FF2B5EF4-FFF2-40B4-BE49-F238E27FC236}">
                <a16:creationId xmlns:a16="http://schemas.microsoft.com/office/drawing/2014/main" id="{E655932D-AC62-7657-6078-078A08DFBF0B}"/>
              </a:ext>
            </a:extLst>
          </p:cNvPr>
          <p:cNvSpPr>
            <a:spLocks noChangeArrowheads="1"/>
          </p:cNvSpPr>
          <p:nvPr/>
        </p:nvSpPr>
        <p:spPr bwMode="auto">
          <a:xfrm>
            <a:off x="1230924" y="895445"/>
            <a:ext cx="8906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compare with Cost minimization we further consider extra parameters available in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3</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9126F92-9EE6-4EE5-EA9D-01E7F5B567E6}"/>
                  </a:ext>
                </a:extLst>
              </p:cNvPr>
              <p:cNvGraphicFramePr>
                <a:graphicFrameLocks noGrp="1"/>
              </p:cNvGraphicFramePr>
              <p:nvPr>
                <p:extLst>
                  <p:ext uri="{D42A27DB-BD31-4B8C-83A1-F6EECF244321}">
                    <p14:modId xmlns:p14="http://schemas.microsoft.com/office/powerpoint/2010/main" val="587904681"/>
                  </p:ext>
                </p:extLst>
              </p:nvPr>
            </p:nvGraphicFramePr>
            <p:xfrm>
              <a:off x="0" y="5820397"/>
              <a:ext cx="12192000" cy="781812"/>
            </p:xfrm>
            <a:graphic>
              <a:graphicData uri="http://schemas.openxmlformats.org/drawingml/2006/table">
                <a:tbl>
                  <a:tblPr firstRow="1" firstCol="1" bandRow="1">
                    <a:tableStyleId>{5C22544A-7EE6-4342-B048-85BDC9FD1C3A}</a:tableStyleId>
                  </a:tblPr>
                  <a:tblGrid>
                    <a:gridCol w="10851544">
                      <a:extLst>
                        <a:ext uri="{9D8B030D-6E8A-4147-A177-3AD203B41FA5}">
                          <a16:colId xmlns:a16="http://schemas.microsoft.com/office/drawing/2014/main" val="4031135014"/>
                        </a:ext>
                      </a:extLst>
                    </a:gridCol>
                    <a:gridCol w="1340456">
                      <a:extLst>
                        <a:ext uri="{9D8B030D-6E8A-4147-A177-3AD203B41FA5}">
                          <a16:colId xmlns:a16="http://schemas.microsoft.com/office/drawing/2014/main" val="3723981233"/>
                        </a:ext>
                      </a:extLst>
                    </a:gridCol>
                  </a:tblGrid>
                  <a:tr h="585944">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IN" sz="1600" smtClean="0">
                                    <a:solidFill>
                                      <a:schemeClr val="tx1"/>
                                    </a:solidFill>
                                    <a:effectLst/>
                                    <a:latin typeface="Cambria Math" panose="02040503050406030204" pitchFamily="18" charset="0"/>
                                  </a:rPr>
                                  <m:t>𝑚𝑖𝑛𝑖𝑚𝑖𝑧𝑒</m:t>
                                </m:r>
                                <m:r>
                                  <a:rPr lang="en-IN" sz="1600" smtClean="0">
                                    <a:solidFill>
                                      <a:schemeClr val="tx1"/>
                                    </a:solidFill>
                                    <a:effectLst/>
                                    <a:latin typeface="Cambria Math" panose="02040503050406030204" pitchFamily="18" charset="0"/>
                                  </a:rPr>
                                  <m:t> </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𝐸</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𝑇</m:t>
                                        </m:r>
                                      </m:e>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sub>
                                    </m:sSub>
                                    <m:r>
                                      <a:rPr lang="en-IN" sz="1600">
                                        <a:solidFill>
                                          <a:schemeClr val="tx1"/>
                                        </a:solidFill>
                                        <a:effectLst/>
                                        <a:latin typeface="Cambria Math" panose="02040503050406030204" pitchFamily="18" charset="0"/>
                                      </a:rPr>
                                      <m:t>·</m:t>
                                    </m:r>
                                    <m:d>
                                      <m:dPr>
                                        <m:ctrlPr>
                                          <a:rPr lang="en-IN"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2·</m:t>
                                        </m:r>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𝑥</m:t>
                                            </m:r>
                                          </m:e>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sub>
                                        </m:sSub>
                                        <m:r>
                                          <a:rPr lang="en-IN" sz="1600">
                                            <a:solidFill>
                                              <a:schemeClr val="tx1"/>
                                            </a:solidFill>
                                            <a:effectLst/>
                                            <a:latin typeface="Cambria Math" panose="02040503050406030204" pitchFamily="18" charset="0"/>
                                          </a:rPr>
                                          <m:t>·</m:t>
                                        </m:r>
                                        <m:sSup>
                                          <m:sSupPr>
                                            <m:ctrlPr>
                                              <a:rPr lang="en-IN"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𝐺</m:t>
                                            </m:r>
                                          </m:e>
                                          <m:sup>
                                            <m:r>
                                              <a:rPr lang="en-US" sz="1600">
                                                <a:solidFill>
                                                  <a:schemeClr val="tx1"/>
                                                </a:solidFill>
                                                <a:effectLst/>
                                                <a:latin typeface="Cambria Math" panose="02040503050406030204" pitchFamily="18" charset="0"/>
                                              </a:rPr>
                                              <m:t>0</m:t>
                                            </m:r>
                                          </m:sup>
                                        </m:sSup>
                                        <m:r>
                                          <a:rPr lang="en-IN" sz="1600">
                                            <a:solidFill>
                                              <a:schemeClr val="tx1"/>
                                            </a:solidFill>
                                            <a:effectLst/>
                                            <a:latin typeface="Cambria Math" panose="02040503050406030204" pitchFamily="18" charset="0"/>
                                          </a:rPr>
                                          <m:t>+</m:t>
                                        </m:r>
                                        <m:sSup>
                                          <m:sSupPr>
                                            <m:ctrlPr>
                                              <a:rPr lang="en-IN"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𝑊</m:t>
                                            </m:r>
                                          </m:e>
                                          <m:sup>
                                            <m:r>
                                              <a:rPr lang="en-US" sz="1600">
                                                <a:solidFill>
                                                  <a:schemeClr val="tx1"/>
                                                </a:solidFill>
                                                <a:effectLst/>
                                                <a:latin typeface="Cambria Math" panose="02040503050406030204" pitchFamily="18" charset="0"/>
                                              </a:rPr>
                                              <m:t>0</m:t>
                                            </m:r>
                                          </m:sup>
                                        </m:sSup>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𝑘</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𝐾</m:t>
                                            </m:r>
                                          </m:sub>
                                          <m:sup/>
                                          <m:e>
                                            <m:sSubSup>
                                              <m:sSubSupPr>
                                                <m:ctrlPr>
                                                  <a:rPr lang="en-IN" sz="1600" i="1">
                                                    <a:solidFill>
                                                      <a:schemeClr val="tx1"/>
                                                    </a:solidFill>
                                                    <a:effectLst/>
                                                    <a:latin typeface="Cambria Math" panose="02040503050406030204" pitchFamily="18" charset="0"/>
                                                  </a:rPr>
                                                </m:ctrlPr>
                                              </m:sSubSupPr>
                                              <m:e>
                                                <m:r>
                                                  <a:rPr lang="en-US" sz="1600">
                                                    <a:solidFill>
                                                      <a:schemeClr val="tx1"/>
                                                    </a:solidFill>
                                                    <a:effectLst/>
                                                    <a:latin typeface="Cambria Math" panose="02040503050406030204" pitchFamily="18" charset="0"/>
                                                  </a:rPr>
                                                  <m:t>𝑦</m:t>
                                                </m:r>
                                              </m:e>
                                              <m:sub>
                                                <m:r>
                                                  <a:rPr lang="en-US" sz="1600">
                                                    <a:solidFill>
                                                      <a:schemeClr val="tx1"/>
                                                    </a:solidFill>
                                                    <a:effectLst/>
                                                    <a:latin typeface="Cambria Math" panose="02040503050406030204" pitchFamily="18" charset="0"/>
                                                  </a:rPr>
                                                  <m:t>𝑖</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𝑗</m:t>
                                                </m:r>
                                              </m:sub>
                                              <m:sup>
                                                <m:r>
                                                  <a:rPr lang="en-US" sz="1600">
                                                    <a:solidFill>
                                                      <a:schemeClr val="tx1"/>
                                                    </a:solidFill>
                                                    <a:effectLst/>
                                                    <a:latin typeface="Cambria Math" panose="02040503050406030204" pitchFamily="18" charset="0"/>
                                                  </a:rPr>
                                                  <m:t>𝑘</m:t>
                                                </m:r>
                                              </m:sup>
                                            </m:sSubSup>
                                          </m:e>
                                        </m:nary>
                                      </m:e>
                                    </m:d>
                                  </m:e>
                                </m:nary>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𝑅</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𝐵</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𝑧</m:t>
                                        </m:r>
                                      </m:e>
                                      <m:sub>
                                        <m:r>
                                          <a:rPr lang="en-IN" sz="1600">
                                            <a:solidFill>
                                              <a:schemeClr val="tx1"/>
                                            </a:solidFill>
                                            <a:effectLst/>
                                            <a:latin typeface="Cambria Math" panose="02040503050406030204" pitchFamily="18" charset="0"/>
                                          </a:rPr>
                                          <m:t>𝑖</m:t>
                                        </m:r>
                                      </m:sub>
                                    </m:sSub>
                                    <m:r>
                                      <a:rPr lang="en-IN" sz="1600">
                                        <a:solidFill>
                                          <a:schemeClr val="tx1"/>
                                        </a:solidFill>
                                        <a:effectLst/>
                                        <a:latin typeface="Cambria Math" panose="02040503050406030204" pitchFamily="18" charset="0"/>
                                      </a:rPr>
                                      <m:t>·</m:t>
                                    </m:r>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𝐺</m:t>
                                        </m:r>
                                      </m:e>
                                      <m:sub>
                                        <m:r>
                                          <a:rPr lang="en-IN" sz="1600">
                                            <a:solidFill>
                                              <a:schemeClr val="tx1"/>
                                            </a:solidFill>
                                            <a:effectLst/>
                                            <a:latin typeface="Cambria Math" panose="02040503050406030204" pitchFamily="18" charset="0"/>
                                          </a:rPr>
                                          <m:t>𝑖</m:t>
                                        </m:r>
                                      </m:sub>
                                    </m:sSub>
                                  </m:e>
                                </m:nary>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𝑅</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𝑊</m:t>
                                        </m:r>
                                      </m:e>
                                      <m:sub>
                                        <m:r>
                                          <a:rPr lang="en-IN" sz="1600">
                                            <a:solidFill>
                                              <a:schemeClr val="tx1"/>
                                            </a:solidFill>
                                            <a:effectLst/>
                                            <a:latin typeface="Cambria Math" panose="02040503050406030204" pitchFamily="18" charset="0"/>
                                          </a:rPr>
                                          <m:t>𝑖</m:t>
                                        </m:r>
                                      </m:sub>
                                    </m:sSub>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𝑘</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𝐾</m:t>
                                        </m:r>
                                      </m:sub>
                                      <m:sup/>
                                      <m:e>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𝑆</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𝑦</m:t>
                                                </m:r>
                                              </m:e>
                                              <m:sub>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𝑘</m:t>
                                                </m:r>
                                              </m:sub>
                                            </m:sSub>
                                          </m:e>
                                        </m:nary>
                                      </m:e>
                                    </m:nary>
                                  </m:e>
                                </m:nary>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𝐵</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𝑊</m:t>
                                        </m:r>
                                      </m:e>
                                      <m:sub>
                                        <m:r>
                                          <a:rPr lang="en-IN" sz="1600">
                                            <a:solidFill>
                                              <a:schemeClr val="tx1"/>
                                            </a:solidFill>
                                            <a:effectLst/>
                                            <a:latin typeface="Cambria Math" panose="02040503050406030204" pitchFamily="18" charset="0"/>
                                          </a:rPr>
                                          <m:t>𝑖</m:t>
                                        </m:r>
                                      </m:sub>
                                    </m:sSub>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𝑘</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𝐾</m:t>
                                        </m:r>
                                      </m:sub>
                                      <m:sup/>
                                      <m:e>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𝐶</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𝑦</m:t>
                                                </m:r>
                                              </m:e>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𝑘</m:t>
                                                </m:r>
                                              </m:sub>
                                            </m:sSub>
                                          </m:e>
                                        </m:nary>
                                      </m:e>
                                    </m:nary>
                                  </m:e>
                                </m:nary>
                                <m:r>
                                  <a:rPr lang="en-IN" sz="1600">
                                    <a:solidFill>
                                      <a:schemeClr val="tx1"/>
                                    </a:solidFill>
                                    <a:effectLst/>
                                    <a:latin typeface="Cambria Math" panose="02040503050406030204" pitchFamily="18" charset="0"/>
                                  </a:rPr>
                                  <m:t> ,</m:t>
                                </m:r>
                              </m:oMath>
                            </m:oMathPara>
                          </a14:m>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tc>
                      <a:txBody>
                        <a:bodyPr/>
                        <a:lstStyle/>
                        <a:p>
                          <a:pPr algn="r">
                            <a:lnSpc>
                              <a:spcPct val="115000"/>
                            </a:lnSpc>
                          </a:pPr>
                          <a:r>
                            <a:rPr lang="en-IN" sz="1600" dirty="0">
                              <a:solidFill>
                                <a:schemeClr val="tx1"/>
                              </a:solidFill>
                              <a:effectLst/>
                              <a:latin typeface="Times New Roman" panose="02020603050405020304" pitchFamily="18" charset="0"/>
                              <a:cs typeface="Times New Roman" panose="02020603050405020304" pitchFamily="18" charset="0"/>
                            </a:rPr>
                            <a:t>( 13 )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435503336"/>
                      </a:ext>
                    </a:extLst>
                  </a:tr>
                </a:tbl>
              </a:graphicData>
            </a:graphic>
          </p:graphicFrame>
        </mc:Choice>
        <mc:Fallback xmlns="">
          <p:graphicFrame>
            <p:nvGraphicFramePr>
              <p:cNvPr id="8" name="Table 7">
                <a:extLst>
                  <a:ext uri="{FF2B5EF4-FFF2-40B4-BE49-F238E27FC236}">
                    <a16:creationId xmlns:a16="http://schemas.microsoft.com/office/drawing/2014/main" id="{A9126F92-9EE6-4EE5-EA9D-01E7F5B567E6}"/>
                  </a:ext>
                </a:extLst>
              </p:cNvPr>
              <p:cNvGraphicFramePr>
                <a:graphicFrameLocks noGrp="1"/>
              </p:cNvGraphicFramePr>
              <p:nvPr>
                <p:extLst>
                  <p:ext uri="{D42A27DB-BD31-4B8C-83A1-F6EECF244321}">
                    <p14:modId xmlns:p14="http://schemas.microsoft.com/office/powerpoint/2010/main" val="587904681"/>
                  </p:ext>
                </p:extLst>
              </p:nvPr>
            </p:nvGraphicFramePr>
            <p:xfrm>
              <a:off x="0" y="5820397"/>
              <a:ext cx="12192000" cy="781812"/>
            </p:xfrm>
            <a:graphic>
              <a:graphicData uri="http://schemas.openxmlformats.org/drawingml/2006/table">
                <a:tbl>
                  <a:tblPr firstRow="1" firstCol="1" bandRow="1">
                    <a:tableStyleId>{5C22544A-7EE6-4342-B048-85BDC9FD1C3A}</a:tableStyleId>
                  </a:tblPr>
                  <a:tblGrid>
                    <a:gridCol w="10851544">
                      <a:extLst>
                        <a:ext uri="{9D8B030D-6E8A-4147-A177-3AD203B41FA5}">
                          <a16:colId xmlns:a16="http://schemas.microsoft.com/office/drawing/2014/main" val="4031135014"/>
                        </a:ext>
                      </a:extLst>
                    </a:gridCol>
                    <a:gridCol w="1340456">
                      <a:extLst>
                        <a:ext uri="{9D8B030D-6E8A-4147-A177-3AD203B41FA5}">
                          <a16:colId xmlns:a16="http://schemas.microsoft.com/office/drawing/2014/main" val="3723981233"/>
                        </a:ext>
                      </a:extLst>
                    </a:gridCol>
                  </a:tblGrid>
                  <a:tr h="781812">
                    <a:tc>
                      <a:txBody>
                        <a:bodyPr/>
                        <a:lstStyle/>
                        <a:p>
                          <a:endParaRPr lang="en-US"/>
                        </a:p>
                      </a:txBody>
                      <a:tcPr marL="68539" marR="68539" marT="0" marB="0" anchor="ctr">
                        <a:blipFill>
                          <a:blip r:embed="rId3"/>
                          <a:stretch>
                            <a:fillRect l="-112" t="-769" r="-12640" b="-3077"/>
                          </a:stretch>
                        </a:blipFill>
                      </a:tcPr>
                    </a:tc>
                    <a:tc>
                      <a:txBody>
                        <a:bodyPr/>
                        <a:lstStyle/>
                        <a:p>
                          <a:pPr algn="r">
                            <a:lnSpc>
                              <a:spcPct val="115000"/>
                            </a:lnSpc>
                          </a:pPr>
                          <a:r>
                            <a:rPr lang="en-IN" sz="1600" dirty="0">
                              <a:solidFill>
                                <a:schemeClr val="tx1"/>
                              </a:solidFill>
                              <a:effectLst/>
                              <a:latin typeface="Times New Roman" panose="02020603050405020304" pitchFamily="18" charset="0"/>
                              <a:cs typeface="Times New Roman" panose="02020603050405020304" pitchFamily="18" charset="0"/>
                            </a:rPr>
                            <a:t>( 13 )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435503336"/>
                      </a:ext>
                    </a:extLst>
                  </a:tr>
                </a:tbl>
              </a:graphicData>
            </a:graphic>
          </p:graphicFrame>
        </mc:Fallback>
      </mc:AlternateContent>
      <p:sp>
        <p:nvSpPr>
          <p:cNvPr id="9" name="Rectangle 2">
            <a:extLst>
              <a:ext uri="{FF2B5EF4-FFF2-40B4-BE49-F238E27FC236}">
                <a16:creationId xmlns:a16="http://schemas.microsoft.com/office/drawing/2014/main" id="{AFCFE4A8-9982-3118-D014-9D6DEFC7082B}"/>
              </a:ext>
            </a:extLst>
          </p:cNvPr>
          <p:cNvSpPr>
            <a:spLocks noChangeArrowheads="1"/>
          </p:cNvSpPr>
          <p:nvPr/>
        </p:nvSpPr>
        <p:spPr bwMode="auto">
          <a:xfrm>
            <a:off x="386862" y="4577560"/>
            <a:ext cx="114563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calculate the Cost of the entire operation using Eq. 13</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Compare the difference in emissions w.r.t. changing objectives of Emission Reduction and Cost Minimization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find considerable increase in emissions when the cost objective from Eq. 13 is used instead of minimizing the emissions (Eq. 1)</a:t>
            </a:r>
          </a:p>
        </p:txBody>
      </p:sp>
    </p:spTree>
    <p:extLst>
      <p:ext uri="{BB962C8B-B14F-4D97-AF65-F5344CB8AC3E}">
        <p14:creationId xmlns:p14="http://schemas.microsoft.com/office/powerpoint/2010/main" val="417596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E81081F-7C47-D94B-A1A1-FBDAA0223CA1}"/>
              </a:ext>
            </a:extLst>
          </p:cNvPr>
          <p:cNvGraphicFramePr>
            <a:graphicFrameLocks noGrp="1"/>
          </p:cNvGraphicFramePr>
          <p:nvPr>
            <p:extLst>
              <p:ext uri="{D42A27DB-BD31-4B8C-83A1-F6EECF244321}">
                <p14:modId xmlns:p14="http://schemas.microsoft.com/office/powerpoint/2010/main" val="3795220300"/>
              </p:ext>
            </p:extLst>
          </p:nvPr>
        </p:nvGraphicFramePr>
        <p:xfrm>
          <a:off x="0" y="1116623"/>
          <a:ext cx="12192002" cy="4615967"/>
        </p:xfrm>
        <a:graphic>
          <a:graphicData uri="http://schemas.openxmlformats.org/drawingml/2006/table">
            <a:tbl>
              <a:tblPr firstRow="1" firstCol="1" bandRow="1"/>
              <a:tblGrid>
                <a:gridCol w="944534">
                  <a:extLst>
                    <a:ext uri="{9D8B030D-6E8A-4147-A177-3AD203B41FA5}">
                      <a16:colId xmlns:a16="http://schemas.microsoft.com/office/drawing/2014/main" val="1038309779"/>
                    </a:ext>
                  </a:extLst>
                </a:gridCol>
                <a:gridCol w="316795">
                  <a:extLst>
                    <a:ext uri="{9D8B030D-6E8A-4147-A177-3AD203B41FA5}">
                      <a16:colId xmlns:a16="http://schemas.microsoft.com/office/drawing/2014/main" val="1756178674"/>
                    </a:ext>
                  </a:extLst>
                </a:gridCol>
                <a:gridCol w="333513">
                  <a:extLst>
                    <a:ext uri="{9D8B030D-6E8A-4147-A177-3AD203B41FA5}">
                      <a16:colId xmlns:a16="http://schemas.microsoft.com/office/drawing/2014/main" val="713533731"/>
                    </a:ext>
                  </a:extLst>
                </a:gridCol>
                <a:gridCol w="333513">
                  <a:extLst>
                    <a:ext uri="{9D8B030D-6E8A-4147-A177-3AD203B41FA5}">
                      <a16:colId xmlns:a16="http://schemas.microsoft.com/office/drawing/2014/main" val="888576677"/>
                    </a:ext>
                  </a:extLst>
                </a:gridCol>
                <a:gridCol w="341871">
                  <a:extLst>
                    <a:ext uri="{9D8B030D-6E8A-4147-A177-3AD203B41FA5}">
                      <a16:colId xmlns:a16="http://schemas.microsoft.com/office/drawing/2014/main" val="299485500"/>
                    </a:ext>
                  </a:extLst>
                </a:gridCol>
                <a:gridCol w="341871">
                  <a:extLst>
                    <a:ext uri="{9D8B030D-6E8A-4147-A177-3AD203B41FA5}">
                      <a16:colId xmlns:a16="http://schemas.microsoft.com/office/drawing/2014/main" val="119373117"/>
                    </a:ext>
                  </a:extLst>
                </a:gridCol>
                <a:gridCol w="1190278">
                  <a:extLst>
                    <a:ext uri="{9D8B030D-6E8A-4147-A177-3AD203B41FA5}">
                      <a16:colId xmlns:a16="http://schemas.microsoft.com/office/drawing/2014/main" val="3875572868"/>
                    </a:ext>
                  </a:extLst>
                </a:gridCol>
                <a:gridCol w="1020597">
                  <a:extLst>
                    <a:ext uri="{9D8B030D-6E8A-4147-A177-3AD203B41FA5}">
                      <a16:colId xmlns:a16="http://schemas.microsoft.com/office/drawing/2014/main" val="3482804678"/>
                    </a:ext>
                  </a:extLst>
                </a:gridCol>
                <a:gridCol w="1020597">
                  <a:extLst>
                    <a:ext uri="{9D8B030D-6E8A-4147-A177-3AD203B41FA5}">
                      <a16:colId xmlns:a16="http://schemas.microsoft.com/office/drawing/2014/main" val="2971761731"/>
                    </a:ext>
                  </a:extLst>
                </a:gridCol>
                <a:gridCol w="810794">
                  <a:extLst>
                    <a:ext uri="{9D8B030D-6E8A-4147-A177-3AD203B41FA5}">
                      <a16:colId xmlns:a16="http://schemas.microsoft.com/office/drawing/2014/main" val="2741628160"/>
                    </a:ext>
                  </a:extLst>
                </a:gridCol>
                <a:gridCol w="774016">
                  <a:extLst>
                    <a:ext uri="{9D8B030D-6E8A-4147-A177-3AD203B41FA5}">
                      <a16:colId xmlns:a16="http://schemas.microsoft.com/office/drawing/2014/main" val="1363238640"/>
                    </a:ext>
                  </a:extLst>
                </a:gridCol>
                <a:gridCol w="1020597">
                  <a:extLst>
                    <a:ext uri="{9D8B030D-6E8A-4147-A177-3AD203B41FA5}">
                      <a16:colId xmlns:a16="http://schemas.microsoft.com/office/drawing/2014/main" val="462808539"/>
                    </a:ext>
                  </a:extLst>
                </a:gridCol>
                <a:gridCol w="1020597">
                  <a:extLst>
                    <a:ext uri="{9D8B030D-6E8A-4147-A177-3AD203B41FA5}">
                      <a16:colId xmlns:a16="http://schemas.microsoft.com/office/drawing/2014/main" val="3232291924"/>
                    </a:ext>
                  </a:extLst>
                </a:gridCol>
                <a:gridCol w="810794">
                  <a:extLst>
                    <a:ext uri="{9D8B030D-6E8A-4147-A177-3AD203B41FA5}">
                      <a16:colId xmlns:a16="http://schemas.microsoft.com/office/drawing/2014/main" val="1062732003"/>
                    </a:ext>
                  </a:extLst>
                </a:gridCol>
                <a:gridCol w="735566">
                  <a:extLst>
                    <a:ext uri="{9D8B030D-6E8A-4147-A177-3AD203B41FA5}">
                      <a16:colId xmlns:a16="http://schemas.microsoft.com/office/drawing/2014/main" val="1580660254"/>
                    </a:ext>
                  </a:extLst>
                </a:gridCol>
                <a:gridCol w="1176069">
                  <a:extLst>
                    <a:ext uri="{9D8B030D-6E8A-4147-A177-3AD203B41FA5}">
                      <a16:colId xmlns:a16="http://schemas.microsoft.com/office/drawing/2014/main" val="1493194404"/>
                    </a:ext>
                  </a:extLst>
                </a:gridCol>
              </a:tblGrid>
              <a:tr h="278772">
                <a:tc rowSpan="2">
                  <a:txBody>
                    <a:bodyPr/>
                    <a:lstStyle/>
                    <a:p>
                      <a:pPr algn="ctr">
                        <a:lnSpc>
                          <a:spcPct val="115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Integrated Supply Chains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S</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R</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B</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C</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K</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Homogeneous Vehicles available</a:t>
                      </a:r>
                      <a:br>
                        <a:rPr lang="en-IN" sz="1200">
                          <a:effectLst/>
                          <a:latin typeface="Times New Roman" panose="02020603050405020304" pitchFamily="18" charset="0"/>
                          <a:ea typeface="Calibri" panose="020F0502020204030204" pitchFamily="34" charset="0"/>
                          <a:cs typeface="Mangal" panose="02040503050203030202" pitchFamily="18" charset="0"/>
                        </a:rPr>
                      </a:b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E</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4">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When minimizing the Emission Objective of Eq. 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Minimizing the Cost Objective of Eq. 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Increase in Emission when minimizing Cost instead of Emissions </a:t>
                      </a:r>
                      <a:r>
                        <a:rPr lang="en-IN" sz="1200" b="1">
                          <a:effectLst/>
                          <a:latin typeface="Times New Roman" panose="02020603050405020304" pitchFamily="18" charset="0"/>
                          <a:ea typeface="Calibri" panose="020F0502020204030204" pitchFamily="34" charset="0"/>
                          <a:cs typeface="Mangal" panose="02040503050203030202" pitchFamily="18" charset="0"/>
                        </a:rPr>
                        <a:t>(c) </a:t>
                      </a:r>
                      <a:r>
                        <a:rPr lang="en-IN" sz="1200" b="1" baseline="300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20507"/>
                  </a:ext>
                </a:extLst>
              </a:tr>
              <a:tr h="127070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Emission value</a:t>
                      </a:r>
                      <a:br>
                        <a:rPr lang="en-IN" sz="1200">
                          <a:effectLst/>
                          <a:latin typeface="Times New Roman" panose="02020603050405020304" pitchFamily="18" charset="0"/>
                          <a:ea typeface="Calibri" panose="020F0502020204030204" pitchFamily="34" charset="0"/>
                          <a:cs typeface="Mangal" panose="02040503050203030202" pitchFamily="18" charset="0"/>
                        </a:rPr>
                      </a:br>
                      <a:endParaRPr lang="en-IN" sz="200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(a)</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Open Distribution Centres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Open Branches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Vehicles used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Emission value</a:t>
                      </a:r>
                      <a:endParaRPr lang="en-IN" sz="200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200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(b)</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Open Distribution Centres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Open Branches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Vehicles used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extLst>
                  <a:ext uri="{0D108BD9-81ED-4DB2-BD59-A6C34878D82A}">
                    <a16:rowId xmlns:a16="http://schemas.microsoft.com/office/drawing/2014/main" val="4098802183"/>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511.11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630.50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23.36 %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9788376"/>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704.04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797.01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13.21 %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8418121"/>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645.26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692.98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7.4 %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117472"/>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350.95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350.95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9533756"/>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253.91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253.91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3963990"/>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1170.95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27</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1494.5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27.63 %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9832714"/>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416.89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5.57 %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2777511"/>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1756.48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2030.33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15.59 %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8642625"/>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740.41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910.02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22.91 %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2570351"/>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1002.63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1826.75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82.2 %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0426120"/>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1,2,3,4,5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1776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1268.9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2229.25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dirty="0">
                          <a:effectLst/>
                          <a:latin typeface="Times New Roman" panose="02020603050405020304" pitchFamily="18" charset="0"/>
                          <a:ea typeface="Calibri" panose="020F0502020204030204" pitchFamily="34" charset="0"/>
                          <a:cs typeface="Mangal" panose="02040503050203030202" pitchFamily="18" charset="0"/>
                        </a:rPr>
                        <a:t>75.68 %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228603"/>
                  </a:ext>
                </a:extLst>
              </a:tr>
            </a:tbl>
          </a:graphicData>
        </a:graphic>
      </p:graphicFrame>
      <p:sp>
        <p:nvSpPr>
          <p:cNvPr id="5" name="TextBox 4">
            <a:extLst>
              <a:ext uri="{FF2B5EF4-FFF2-40B4-BE49-F238E27FC236}">
                <a16:creationId xmlns:a16="http://schemas.microsoft.com/office/drawing/2014/main" id="{670784A5-DE53-5FC9-5CF0-54EA570BE5BA}"/>
              </a:ext>
            </a:extLst>
          </p:cNvPr>
          <p:cNvSpPr txBox="1"/>
          <p:nvPr/>
        </p:nvSpPr>
        <p:spPr>
          <a:xfrm>
            <a:off x="6081348" y="5802921"/>
            <a:ext cx="6110652" cy="324384"/>
          </a:xfrm>
          <a:prstGeom prst="rect">
            <a:avLst/>
          </a:prstGeom>
          <a:noFill/>
        </p:spPr>
        <p:txBody>
          <a:bodyPr wrap="square">
            <a:spAutoFit/>
          </a:bodyPr>
          <a:lstStyle/>
          <a:p>
            <a:pPr algn="r">
              <a:lnSpc>
                <a:spcPct val="115000"/>
              </a:lnSpc>
            </a:pPr>
            <a:r>
              <a:rPr lang="en-IN" sz="1400" b="1" baseline="30000" dirty="0">
                <a:effectLst/>
                <a:latin typeface="Times New Roman" panose="02020603050405020304" pitchFamily="18" charset="0"/>
                <a:ea typeface="Calibri" panose="020F0502020204030204" pitchFamily="34" charset="0"/>
                <a:cs typeface="Mangal" panose="02040503050203030202" pitchFamily="18" charset="0"/>
              </a:rPr>
              <a:t># </a:t>
            </a:r>
            <a:r>
              <a:rPr lang="en-IN" sz="1400" b="1" dirty="0">
                <a:effectLst/>
                <a:latin typeface="Times New Roman" panose="02020603050405020304" pitchFamily="18" charset="0"/>
                <a:ea typeface="Calibri" panose="020F0502020204030204" pitchFamily="34" charset="0"/>
                <a:cs typeface="Mangal" panose="02040503050203030202" pitchFamily="18" charset="0"/>
              </a:rPr>
              <a:t>c = 100 · (b-a) / 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F30895EC-5EFC-998D-2FF3-BA2D16516AE9}"/>
              </a:ext>
            </a:extLst>
          </p:cNvPr>
          <p:cNvSpPr txBox="1"/>
          <p:nvPr/>
        </p:nvSpPr>
        <p:spPr>
          <a:xfrm>
            <a:off x="-14654" y="467855"/>
            <a:ext cx="12192002" cy="324384"/>
          </a:xfrm>
          <a:prstGeom prst="rect">
            <a:avLst/>
          </a:prstGeom>
          <a:noFill/>
        </p:spPr>
        <p:txBody>
          <a:bodyPr wrap="square">
            <a:spAutoFit/>
          </a:bodyPr>
          <a:lstStyle/>
          <a:p>
            <a:pPr algn="ctr">
              <a:lnSpc>
                <a:spcPct val="115000"/>
              </a:lnSpc>
              <a:spcAft>
                <a:spcPts val="1000"/>
              </a:spcAft>
            </a:pPr>
            <a:r>
              <a:rPr lang="en-IN" sz="1400" b="1" i="0" dirty="0">
                <a:effectLst/>
                <a:latin typeface="Times New Roman" panose="02020603050405020304" pitchFamily="18" charset="0"/>
                <a:ea typeface="Calibri" panose="020F0502020204030204" pitchFamily="34" charset="0"/>
                <a:cs typeface="Mangal" panose="02040503050203030202" pitchFamily="18" charset="0"/>
              </a:rPr>
              <a:t>Table 4: Results on a randomly generated dataset showing the progressively increasing savings in emissions as supply chains are integrated.</a:t>
            </a:r>
            <a:endParaRPr lang="en-IN" sz="1050" i="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34CC99DC-20F3-6784-3595-71234ADA84C0}"/>
              </a:ext>
            </a:extLst>
          </p:cNvPr>
          <p:cNvSpPr txBox="1"/>
          <p:nvPr/>
        </p:nvSpPr>
        <p:spPr>
          <a:xfrm>
            <a:off x="0" y="6497518"/>
            <a:ext cx="12192000" cy="324384"/>
          </a:xfrm>
          <a:prstGeom prst="rect">
            <a:avLst/>
          </a:prstGeom>
          <a:noFill/>
        </p:spPr>
        <p:txBody>
          <a:bodyPr wrap="square">
            <a:spAutoFit/>
          </a:bodyPr>
          <a:lstStyle/>
          <a:p>
            <a:pPr algn="just">
              <a:lnSpc>
                <a:spcPct val="115000"/>
              </a:lnSpc>
              <a:spcBef>
                <a:spcPts val="1200"/>
              </a:spcBef>
            </a:pPr>
            <a:r>
              <a:rPr lang="en-IN" sz="1400" dirty="0">
                <a:effectLst/>
                <a:latin typeface="Times New Roman" panose="02020603050405020304" pitchFamily="18" charset="0"/>
                <a:ea typeface="Calibri" panose="020F0502020204030204" pitchFamily="34" charset="0"/>
                <a:cs typeface="Mangal" panose="02040503050203030202" pitchFamily="18" charset="0"/>
              </a:rPr>
              <a:t>The dataset with the codes available online:  </a:t>
            </a:r>
            <a:r>
              <a:rPr lang="en-IN" sz="14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https://github.com/SanTanBan/DataSet-ICONIEA-2024-Emission-Reduction-through-Green-Sustainable-Supply-Chains</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6165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5021-07D6-85F1-1ECE-17FC343EC846}"/>
              </a:ext>
            </a:extLst>
          </p:cNvPr>
          <p:cNvSpPr>
            <a:spLocks noGrp="1"/>
          </p:cNvSpPr>
          <p:nvPr>
            <p:ph type="title"/>
          </p:nvPr>
        </p:nvSpPr>
        <p:spPr>
          <a:xfrm>
            <a:off x="838200" y="272562"/>
            <a:ext cx="10515600" cy="606574"/>
          </a:xfrm>
        </p:spPr>
        <p:txBody>
          <a:bodyPr>
            <a:noAutofit/>
          </a:bodyPr>
          <a:lstStyle/>
          <a:p>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Findings and Conclusion</a:t>
            </a:r>
            <a:endParaRPr lang="en-IN" sz="3200" dirty="0"/>
          </a:p>
        </p:txBody>
      </p:sp>
      <p:sp>
        <p:nvSpPr>
          <p:cNvPr id="5" name="Rectangle 2">
            <a:extLst>
              <a:ext uri="{FF2B5EF4-FFF2-40B4-BE49-F238E27FC236}">
                <a16:creationId xmlns:a16="http://schemas.microsoft.com/office/drawing/2014/main" id="{1C7E51FF-3793-0DB9-663D-D35A94633577}"/>
              </a:ext>
            </a:extLst>
          </p:cNvPr>
          <p:cNvSpPr>
            <a:spLocks noGrp="1" noChangeArrowheads="1"/>
          </p:cNvSpPr>
          <p:nvPr>
            <p:ph idx="1"/>
          </p:nvPr>
        </p:nvSpPr>
        <p:spPr bwMode="auto">
          <a:xfrm>
            <a:off x="334108" y="1644792"/>
            <a:ext cx="11614638" cy="433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consider a few separate Maintenance, Repair and Operations (MRO) Supplies based supply chains for individual corporate entities</a:t>
            </a:r>
          </a:p>
          <a:p>
            <a:pPr algn="just" eaLnBrk="0" fontAlgn="base" hangingPunct="0">
              <a:lnSpc>
                <a:spcPct val="150000"/>
              </a:lnSpc>
              <a:spcBef>
                <a:spcPct val="0"/>
              </a:spcBef>
              <a:spcAft>
                <a:spcPct val="0"/>
              </a:spcAft>
            </a:pPr>
            <a:r>
              <a:rPr lang="en-US" altLang="en-US" sz="1500" dirty="0">
                <a:latin typeface="Times New Roman" panose="02020603050405020304" pitchFamily="18" charset="0"/>
                <a:ea typeface="Calibri" panose="020F0502020204030204" pitchFamily="34" charset="0"/>
                <a:cs typeface="Times New Roman" panose="02020603050405020304" pitchFamily="18" charset="0"/>
              </a:rPr>
              <a:t>We </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show how integration of these supply chains would help reduce the total emission, w.r.t. the separate individual supply chains</a:t>
            </a:r>
          </a:p>
          <a:p>
            <a:pPr algn="just"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integration is done by adding together the sets of Suppliers, Distribution Centres, Branches and Consumers retaining their respective original parameters.</a:t>
            </a:r>
          </a:p>
          <a:p>
            <a:pPr algn="just"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results indicate that minimizing the individual costs of the five supply chains separately increases emissions by about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114.78%</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w.r.t. the case of minimizing the total emissions in the integrated supply chain (when all the five independent supply chains in</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4</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have been integrated into a single supply chain with all Suppliers being able to cater all Customers through the available inter-connections as shown in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1</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among the new integrated sets of Distribution Centres and Branches).</a:t>
            </a:r>
          </a:p>
          <a:p>
            <a:pPr algn="just">
              <a:lnSpc>
                <a:spcPct val="150000"/>
              </a:lnSpc>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dimension of Sustainability needs to be used for assessing performance in supply chains as well, expanding on the fundamental idea of classification of supply chains as Efficient and Responsive only. In this progressive era necessitating enormous climate action, previous performance analysis parameters are insufficient and evolution of each type of supply chain, improving over the classical approaches, is shown in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5</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886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C026-FEED-4FCD-135F-84DD1D2240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69A1376-7823-71AC-ABEB-FD5F1A6B6CD9}"/>
              </a:ext>
            </a:extLst>
          </p:cNvPr>
          <p:cNvPicPr>
            <a:picLocks noChangeAspect="1"/>
          </p:cNvPicPr>
          <p:nvPr/>
        </p:nvPicPr>
        <p:blipFill rotWithShape="1">
          <a:blip r:embed="rId2"/>
          <a:srcRect b="3471"/>
          <a:stretch/>
        </p:blipFill>
        <p:spPr>
          <a:xfrm>
            <a:off x="571568" y="333176"/>
            <a:ext cx="11157370" cy="6472069"/>
          </a:xfrm>
          <a:prstGeom prst="rect">
            <a:avLst/>
          </a:prstGeom>
        </p:spPr>
      </p:pic>
      <p:sp>
        <p:nvSpPr>
          <p:cNvPr id="5" name="TextBox 4">
            <a:extLst>
              <a:ext uri="{FF2B5EF4-FFF2-40B4-BE49-F238E27FC236}">
                <a16:creationId xmlns:a16="http://schemas.microsoft.com/office/drawing/2014/main" id="{8A65C391-00AE-45CB-4D7D-919FB0677499}"/>
              </a:ext>
            </a:extLst>
          </p:cNvPr>
          <p:cNvSpPr txBox="1"/>
          <p:nvPr/>
        </p:nvSpPr>
        <p:spPr>
          <a:xfrm>
            <a:off x="0" y="0"/>
            <a:ext cx="12191999" cy="324384"/>
          </a:xfrm>
          <a:prstGeom prst="rect">
            <a:avLst/>
          </a:prstGeom>
          <a:noFill/>
        </p:spPr>
        <p:txBody>
          <a:bodyPr wrap="square">
            <a:spAutoFit/>
          </a:bodyPr>
          <a:lstStyle/>
          <a:p>
            <a:pPr algn="ctr">
              <a:lnSpc>
                <a:spcPct val="115000"/>
              </a:lnSpc>
              <a:spcAft>
                <a:spcPts val="1000"/>
              </a:spcAft>
            </a:pPr>
            <a:r>
              <a:rPr lang="en-IN" sz="1400" b="1" i="0" dirty="0">
                <a:effectLst/>
                <a:latin typeface="Times New Roman" panose="02020603050405020304" pitchFamily="18" charset="0"/>
                <a:ea typeface="Calibri" panose="020F0502020204030204" pitchFamily="34" charset="0"/>
                <a:cs typeface="Mangal" panose="02040503050203030202" pitchFamily="18" charset="0"/>
              </a:rPr>
              <a:t>Table 5: Increasing Scope of Supply Chain Classification to enable achievement of Optimal Strategic Fit</a:t>
            </a:r>
            <a:endParaRPr lang="en-IN" sz="1050" i="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4026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D9B04-87EC-C24F-2670-9105F0053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C0CF6-086D-01F4-13D0-8C6E8C53DC23}"/>
              </a:ext>
            </a:extLst>
          </p:cNvPr>
          <p:cNvSpPr>
            <a:spLocks noGrp="1"/>
          </p:cNvSpPr>
          <p:nvPr>
            <p:ph type="title"/>
          </p:nvPr>
        </p:nvSpPr>
        <p:spPr>
          <a:xfrm>
            <a:off x="838200" y="149470"/>
            <a:ext cx="10515600" cy="614472"/>
          </a:xfrm>
        </p:spPr>
        <p:txBody>
          <a:bodyPr>
            <a:noAutofit/>
          </a:bodyPr>
          <a:lstStyle/>
          <a:p>
            <a:pPr lvl="0" algn="just">
              <a:lnSpc>
                <a:spcPct val="115000"/>
              </a:lnSpc>
            </a:pPr>
            <a:r>
              <a:rPr lang="en-US" sz="2800" b="1" dirty="0">
                <a:effectLst/>
                <a:latin typeface="Times New Roman" panose="02020603050405020304" pitchFamily="18" charset="0"/>
                <a:ea typeface="Calibri" panose="020F0502020204030204" pitchFamily="34" charset="0"/>
                <a:cs typeface="Mangal" panose="02040503050203030202" pitchFamily="18" charset="0"/>
              </a:rPr>
              <a:t>Future Work</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2">
            <a:extLst>
              <a:ext uri="{FF2B5EF4-FFF2-40B4-BE49-F238E27FC236}">
                <a16:creationId xmlns:a16="http://schemas.microsoft.com/office/drawing/2014/main" id="{1B94B28A-8A96-E4F3-0579-8802493F1F20}"/>
              </a:ext>
            </a:extLst>
          </p:cNvPr>
          <p:cNvSpPr>
            <a:spLocks noGrp="1" noChangeArrowheads="1"/>
          </p:cNvSpPr>
          <p:nvPr>
            <p:ph idx="1"/>
          </p:nvPr>
        </p:nvSpPr>
        <p:spPr bwMode="auto">
          <a:xfrm>
            <a:off x="165405" y="1523576"/>
            <a:ext cx="11861190"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Expanding the current modelling assumption of each transportation link being catered to by a single vehicle to allow multiple heterogeneous vehicles to ply on the network</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believe that instead of further developing random variables for the parameters considered for our and similar problems to develop and compare stochastic programming approaches towards emission reduction, </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real world case studies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would reveal the actual potential of clubbing independent supply chains into a single green entity; and definitely show magnitudes of emission reduction, much more than reported by us for the single holistic green integration with random parameter values.</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kumimoji="0" lang="en-US" altLang="en-US" sz="1050" b="0" i="0" u="none" strike="noStrike" cap="none" normalizeH="0" baseline="0" dirty="0">
              <a:ln>
                <a:noFill/>
              </a:ln>
              <a:solidFill>
                <a:schemeClr val="tx1"/>
              </a:solidFill>
              <a:effectLst/>
            </a:endParaRPr>
          </a:p>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Accounting for temporal causality, especially during consideration of the inventory holding and handling capacities. Currently the model assumes that the entire process of obtaining the loads from appropriate transportation networks into the facilities happens at once. The capacity constraint for the facilities, to not exceed above their respective value of </a:t>
            </a:r>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could be improved since all the loading unloading process does not take place at the same time in reality, and therefore the facilities may not get overwhelmed easily.</a:t>
            </a:r>
          </a:p>
          <a:p>
            <a:pPr algn="just">
              <a:lnSpc>
                <a:spcPct val="100000"/>
              </a:lnSpc>
            </a:pPr>
            <a:endParaRPr kumimoji="0" lang="en-US" altLang="en-US" sz="1050" b="0" i="0" u="none" strike="noStrike" cap="none" normalizeH="0" baseline="0" dirty="0">
              <a:ln>
                <a:noFill/>
              </a:ln>
              <a:solidFill>
                <a:schemeClr val="tx1"/>
              </a:solidFill>
              <a:effectLst/>
            </a:endParaRPr>
          </a:p>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Multiple emission parameters should be further considered (instead of a single type to emission) and weighing these different types of emissions with their respective GWPs to obtain a cumulative objective function would enable minimization of GWP for the integrated supply chain.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81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31D0C-6095-210C-ECE2-45DE8E4A987E}"/>
              </a:ext>
            </a:extLst>
          </p:cNvPr>
          <p:cNvSpPr>
            <a:spLocks noChangeArrowheads="1"/>
          </p:cNvSpPr>
          <p:nvPr/>
        </p:nvSpPr>
        <p:spPr bwMode="auto">
          <a:xfrm>
            <a:off x="0" y="51177"/>
            <a:ext cx="12192000" cy="675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Adana, S., Manuj, I.,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Herburger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Cevikparmak</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Celik, H.,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Uvet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(2024, January 14). Linking decentralization in</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decision-making to resilience outcomes: a supply chain orientation perspective.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35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256-280. doi:10.1108/IJLM-07-2022-0308</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Ageron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 Gunasekaran, A.,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Spalanzani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(2012). Sustainable supply management: An empirical study.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140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168-182. doi:10.1016/j.ijpe.2011.04.007</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Agrawal, A. K., &amp; Yadav, S. (2020). Price and profit structuring for single manufacturer multi-buyer integrated inventory supply chain under price-sensitive demand condition.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Computers &amp; Industrial Engineering, 139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106208. doi:10.1016/j.cie.2019.106208</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Awad</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A., &amp; Nassar, M. O. (2010). Supply Chain Integration: Definition and Challenges.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of the International </a:t>
            </a:r>
            <a:r>
              <a:rPr kumimoji="0" lang="en-US" altLang="en-US" sz="1200"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MultiConference</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Engineers and Computer Scientists 2010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Hong Kong. Retrieved from https://www.kau.edu.sa/Show_Res.aspx?Site_ID=857&amp;LNG=EN&amp;RN=58325</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Bagchi, P. K., Chun Ha, B.,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Skjoett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‐Larsen, T.,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Boege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Soerensen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(2005). Supply chain integration: a European survey.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16</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275-294. doi:10.1108/09574090510634557</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Das, S. K., Yu, V. F., Roy, S. K., &amp; Weber, G. W. (2024). Location</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allocation problem for green efficient two-stage vehicle-based logistics system: A type-2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neutrosophic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multi-objective modeling approach.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Systems with Applications, 238</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122174. doi:10.1016/j.eswa.2023.122174</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Dhar, S., &amp; Shukla, P. R. (2015). Low carbon scenarios for transport in India: Co-benefits analysis.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Energy Policy, 81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186-198. doi:10.1016/j.enpol.2014.11.026</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Dubey, R., Gunasekaran, A., Childe, S. J., Papadopoulos, T.,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Fosso</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Wamba, S. (2017). World class sustainable supply chain management: critical review and further research directions.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28</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332-362. doi:10.1108/IJLM-07-2015-0112</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Fabbe‐Costes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 &amp; Jahre, M. (2008). Supply chain integration and performance: a review of the evidence. (M. Waller, Ed.)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19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130-154. doi:10.1108/09574090810895933</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Fawcett, S. E.,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Magnan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 M. (2002, 01 01). The rhetoric and reality of supply chain integration.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Physical Distribution &amp; Logistics Management, 32</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339-361. doi:10.1108/09600030210436222</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Flynn, B. B., Huo, B., &amp; Zhao, X. (2010). The impact of supply chain integration on performance: A contingency and configuration approach.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Operations Management, 28</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58-71.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doi:https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://doi.org/10.1016/j.jom.2009.06.001</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Gunasekaran, A., &amp; Ngai, E. (2004). Information systems in supply chain integration and management.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European Journal of Operational Research, 159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269-295. doi:10.1016/j.ejor.2003.08.016</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Hosseini-</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Motlagh</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S.-M., Choi, T.-M., Johari, M., &amp; Nouri-</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Harzvili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(2022). A profit surplus distribution mechanism for supply chain coordination: An evolutionary game-theoretic analysis.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European Journal of Operational Research, 301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561-575. doi:10.1016/j.ejor.2021.10.059</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Huang, C.-H. (2012).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and Development of Wireless Power Transmission for Unmanned Air Vehicles.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Master's Thesis, Naval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PostGraduate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School Monterey CA.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doi:https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://apps.dtic.mil/</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/citations/ADA567672</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Jiang, W., Lu, W., &amp; Xu, Q. (2019). Profit Distribution Model for Construction Supply Chain with Cap-and-Trade Policy.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Sustainability, 11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1215. doi:10.3390/su11041215</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Jiang, W., Wei, M., &amp; Wu, W. (2019, September). Profit Distribution Strategy of Cooperation Construction Supply Chain under Carbon Tax Policy.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IOP Conference Series: Earth and Environmental Science, 304</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032110. doi:10.1088/1755-1315/304/3/032110</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Jiang, W., Yuan, L., Wu, L., &amp; Guo, S. (2019, October). Carbon emission reduction and profit distribution mechanism of construction supply chain with fairness concern and cap-and-trade.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PLOS ONE, 14</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1-23. doi:10.1371/journal.pone.0224153</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6732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1B8BE-5D05-0EBD-360C-93CFEC85C6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D123387-C717-D4E6-E9B7-DF61F57A28DD}"/>
              </a:ext>
            </a:extLst>
          </p:cNvPr>
          <p:cNvSpPr>
            <a:spLocks noChangeArrowheads="1"/>
          </p:cNvSpPr>
          <p:nvPr/>
        </p:nvSpPr>
        <p:spPr bwMode="auto">
          <a:xfrm>
            <a:off x="0" y="174287"/>
            <a:ext cx="12192000" cy="650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REFERENCES (Contd.)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Kumar, A., Mangla, S. K., Kumar, P.,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Karamperidis</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(2020). Challenges in perishable food supply chains for sustainability management: A developing economy perspective.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Strategy and the Environment, 29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1809-1831. doi:10.1002/bse.2470</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Kumar, S., Raut, R. D.,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Aktas</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 Narkhede, B. E.,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Gedam</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 V. (2023). Barriers to adoption of industry 4.0 and sustainability: a case study with SMEs.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Integrated Manufacturing, 36</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657-677. doi:10.1080/0951192X.2022.2128217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 G., Yang, H., Sun, L., &amp; Sohal, A. S. (2009). The impact of IT implementation on supply chain integration and performance.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120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125-138. doi:10.1016/j.ijpe.2008.07.017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 T.,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Liao, N., Chai, H., Zhang, H., &amp; He, P. (2024). Material flow analysis and global warming potential assessment of an industrial insect-based bioconversion plant using housefly larvae.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Environmental Sciences, 139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483-495. doi:10.1016/j.jes.2023.05.007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Mani, A., Budd, T., &amp; Maine, E. (2024). Emissions-Intensive and Trade-Exposed Industries: Technological Innovation and Climate Policy Solutions to Achieve Net-Zero Emissions by 2050.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RSC Sustainability</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doi:10.1039/D3SU00335C</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Rosu</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Badescu</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(2021). Electric and Magnetic Design of a Deployable WPT System for Industrial and Defense UAV Applications.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 10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 2252. doi:10.3390/electronics10182252</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Sadeghi, M.,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Nikfar</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&amp; Rad, F. M. (2024). Optimizing warehouse operations for environmental sustainability: A simulation study for reducing carbon emissions and maximizing space utilization.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Future Sustainability, 4</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35-44. doi:10.5267/j.jfs.2024.1.004</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Sgarbossa</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Russo, I. (2017). A proactive model in sustainable food supply chain: Insight from a case study.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183</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596-606. doi:10.1016/j.ijpe.2016.07.022</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Shin, J., Shin, S., Kim, Y., Ahn, S., Lee, S., Jung, G., . . . Cho, D.-H. (2014). Design and Implementation of Shaped Magnetic-Resonance-Based Wireless Power Transfer System for Roadway-Powered Moving Electric Vehicles.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Industrial Electronics, 61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1179-1192. doi:10.1109/TIE.2013.2258294</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Simatupang</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M., Wright, A. C., &amp; Sridharan, R. (2002). The knowledge of coordination for supply chain integration.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Process Management Journal, 8</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289-308. doi:10.1108/14637150210428989</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Singh, A.,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Gangopadhyay</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Nanda, P., Bhattacharya, S., Sharma, C.,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Bhan</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(2008). Trends of greenhouse gas emissions from the road transport sector in India.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Science of The Total Environment, 390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124-131. doi:10.1016/j.scitotenv.2007.09.027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Sonar, H.,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Ghag</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Kharde</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 &amp; Ghosh, S. (2023). Analysis of barriers affecting circular economy adoption in food supply chain: A strategic perspective.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Strategy and the Environment, 32</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5273-5288. doi:10.1002/bse.3416</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Sonar, H., Mukherjee, A., Gunasekaran, A., &amp; Singh, R. K. (2022). Sustainable supply chain management of automotive sector in context to the circular economy: A strategic framework.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Strategy and the Environment, 31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3635-3648. doi:10.1002/bse.3112</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Syed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Masiur</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Rahman, A. K. (2017). Greenhouse gas emissions from road transportation in Saudi Arabia - a challenging frontier.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Renewable and Sustainable Energy Reviews, 69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812-821. doi:10.1016/j.rser.2016.11.047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Uttam, N., Dutta, P., &amp; Singh, A. (2022). Micro, small, and medium suppliers' perspectives on supply chain social sustainability: New evidence from India.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Cleaner Production, 379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134473. doi:10.1016/j.jclepro.2022.134473</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van der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Vaart</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&amp; van Donk, D. P. (2008). A critical review of survey-based research in supply chain integration.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111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42-55. doi:10.1016/j.ijpe.2006.10.011</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Wofuru-Nyenke</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(2023, October 9). Routing and facility location optimization in a dairy products supply chain.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Future Technology, 3</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44</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49. Retrieved from https://fupubco.com/futech/article/view/127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Xing, C., Liu, C., Lin, J., Tan, W., &amp; Liu, T. (2024). VOCs hyperspectral imaging: A new insight into evaluate emissions and the corresponding health risk from industries.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Hazardous Materials, 461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132573. doi:10.1016/j.jhazmat.2023.132573</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Zhang, J.-H., Yin, R.-R., Zhang, J.,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Nie</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M.-J. (2014, June 16). The Profit Distribution of Supply Chain under E-Commerce. (X. Sun, Ed.)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Discrete Dynamics in Nature and Society, 2014</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287925. doi:10.1155/2014/287925</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Zhang, Y.,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Geng</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(2012). An Analysis on Distribution of Cooperative Profit in Supply Chain Based on Multi-Agent.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Physics Procedia, 33</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698-704. doi:10.1016/j.phpro.2012.05.123</a:t>
            </a:r>
            <a:endParaRPr kumimoji="0" lang="en-US" altLang="en-US" sz="10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16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698B00-6FEA-5066-1501-72A82C1425E4}"/>
              </a:ext>
            </a:extLst>
          </p:cNvPr>
          <p:cNvSpPr txBox="1"/>
          <p:nvPr/>
        </p:nvSpPr>
        <p:spPr>
          <a:xfrm>
            <a:off x="177479" y="218715"/>
            <a:ext cx="11767594" cy="6573916"/>
          </a:xfrm>
          <a:prstGeom prst="rect">
            <a:avLst/>
          </a:prstGeom>
          <a:noFill/>
        </p:spPr>
        <p:txBody>
          <a:bodyPr wrap="square" rtlCol="0">
            <a:spAutoFit/>
          </a:bodyPr>
          <a:lstStyle/>
          <a:p>
            <a:pPr algn="just"/>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Supply Chain Integration is essential towards metamorphosing our current economy driven society into being climate conscious; allowing us to take the path of sustainability for our civilization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longevity; this would involve good policy implementations through extensive policy research.</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sz="4800" i="1" dirty="0">
              <a:latin typeface="Times New Roman" panose="02020603050405020304" pitchFamily="18" charset="0"/>
              <a:cs typeface="Times New Roman" panose="02020603050405020304" pitchFamily="18" charset="0"/>
            </a:endParaRPr>
          </a:p>
          <a:p>
            <a:r>
              <a:rPr lang="en-IN" sz="4800" i="1" dirty="0">
                <a:latin typeface="Times New Roman" panose="02020603050405020304" pitchFamily="18" charset="0"/>
                <a:cs typeface="Times New Roman" panose="02020603050405020304" pitchFamily="18" charset="0"/>
              </a:rPr>
              <a:t>Thank You!</a:t>
            </a:r>
          </a:p>
          <a:p>
            <a:endParaRPr lang="en-IN"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Mangal" panose="02040503050203030202" pitchFamily="18" charset="0"/>
              </a:rPr>
              <a:t>This presentation will be hosted alongwith the online dataset and code for ease of future researchers towards furthering scientific exploration: </a:t>
            </a: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https://github.com/SanTanBan/DataSet-ICONIEA-2024-Emission-Reduction-through-Green-Sustainable-Supply-Chains</a:t>
            </a:r>
            <a:endParaRPr lang="en-IN" sz="4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pPr algn="r">
              <a:lnSpc>
                <a:spcPct val="115000"/>
              </a:lnSpc>
            </a:pPr>
            <a:r>
              <a:rPr lang="en-US" dirty="0">
                <a:effectLst/>
                <a:latin typeface="Times New Roman" panose="02020603050405020304" pitchFamily="18" charset="0"/>
                <a:ea typeface="Calibri" panose="020F0502020204030204" pitchFamily="34" charset="0"/>
                <a:cs typeface="Mangal" panose="02040503050203030202" pitchFamily="18" charset="0"/>
              </a:rPr>
              <a:t>santanu@kgpian.iitkgp.ac.in,</a:t>
            </a:r>
          </a:p>
          <a:p>
            <a:pPr algn="r">
              <a:lnSpc>
                <a:spcPct val="115000"/>
              </a:lnSpc>
            </a:pPr>
            <a:r>
              <a:rPr lang="en-US" dirty="0">
                <a:effectLst/>
                <a:latin typeface="Times New Roman" panose="02020603050405020304" pitchFamily="18" charset="0"/>
                <a:ea typeface="Calibri" panose="020F0502020204030204" pitchFamily="34" charset="0"/>
                <a:cs typeface="Mangal" panose="02040503050203030202" pitchFamily="18" charset="0"/>
              </a:rPr>
              <a:t>amit2021@kgpian.iitkgp.ac.in,</a:t>
            </a:r>
            <a:br>
              <a:rPr lang="en-US" dirty="0">
                <a:effectLst/>
                <a:latin typeface="Times New Roman" panose="02020603050405020304" pitchFamily="18" charset="0"/>
                <a:ea typeface="Calibri" panose="020F0502020204030204" pitchFamily="34" charset="0"/>
                <a:cs typeface="Mangal" panose="02040503050203030202" pitchFamily="18" charset="0"/>
              </a:rPr>
            </a:br>
            <a:r>
              <a:rPr lang="en-US" dirty="0">
                <a:effectLst/>
                <a:latin typeface="Times New Roman" panose="02020603050405020304" pitchFamily="18" charset="0"/>
                <a:ea typeface="Calibri" panose="020F0502020204030204" pitchFamily="34" charset="0"/>
                <a:cs typeface="Mangal" panose="02040503050203030202" pitchFamily="18" charset="0"/>
              </a:rPr>
              <a:t>pranavgore256@kgpian.iitkgp.ac.in,</a:t>
            </a:r>
            <a:br>
              <a:rPr lang="en-US" dirty="0">
                <a:effectLst/>
                <a:latin typeface="Times New Roman" panose="02020603050405020304" pitchFamily="18" charset="0"/>
                <a:ea typeface="Calibri" panose="020F0502020204030204" pitchFamily="34" charset="0"/>
                <a:cs typeface="Mangal" panose="02040503050203030202" pitchFamily="18" charset="0"/>
              </a:rPr>
            </a:br>
            <a:r>
              <a:rPr lang="en-US" dirty="0">
                <a:effectLst/>
                <a:latin typeface="Times New Roman" panose="02020603050405020304" pitchFamily="18" charset="0"/>
                <a:ea typeface="Calibri" panose="020F0502020204030204" pitchFamily="34" charset="0"/>
                <a:cs typeface="Mangal" panose="02040503050203030202" pitchFamily="18" charset="0"/>
              </a:rPr>
              <a:t>thirubaskkaran@kgpian.iitkgp.ac.in,</a:t>
            </a:r>
            <a:br>
              <a:rPr lang="en-US" dirty="0">
                <a:effectLst/>
                <a:latin typeface="Times New Roman" panose="02020603050405020304" pitchFamily="18" charset="0"/>
                <a:ea typeface="Calibri" panose="020F0502020204030204" pitchFamily="34" charset="0"/>
                <a:cs typeface="Mangal" panose="02040503050203030202" pitchFamily="18" charset="0"/>
              </a:rPr>
            </a:br>
            <a:r>
              <a:rPr lang="en-US" dirty="0">
                <a:effectLst/>
                <a:latin typeface="Times New Roman" panose="02020603050405020304" pitchFamily="18" charset="0"/>
                <a:ea typeface="Calibri" panose="020F0502020204030204" pitchFamily="34" charset="0"/>
                <a:cs typeface="Mangal" panose="02040503050203030202" pitchFamily="18" charset="0"/>
              </a:rPr>
              <a:t>ankitsinghpatel@gmail.com</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4301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90B-BB5B-425E-1280-5B67F1310DB5}"/>
              </a:ext>
            </a:extLst>
          </p:cNvPr>
          <p:cNvSpPr>
            <a:spLocks noGrp="1"/>
          </p:cNvSpPr>
          <p:nvPr>
            <p:ph type="title"/>
          </p:nvPr>
        </p:nvSpPr>
        <p:spPr>
          <a:xfrm>
            <a:off x="838200" y="211014"/>
            <a:ext cx="10515600" cy="764931"/>
          </a:xfrm>
        </p:spPr>
        <p:txBody>
          <a:bodyPr>
            <a:normAutofit/>
          </a:bodyPr>
          <a:lstStyle/>
          <a:p>
            <a:r>
              <a:rPr lang="en-US" sz="4400" b="1" dirty="0">
                <a:effectLst/>
                <a:latin typeface="Times New Roman" panose="02020603050405020304" pitchFamily="18" charset="0"/>
                <a:ea typeface="Calibri" panose="020F0502020204030204" pitchFamily="34" charset="0"/>
                <a:cs typeface="Mangal" panose="02040503050203030202" pitchFamily="18" charset="0"/>
              </a:rPr>
              <a:t>Introduction</a:t>
            </a:r>
            <a:endParaRPr lang="en-IN" dirty="0"/>
          </a:p>
        </p:txBody>
      </p:sp>
      <p:sp>
        <p:nvSpPr>
          <p:cNvPr id="3" name="Content Placeholder 2">
            <a:extLst>
              <a:ext uri="{FF2B5EF4-FFF2-40B4-BE49-F238E27FC236}">
                <a16:creationId xmlns:a16="http://schemas.microsoft.com/office/drawing/2014/main" id="{0F23F9F5-05E2-8E12-D078-BB1344E5D5F4}"/>
              </a:ext>
            </a:extLst>
          </p:cNvPr>
          <p:cNvSpPr>
            <a:spLocks noGrp="1"/>
          </p:cNvSpPr>
          <p:nvPr>
            <p:ph idx="1"/>
          </p:nvPr>
        </p:nvSpPr>
        <p:spPr>
          <a:xfrm>
            <a:off x="838200" y="1169376"/>
            <a:ext cx="10515600" cy="5192225"/>
          </a:xfrm>
        </p:spPr>
        <p:txBody>
          <a:bodyPr>
            <a:normAutofit/>
          </a:bodyPr>
          <a:lstStyle/>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Supply chains are an essential part of present day mass-consumerism</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Developing sustainable supply chains by green emission-less component integration is possibly the best way to curb emissions but breakthrough technological advancements is necessary to push this transformation alongwith government mandates</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An alternative approach, especially keeping technological limitations in mind, would be the effective integration of supply chains with the optimization goal being minimization of the overall emissions</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Flynn, Huo, &amp; Zhao (2010) talks about incompleteness in the definition of SCI focusing on the missing link of internal integration and showed that customer and internal integration are related more strongly to performance improvement. </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Fawcett &amp;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Magnan</a:t>
            </a:r>
            <a:r>
              <a:rPr lang="en-US" sz="2000" dirty="0">
                <a:latin typeface="Times New Roman" panose="02020603050405020304" pitchFamily="18" charset="0"/>
                <a:ea typeface="Calibri" panose="020F0502020204030204" pitchFamily="34" charset="0"/>
                <a:cs typeface="Mangal" panose="02040503050203030202" pitchFamily="18" charset="0"/>
              </a:rPr>
              <a:t> </a:t>
            </a:r>
            <a:r>
              <a:rPr lang="en-US" sz="2000" dirty="0">
                <a:effectLst/>
                <a:latin typeface="Times New Roman" panose="02020603050405020304" pitchFamily="18" charset="0"/>
                <a:ea typeface="Calibri" panose="020F0502020204030204" pitchFamily="34" charset="0"/>
                <a:cs typeface="Mangal" panose="02040503050203030202" pitchFamily="18" charset="0"/>
              </a:rPr>
              <a:t>(2002) point out a theoretical utopia during the management of supply chains which are hard to replicate in real world, due to which few companies actually engage in SCI due to the need for collaborative efforts.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0803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5A6-AAA3-3871-DCBA-14D647647CEA}"/>
              </a:ext>
            </a:extLst>
          </p:cNvPr>
          <p:cNvSpPr>
            <a:spLocks noGrp="1"/>
          </p:cNvSpPr>
          <p:nvPr>
            <p:ph type="title"/>
          </p:nvPr>
        </p:nvSpPr>
        <p:spPr>
          <a:xfrm>
            <a:off x="448408" y="365125"/>
            <a:ext cx="11280530" cy="777875"/>
          </a:xfrm>
        </p:spPr>
        <p:txBody>
          <a:bodyPr>
            <a:noAutofit/>
          </a:bodyPr>
          <a:lstStyle/>
          <a:p>
            <a:pPr algn="ctr"/>
            <a:r>
              <a:rPr lang="en-US" sz="3600" dirty="0">
                <a:effectLst/>
                <a:latin typeface="Times New Roman" panose="02020603050405020304" pitchFamily="18" charset="0"/>
                <a:ea typeface="Calibri" panose="020F0502020204030204" pitchFamily="34" charset="0"/>
                <a:cs typeface="Mangal" panose="02040503050203030202" pitchFamily="18" charset="0"/>
              </a:rPr>
              <a:t>Concise </a:t>
            </a:r>
            <a:r>
              <a:rPr lang="en-US" sz="3600" b="1" dirty="0">
                <a:effectLst/>
                <a:latin typeface="Times New Roman" panose="02020603050405020304" pitchFamily="18" charset="0"/>
                <a:ea typeface="Calibri" panose="020F0502020204030204" pitchFamily="34" charset="0"/>
                <a:cs typeface="Mangal" panose="02040503050203030202" pitchFamily="18" charset="0"/>
              </a:rPr>
              <a:t>Literature Review </a:t>
            </a:r>
            <a:r>
              <a:rPr lang="en-US" sz="3600" dirty="0">
                <a:effectLst/>
                <a:latin typeface="Times New Roman" panose="02020603050405020304" pitchFamily="18" charset="0"/>
                <a:ea typeface="Calibri" panose="020F0502020204030204" pitchFamily="34" charset="0"/>
                <a:cs typeface="Mangal" panose="02040503050203030202" pitchFamily="18" charset="0"/>
              </a:rPr>
              <a:t>mentioning few salient points</a:t>
            </a:r>
            <a:endParaRPr lang="en-IN" sz="3600" dirty="0"/>
          </a:p>
        </p:txBody>
      </p:sp>
      <p:sp>
        <p:nvSpPr>
          <p:cNvPr id="3" name="Content Placeholder 2">
            <a:extLst>
              <a:ext uri="{FF2B5EF4-FFF2-40B4-BE49-F238E27FC236}">
                <a16:creationId xmlns:a16="http://schemas.microsoft.com/office/drawing/2014/main" id="{AF4FBA75-B7A8-2B85-8773-7B6FE8F7B239}"/>
              </a:ext>
            </a:extLst>
          </p:cNvPr>
          <p:cNvSpPr>
            <a:spLocks noGrp="1"/>
          </p:cNvSpPr>
          <p:nvPr>
            <p:ph idx="1"/>
          </p:nvPr>
        </p:nvSpPr>
        <p:spPr>
          <a:xfrm>
            <a:off x="838200" y="2180491"/>
            <a:ext cx="10515600" cy="3996471"/>
          </a:xfrm>
        </p:spPr>
        <p:txBody>
          <a:bodyPr>
            <a:normAutofit/>
          </a:bodyPr>
          <a:lstStyle/>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Singh, et al. (2008):</a:t>
            </a:r>
            <a:r>
              <a:rPr lang="en-US" sz="2000" dirty="0">
                <a:effectLst/>
                <a:latin typeface="Times New Roman" panose="02020603050405020304" pitchFamily="18" charset="0"/>
                <a:ea typeface="Calibri" panose="020F0502020204030204" pitchFamily="34" charset="0"/>
                <a:cs typeface="Mangal" panose="02040503050203030202" pitchFamily="18" charset="0"/>
              </a:rPr>
              <a:t> Road transportation accounts for 35% of total liquid-commercial-fuel consumed by all Indian sectors.</a:t>
            </a:r>
          </a:p>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Syed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Masiur</a:t>
            </a:r>
            <a:r>
              <a:rPr lang="en-IN" sz="2000" dirty="0">
                <a:effectLst/>
                <a:latin typeface="Times New Roman" panose="02020603050405020304" pitchFamily="18" charset="0"/>
                <a:ea typeface="Calibri" panose="020F0502020204030204" pitchFamily="34" charset="0"/>
                <a:cs typeface="Mangal" panose="02040503050203030202" pitchFamily="18" charset="0"/>
              </a:rPr>
              <a:t> Rahman (2017):</a:t>
            </a:r>
            <a:r>
              <a:rPr lang="en-US" sz="2000" dirty="0">
                <a:effectLst/>
                <a:latin typeface="Times New Roman" panose="02020603050405020304" pitchFamily="18" charset="0"/>
                <a:ea typeface="Calibri" panose="020F0502020204030204" pitchFamily="34" charset="0"/>
                <a:cs typeface="Mangal" panose="02040503050203030202" pitchFamily="18" charset="0"/>
              </a:rPr>
              <a:t> Mention challenges in mitigating GHG emissions</a:t>
            </a:r>
          </a:p>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Dhar &amp; Shukla (2015): </a:t>
            </a:r>
            <a:r>
              <a:rPr lang="en-US" sz="2000" dirty="0">
                <a:latin typeface="Times New Roman" panose="02020603050405020304" pitchFamily="18" charset="0"/>
                <a:ea typeface="Calibri" panose="020F0502020204030204" pitchFamily="34" charset="0"/>
                <a:cs typeface="Mangal" panose="02040503050203030202" pitchFamily="18" charset="0"/>
              </a:rPr>
              <a:t>D</a:t>
            </a:r>
            <a:r>
              <a:rPr lang="en-US" sz="2000" dirty="0">
                <a:effectLst/>
                <a:latin typeface="Times New Roman" panose="02020603050405020304" pitchFamily="18" charset="0"/>
                <a:ea typeface="Calibri" panose="020F0502020204030204" pitchFamily="34" charset="0"/>
                <a:cs typeface="Mangal" panose="02040503050203030202" pitchFamily="18" charset="0"/>
              </a:rPr>
              <a:t>imensions of policy making regarding aspects of energy security, local environment and climate change with a feasible approach to achieving developmental objectives with CO</a:t>
            </a:r>
            <a:r>
              <a:rPr lang="en-US" sz="2000" baseline="-25000" dirty="0">
                <a:effectLst/>
                <a:latin typeface="Times New Roman" panose="02020603050405020304" pitchFamily="18" charset="0"/>
                <a:ea typeface="Calibri" panose="020F0502020204030204" pitchFamily="34" charset="0"/>
                <a:cs typeface="Mangal" panose="02040503050203030202" pitchFamily="18" charset="0"/>
              </a:rPr>
              <a:t>2</a:t>
            </a:r>
            <a:r>
              <a:rPr lang="en-US" sz="2000" dirty="0">
                <a:effectLst/>
                <a:latin typeface="Times New Roman" panose="02020603050405020304" pitchFamily="18" charset="0"/>
                <a:ea typeface="Calibri" panose="020F0502020204030204" pitchFamily="34" charset="0"/>
                <a:cs typeface="Mangal" panose="02040503050203030202" pitchFamily="18" charset="0"/>
              </a:rPr>
              <a:t> co-benefits</a:t>
            </a:r>
            <a:endParaRPr lang="en-US" sz="2000" b="1" dirty="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Jiang et al. (2019):</a:t>
            </a:r>
            <a:r>
              <a:rPr lang="en-US" sz="200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Policies like cap and trade as is being used for constraining emissions has major limitations including that of significantly affecting supply chain companies' decisions about reducing carbon emissions</a:t>
            </a:r>
            <a:endParaRPr lang="en-IN" sz="3200" dirty="0"/>
          </a:p>
        </p:txBody>
      </p:sp>
    </p:spTree>
    <p:extLst>
      <p:ext uri="{BB962C8B-B14F-4D97-AF65-F5344CB8AC3E}">
        <p14:creationId xmlns:p14="http://schemas.microsoft.com/office/powerpoint/2010/main" val="108645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5E1E-D3B6-3329-94E7-5AE1EAECDD25}"/>
              </a:ext>
            </a:extLst>
          </p:cNvPr>
          <p:cNvSpPr>
            <a:spLocks noGrp="1"/>
          </p:cNvSpPr>
          <p:nvPr>
            <p:ph type="title"/>
          </p:nvPr>
        </p:nvSpPr>
        <p:spPr>
          <a:xfrm>
            <a:off x="838200" y="365126"/>
            <a:ext cx="10515600" cy="628406"/>
          </a:xfrm>
        </p:spPr>
        <p:txBody>
          <a:bodyPr>
            <a:normAutofit fontScale="90000"/>
          </a:bodyPr>
          <a:lstStyle/>
          <a:p>
            <a:r>
              <a:rPr lang="en-IN" b="1" dirty="0">
                <a:latin typeface="Times New Roman" panose="02020603050405020304" pitchFamily="18" charset="0"/>
                <a:cs typeface="Times New Roman" panose="02020603050405020304" pitchFamily="18" charset="0"/>
              </a:rPr>
              <a:t>Our Problem and Approach</a:t>
            </a:r>
          </a:p>
        </p:txBody>
      </p:sp>
      <p:sp>
        <p:nvSpPr>
          <p:cNvPr id="3" name="Content Placeholder 2">
            <a:extLst>
              <a:ext uri="{FF2B5EF4-FFF2-40B4-BE49-F238E27FC236}">
                <a16:creationId xmlns:a16="http://schemas.microsoft.com/office/drawing/2014/main" id="{E1B538CE-4FA5-548D-5443-35033B30CBD4}"/>
              </a:ext>
            </a:extLst>
          </p:cNvPr>
          <p:cNvSpPr>
            <a:spLocks noGrp="1"/>
          </p:cNvSpPr>
          <p:nvPr>
            <p:ph idx="1"/>
          </p:nvPr>
        </p:nvSpPr>
        <p:spPr>
          <a:xfrm>
            <a:off x="767861" y="1421179"/>
            <a:ext cx="10785231" cy="4944452"/>
          </a:xfrm>
        </p:spPr>
        <p:txBody>
          <a:bodyPr>
            <a:normAutofit fontScale="77500" lnSpcReduction="20000"/>
          </a:bodyPr>
          <a:lstStyle/>
          <a:p>
            <a:pPr marL="0" indent="0">
              <a:lnSpc>
                <a:spcPct val="120000"/>
              </a:lnSpc>
              <a:buNone/>
            </a:pPr>
            <a:r>
              <a:rPr lang="en-US" sz="2800" dirty="0">
                <a:effectLst/>
                <a:latin typeface="Times New Roman" panose="02020603050405020304" pitchFamily="18" charset="0"/>
                <a:ea typeface="Calibri" panose="020F0502020204030204" pitchFamily="34" charset="0"/>
                <a:cs typeface="Mangal" panose="02040503050203030202" pitchFamily="18" charset="0"/>
              </a:rPr>
              <a:t>We model a SCI problem, while also considering a small part of the facility location problem:</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There are main sources as </a:t>
            </a:r>
            <a:r>
              <a:rPr lang="en-US" sz="2800" b="1" dirty="0">
                <a:effectLst/>
                <a:latin typeface="Times New Roman" panose="02020603050405020304" pitchFamily="18" charset="0"/>
                <a:ea typeface="Calibri" panose="020F0502020204030204" pitchFamily="34" charset="0"/>
                <a:cs typeface="Mangal" panose="02040503050203030202" pitchFamily="18" charset="0"/>
              </a:rPr>
              <a:t>Suppliers</a:t>
            </a:r>
            <a:r>
              <a:rPr lang="en-US" sz="2800" dirty="0">
                <a:effectLst/>
                <a:latin typeface="Times New Roman" panose="02020603050405020304" pitchFamily="18" charset="0"/>
                <a:ea typeface="Calibri" panose="020F0502020204030204" pitchFamily="34" charset="0"/>
                <a:cs typeface="Mangal" panose="02040503050203030202" pitchFamily="18" charset="0"/>
              </a:rPr>
              <a:t>,</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final sinks as </a:t>
            </a:r>
            <a:r>
              <a:rPr lang="en-US" sz="2800" b="1" dirty="0">
                <a:effectLst/>
                <a:latin typeface="Times New Roman" panose="02020603050405020304" pitchFamily="18" charset="0"/>
                <a:ea typeface="Calibri" panose="020F0502020204030204" pitchFamily="34" charset="0"/>
                <a:cs typeface="Mangal" panose="02040503050203030202" pitchFamily="18" charset="0"/>
              </a:rPr>
              <a:t>Customers</a:t>
            </a:r>
            <a:r>
              <a:rPr lang="en-US" sz="2800" dirty="0">
                <a:effectLst/>
                <a:latin typeface="Times New Roman" panose="02020603050405020304" pitchFamily="18" charset="0"/>
                <a:ea typeface="Calibri" panose="020F0502020204030204" pitchFamily="34" charset="0"/>
                <a:cs typeface="Mangal" panose="02040503050203030202" pitchFamily="18" charset="0"/>
              </a:rPr>
              <a:t>,</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and other intermediate facilities (which may or may not be used).</a:t>
            </a:r>
          </a:p>
          <a:p>
            <a:pPr marL="0" indent="0">
              <a:lnSpc>
                <a:spcPct val="120000"/>
              </a:lnSpc>
              <a:buNone/>
            </a:pPr>
            <a:endParaRPr lang="en-US" sz="2800" b="1" dirty="0">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20000"/>
              </a:lnSpc>
              <a:buNone/>
            </a:pPr>
            <a:r>
              <a:rPr lang="en-US" sz="2800" b="1" dirty="0">
                <a:effectLst/>
                <a:latin typeface="Times New Roman" panose="02020603050405020304" pitchFamily="18" charset="0"/>
                <a:ea typeface="Calibri" panose="020F0502020204030204" pitchFamily="34" charset="0"/>
                <a:cs typeface="Mangal" panose="02040503050203030202" pitchFamily="18" charset="0"/>
              </a:rPr>
              <a:t>Objective:</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The facility location problem has long been studied with focus on the cost / time aspect of location, transportation and inventory management</a:t>
            </a:r>
          </a:p>
          <a:p>
            <a:pPr>
              <a:lnSpc>
                <a:spcPct val="120000"/>
              </a:lnSpc>
            </a:pPr>
            <a:r>
              <a:rPr lang="en-US" dirty="0">
                <a:latin typeface="Times New Roman" panose="02020603050405020304" pitchFamily="18" charset="0"/>
                <a:ea typeface="Calibri" panose="020F0502020204030204" pitchFamily="34" charset="0"/>
                <a:cs typeface="Mangal" panose="02040503050203030202" pitchFamily="18" charset="0"/>
              </a:rPr>
              <a:t>W</a:t>
            </a:r>
            <a:r>
              <a:rPr lang="en-US" sz="2800" dirty="0">
                <a:effectLst/>
                <a:latin typeface="Times New Roman" panose="02020603050405020304" pitchFamily="18" charset="0"/>
                <a:ea typeface="Calibri" panose="020F0502020204030204" pitchFamily="34" charset="0"/>
                <a:cs typeface="Mangal" panose="02040503050203030202" pitchFamily="18" charset="0"/>
              </a:rPr>
              <a:t>e focus on reducing overall emissions</a:t>
            </a:r>
            <a:br>
              <a:rPr lang="en-US" sz="2800" dirty="0">
                <a:effectLst/>
                <a:latin typeface="Times New Roman" panose="02020603050405020304" pitchFamily="18" charset="0"/>
                <a:ea typeface="Calibri" panose="020F0502020204030204" pitchFamily="34" charset="0"/>
                <a:cs typeface="Mangal" panose="02040503050203030202" pitchFamily="18" charset="0"/>
              </a:rPr>
            </a:br>
            <a:r>
              <a:rPr lang="en-US" sz="2800" dirty="0">
                <a:effectLst/>
                <a:latin typeface="Times New Roman" panose="02020603050405020304" pitchFamily="18" charset="0"/>
                <a:ea typeface="Calibri" panose="020F0502020204030204" pitchFamily="34" charset="0"/>
                <a:cs typeface="Mangal" panose="02040503050203030202" pitchFamily="18" charset="0"/>
              </a:rPr>
              <a:t>Here the usage of a facility is a decision contributing to emissions within a supply chain</a:t>
            </a:r>
            <a:br>
              <a:rPr lang="en-US" sz="2800" dirty="0">
                <a:effectLst/>
                <a:latin typeface="Times New Roman" panose="02020603050405020304" pitchFamily="18" charset="0"/>
                <a:ea typeface="Calibri" panose="020F0502020204030204" pitchFamily="34" charset="0"/>
                <a:cs typeface="Mangal" panose="02040503050203030202" pitchFamily="18" charset="0"/>
              </a:rPr>
            </a:br>
            <a:r>
              <a:rPr lang="en-US" sz="2800" dirty="0">
                <a:effectLst/>
                <a:latin typeface="Times New Roman" panose="02020603050405020304" pitchFamily="18" charset="0"/>
                <a:ea typeface="Calibri" panose="020F0502020204030204" pitchFamily="34" charset="0"/>
                <a:cs typeface="Mangal" panose="02040503050203030202" pitchFamily="18" charset="0"/>
              </a:rPr>
              <a:t>No usage of a particular facility is also a feasible decision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2231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EEDA-45DE-B636-1613-542CBF2B7207}"/>
              </a:ext>
            </a:extLst>
          </p:cNvPr>
          <p:cNvSpPr>
            <a:spLocks noGrp="1"/>
          </p:cNvSpPr>
          <p:nvPr>
            <p:ph type="title"/>
          </p:nvPr>
        </p:nvSpPr>
        <p:spPr>
          <a:xfrm>
            <a:off x="838200" y="0"/>
            <a:ext cx="10515600" cy="756138"/>
          </a:xfrm>
        </p:spPr>
        <p:txBody>
          <a:bodyPr>
            <a:normAutofit/>
          </a:bodyPr>
          <a:lstStyle/>
          <a:p>
            <a:r>
              <a:rPr lang="en-US" sz="2800" b="1" dirty="0">
                <a:effectLst/>
                <a:latin typeface="Times New Roman" panose="02020603050405020304" pitchFamily="18" charset="0"/>
                <a:ea typeface="Calibri" panose="020F0502020204030204" pitchFamily="34" charset="0"/>
                <a:cs typeface="Mangal" panose="02040503050203030202" pitchFamily="18" charset="0"/>
              </a:rPr>
              <a:t>Problem Description</a:t>
            </a:r>
            <a:endParaRPr lang="en-IN" sz="6000" dirty="0"/>
          </a:p>
        </p:txBody>
      </p:sp>
      <p:sp>
        <p:nvSpPr>
          <p:cNvPr id="29" name="TextBox 28">
            <a:extLst>
              <a:ext uri="{FF2B5EF4-FFF2-40B4-BE49-F238E27FC236}">
                <a16:creationId xmlns:a16="http://schemas.microsoft.com/office/drawing/2014/main" id="{4DE87A45-6C87-B628-19D5-54D43800BCD8}"/>
              </a:ext>
            </a:extLst>
          </p:cNvPr>
          <p:cNvSpPr txBox="1"/>
          <p:nvPr/>
        </p:nvSpPr>
        <p:spPr>
          <a:xfrm>
            <a:off x="838200" y="731515"/>
            <a:ext cx="6433038" cy="5931752"/>
          </a:xfrm>
          <a:prstGeom prst="rect">
            <a:avLst/>
          </a:prstGeom>
          <a:noFill/>
        </p:spPr>
        <p:txBody>
          <a:bodyPr wrap="square">
            <a:spAutoFit/>
          </a:bodyPr>
          <a:lstStyle/>
          <a:p>
            <a:pPr algn="just">
              <a:lnSpc>
                <a:spcPct val="150000"/>
              </a:lnSpc>
            </a:pPr>
            <a:r>
              <a:rPr lang="en-US" sz="1900" dirty="0">
                <a:effectLst/>
                <a:latin typeface="Times New Roman" panose="02020603050405020304" pitchFamily="18" charset="0"/>
                <a:ea typeface="Calibri" panose="020F0502020204030204" pitchFamily="34" charset="0"/>
                <a:cs typeface="Mangal" panose="02040503050203030202" pitchFamily="18" charset="0"/>
              </a:rPr>
              <a:t>We model our variant of the problem considering the following features:</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romanL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The requirement of a facility to being open is a decision (to save on its emissions)</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200"/>
              </a:spcAft>
              <a:buFont typeface="+mj-lt"/>
              <a:buAutoNum type="romanL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We consider a four-level network consisting of the following stages (sets):</a:t>
            </a: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Suppliers (</a:t>
            </a:r>
            <a:r>
              <a:rPr lang="en-US" sz="1900" i="1" dirty="0">
                <a:effectLst/>
                <a:latin typeface="Times New Roman" panose="02020603050405020304" pitchFamily="18" charset="0"/>
                <a:ea typeface="Calibri" panose="020F0502020204030204" pitchFamily="34" charset="0"/>
                <a:cs typeface="Mangal" panose="02040503050203030202" pitchFamily="18" charset="0"/>
              </a:rPr>
              <a:t>S</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Distribution Centres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endParaRPr lang="en-IN" sz="1900" dirty="0">
              <a:latin typeface="Calibri" panose="020F0502020204030204" pitchFamily="34" charset="0"/>
              <a:ea typeface="Calibri" panose="020F0502020204030204" pitchFamily="34" charset="0"/>
              <a:cs typeface="Mangal" panose="02040503050203030202" pitchFamily="18" charset="0"/>
            </a:endParaRP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Branches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endParaRPr lang="en-IN" sz="1900" dirty="0">
              <a:latin typeface="Calibri" panose="020F0502020204030204" pitchFamily="34" charset="0"/>
              <a:ea typeface="Calibri" panose="020F0502020204030204" pitchFamily="34" charset="0"/>
              <a:cs typeface="Mangal" panose="02040503050203030202" pitchFamily="18" charset="0"/>
            </a:endParaRP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rPr>
              <a:t>Customers (</a:t>
            </a:r>
            <a:r>
              <a:rPr lang="en-US" sz="1900" i="1" dirty="0">
                <a:effectLst/>
                <a:latin typeface="Times New Roman" panose="02020603050405020304" pitchFamily="18" charset="0"/>
                <a:ea typeface="Calibri" panose="020F0502020204030204" pitchFamily="34" charset="0"/>
              </a:rPr>
              <a:t>C</a:t>
            </a:r>
            <a:r>
              <a:rPr lang="en-US" sz="1900" dirty="0">
                <a:effectLst/>
                <a:latin typeface="Times New Roman" panose="02020603050405020304" pitchFamily="18" charset="0"/>
                <a:ea typeface="Calibri" panose="020F0502020204030204" pitchFamily="34" charset="0"/>
              </a:rPr>
              <a:t>)</a:t>
            </a:r>
            <a:endParaRPr lang="en-US" sz="19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50000"/>
              </a:lnSpc>
              <a:buFont typeface="+mj-lt"/>
              <a:buAutoNum type="romanL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All commodity flow happens in similar sequence, i.e.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S</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 and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C</a:t>
            </a:r>
            <a:r>
              <a:rPr lang="en-US" sz="1900" dirty="0">
                <a:effectLst/>
                <a:latin typeface="Times New Roman" panose="02020603050405020304" pitchFamily="18" charset="0"/>
                <a:ea typeface="Calibri" panose="020F0502020204030204" pitchFamily="34" charset="0"/>
                <a:cs typeface="Mangal" panose="02040503050203030202" pitchFamily="18" charset="0"/>
              </a:rPr>
              <a:t>. We also allow two other transportation routes,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S</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 and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C</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endParaRPr lang="en-IN" sz="19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0" name="Picture 39">
            <a:extLst>
              <a:ext uri="{FF2B5EF4-FFF2-40B4-BE49-F238E27FC236}">
                <a16:creationId xmlns:a16="http://schemas.microsoft.com/office/drawing/2014/main" id="{322788B0-D92C-84BB-45BF-0E81E20A4293}"/>
              </a:ext>
            </a:extLst>
          </p:cNvPr>
          <p:cNvPicPr>
            <a:picLocks noChangeAspect="1"/>
          </p:cNvPicPr>
          <p:nvPr/>
        </p:nvPicPr>
        <p:blipFill rotWithShape="1">
          <a:blip r:embed="rId2"/>
          <a:srcRect r="52353"/>
          <a:stretch/>
        </p:blipFill>
        <p:spPr>
          <a:xfrm>
            <a:off x="7545586" y="2542730"/>
            <a:ext cx="4338682" cy="2337001"/>
          </a:xfrm>
          <a:prstGeom prst="rect">
            <a:avLst/>
          </a:prstGeom>
        </p:spPr>
      </p:pic>
      <p:sp>
        <p:nvSpPr>
          <p:cNvPr id="42" name="TextBox 41">
            <a:extLst>
              <a:ext uri="{FF2B5EF4-FFF2-40B4-BE49-F238E27FC236}">
                <a16:creationId xmlns:a16="http://schemas.microsoft.com/office/drawing/2014/main" id="{28F32954-19ED-5B7C-153A-4988627F3020}"/>
              </a:ext>
            </a:extLst>
          </p:cNvPr>
          <p:cNvSpPr txBox="1"/>
          <p:nvPr/>
        </p:nvSpPr>
        <p:spPr>
          <a:xfrm>
            <a:off x="7336608" y="5002823"/>
            <a:ext cx="4756637" cy="307777"/>
          </a:xfrm>
          <a:prstGeom prst="rect">
            <a:avLst/>
          </a:prstGeom>
          <a:noFill/>
        </p:spPr>
        <p:txBody>
          <a:bodyPr wrap="square">
            <a:spAutoFit/>
          </a:bodyPr>
          <a:lstStyle/>
          <a:p>
            <a:r>
              <a:rPr lang="en-IN" sz="1400" b="1" dirty="0">
                <a:effectLst/>
                <a:latin typeface="Times New Roman" panose="02020603050405020304" pitchFamily="18" charset="0"/>
                <a:ea typeface="Calibri" panose="020F0502020204030204" pitchFamily="34" charset="0"/>
              </a:rPr>
              <a:t>Figure 1: Inter-Set connections available for transportation</a:t>
            </a:r>
            <a:endParaRPr lang="en-IN" sz="1400" dirty="0"/>
          </a:p>
        </p:txBody>
      </p:sp>
    </p:spTree>
    <p:extLst>
      <p:ext uri="{BB962C8B-B14F-4D97-AF65-F5344CB8AC3E}">
        <p14:creationId xmlns:p14="http://schemas.microsoft.com/office/powerpoint/2010/main" val="372309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33676-2C76-F504-70A6-1B1502FED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C1466-92C5-A839-487A-D2E75DC40A28}"/>
              </a:ext>
            </a:extLst>
          </p:cNvPr>
          <p:cNvSpPr>
            <a:spLocks noGrp="1"/>
          </p:cNvSpPr>
          <p:nvPr>
            <p:ph type="title"/>
          </p:nvPr>
        </p:nvSpPr>
        <p:spPr>
          <a:xfrm>
            <a:off x="838200" y="0"/>
            <a:ext cx="10515600" cy="1099038"/>
          </a:xfrm>
        </p:spPr>
        <p:txBody>
          <a:bodyPr>
            <a:normAutofit/>
          </a:bodyPr>
          <a:lstStyle/>
          <a:p>
            <a:r>
              <a:rPr lang="en-US" sz="2800" b="1" dirty="0">
                <a:effectLst/>
                <a:latin typeface="Times New Roman" panose="02020603050405020304" pitchFamily="18" charset="0"/>
                <a:ea typeface="Calibri" panose="020F0502020204030204" pitchFamily="34" charset="0"/>
                <a:cs typeface="Mangal" panose="02040503050203030202" pitchFamily="18" charset="0"/>
              </a:rPr>
              <a:t>Problem Description (Contd.)</a:t>
            </a:r>
            <a:endParaRPr lang="en-IN" sz="6000" dirty="0"/>
          </a:p>
        </p:txBody>
      </p:sp>
      <p:sp>
        <p:nvSpPr>
          <p:cNvPr id="29" name="TextBox 28">
            <a:extLst>
              <a:ext uri="{FF2B5EF4-FFF2-40B4-BE49-F238E27FC236}">
                <a16:creationId xmlns:a16="http://schemas.microsoft.com/office/drawing/2014/main" id="{EE20939B-90ED-A4DB-2587-7D93F04725B9}"/>
              </a:ext>
            </a:extLst>
          </p:cNvPr>
          <p:cNvSpPr txBox="1"/>
          <p:nvPr/>
        </p:nvSpPr>
        <p:spPr>
          <a:xfrm>
            <a:off x="923192" y="1610746"/>
            <a:ext cx="10345616" cy="3891258"/>
          </a:xfrm>
          <a:prstGeom prst="rect">
            <a:avLst/>
          </a:prstGeom>
          <a:noFill/>
        </p:spPr>
        <p:txBody>
          <a:bodyPr wrap="square">
            <a:spAutoFit/>
          </a:bodyPr>
          <a:lstStyle/>
          <a:p>
            <a:pPr marL="400050" lvl="0" indent="-400050" algn="just">
              <a:lnSpc>
                <a:spcPct val="200000"/>
              </a:lnSpc>
              <a:buFont typeface="+mj-lt"/>
              <a:buAutoNum type="romanLcPeriod" startAt="4"/>
            </a:pPr>
            <a:r>
              <a:rPr lang="en-US" dirty="0">
                <a:effectLst/>
                <a:latin typeface="Times New Roman" panose="02020603050405020304" pitchFamily="18" charset="0"/>
                <a:ea typeface="Calibri" panose="020F0502020204030204" pitchFamily="34" charset="0"/>
                <a:cs typeface="Mangal" panose="02040503050203030202" pitchFamily="18" charset="0"/>
              </a:rPr>
              <a:t>We consider both fixed as well as load-based variable emissions at each </a:t>
            </a:r>
            <a:r>
              <a:rPr lang="en-US" i="1" dirty="0">
                <a:effectLst/>
                <a:latin typeface="Times New Roman" panose="02020603050405020304" pitchFamily="18" charset="0"/>
                <a:ea typeface="Calibri" panose="020F0502020204030204" pitchFamily="34" charset="0"/>
                <a:cs typeface="Mangal" panose="02040503050203030202" pitchFamily="18" charset="0"/>
              </a:rPr>
              <a:t>R</a:t>
            </a:r>
            <a:r>
              <a:rPr lang="en-US" dirty="0">
                <a:effectLst/>
                <a:latin typeface="Times New Roman" panose="02020603050405020304" pitchFamily="18" charset="0"/>
                <a:ea typeface="Calibri" panose="020F0502020204030204" pitchFamily="34" charset="0"/>
                <a:cs typeface="Mangal" panose="02040503050203030202" pitchFamily="18" charset="0"/>
              </a:rPr>
              <a:t> and </a:t>
            </a:r>
            <a:r>
              <a:rPr lang="en-US" i="1" dirty="0">
                <a:effectLst/>
                <a:latin typeface="Times New Roman" panose="02020603050405020304" pitchFamily="18" charset="0"/>
                <a:ea typeface="Calibri" panose="020F0502020204030204" pitchFamily="34" charset="0"/>
                <a:cs typeface="Mangal" panose="02040503050203030202" pitchFamily="18" charset="0"/>
              </a:rPr>
              <a:t>B</a:t>
            </a:r>
            <a:r>
              <a:rPr lang="en-US" dirty="0">
                <a:effectLst/>
                <a:latin typeface="Times New Roman" panose="02020603050405020304" pitchFamily="18" charset="0"/>
                <a:ea typeface="Calibri" panose="020F0502020204030204" pitchFamily="34"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200000"/>
              </a:lnSpc>
              <a:buFont typeface="+mj-lt"/>
              <a:buAutoNum type="romanLcPeriod" startAt="4"/>
            </a:pPr>
            <a:r>
              <a:rPr lang="en-US" dirty="0">
                <a:effectLst/>
                <a:latin typeface="Times New Roman" panose="02020603050405020304" pitchFamily="18" charset="0"/>
                <a:ea typeface="Calibri" panose="020F0502020204030204" pitchFamily="34" charset="0"/>
              </a:rPr>
              <a:t>We consider a single type of vehicle on the transportation network, and further consider any inter-stage transportation to be done by a unique vehicle (not considering any intra-stage transportations and thereby doing away with the complexity of modelling vehicle </a:t>
            </a:r>
            <a:r>
              <a:rPr lang="en-US" dirty="0">
                <a:effectLst/>
                <a:latin typeface="Times New Roman" panose="02020603050405020304" pitchFamily="18" charset="0"/>
                <a:ea typeface="Calibri" panose="020F0502020204030204" pitchFamily="34" charset="0"/>
                <a:cs typeface="Mangal" panose="02040503050203030202" pitchFamily="18" charset="0"/>
              </a:rPr>
              <a:t>route planning). We assume that each transportation link (unique connection from one vertex to another) is catered to by a single vehicle of sufficient capacity (</a:t>
            </a:r>
            <a:r>
              <a:rPr lang="en-US" i="1" dirty="0">
                <a:effectLst/>
                <a:latin typeface="Times New Roman" panose="02020603050405020304" pitchFamily="18" charset="0"/>
                <a:ea typeface="Calibri" panose="020F0502020204030204" pitchFamily="34" charset="0"/>
                <a:cs typeface="Mangal" panose="02040503050203030202" pitchFamily="18" charset="0"/>
              </a:rPr>
              <a:t>Q</a:t>
            </a:r>
            <a:r>
              <a:rPr lang="en-US" dirty="0">
                <a:effectLst/>
                <a:latin typeface="Times New Roman" panose="02020603050405020304" pitchFamily="18" charset="0"/>
                <a:ea typeface="Calibri" panose="020F0502020204030204" pitchFamily="34" charset="0"/>
                <a:cs typeface="Mangal" panose="02040503050203030202" pitchFamily="18" charset="0"/>
              </a:rPr>
              <a: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200000"/>
              </a:lnSpc>
              <a:spcAft>
                <a:spcPts val="1200"/>
              </a:spcAft>
              <a:buFont typeface="+mj-lt"/>
              <a:buAutoNum type="romanLcPeriod" startAt="4"/>
            </a:pPr>
            <a:r>
              <a:rPr lang="en-US" dirty="0">
                <a:effectLst/>
                <a:latin typeface="Times New Roman" panose="02020603050405020304" pitchFamily="18" charset="0"/>
                <a:ea typeface="Calibri" panose="020F0502020204030204" pitchFamily="34" charset="0"/>
                <a:cs typeface="Mangal" panose="02040503050203030202" pitchFamily="18" charset="0"/>
              </a:rPr>
              <a:t>We model both fixed and load-and-distance based variable emission during transportation.</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664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CD12B-6FAC-36D4-4F49-FDB856091F3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E9E04AC-9982-52AE-2E8F-31F05029B91D}"/>
                  </a:ext>
                </a:extLst>
              </p:cNvPr>
              <p:cNvGraphicFramePr>
                <a:graphicFrameLocks noGrp="1"/>
              </p:cNvGraphicFramePr>
              <p:nvPr>
                <p:extLst>
                  <p:ext uri="{D42A27DB-BD31-4B8C-83A1-F6EECF244321}">
                    <p14:modId xmlns:p14="http://schemas.microsoft.com/office/powerpoint/2010/main" val="564427492"/>
                  </p:ext>
                </p:extLst>
              </p:nvPr>
            </p:nvGraphicFramePr>
            <p:xfrm>
              <a:off x="1" y="390684"/>
              <a:ext cx="12192000" cy="6467312"/>
            </p:xfrm>
            <a:graphic>
              <a:graphicData uri="http://schemas.openxmlformats.org/drawingml/2006/table">
                <a:tbl>
                  <a:tblPr firstRow="1" firstCol="1" bandRow="1">
                    <a:tableStyleId>{5C22544A-7EE6-4342-B048-85BDC9FD1C3A}</a:tableStyleId>
                  </a:tblPr>
                  <a:tblGrid>
                    <a:gridCol w="2679263">
                      <a:extLst>
                        <a:ext uri="{9D8B030D-6E8A-4147-A177-3AD203B41FA5}">
                          <a16:colId xmlns:a16="http://schemas.microsoft.com/office/drawing/2014/main" val="2647272601"/>
                        </a:ext>
                      </a:extLst>
                    </a:gridCol>
                    <a:gridCol w="9512737">
                      <a:extLst>
                        <a:ext uri="{9D8B030D-6E8A-4147-A177-3AD203B41FA5}">
                          <a16:colId xmlns:a16="http://schemas.microsoft.com/office/drawing/2014/main" val="3086509248"/>
                        </a:ext>
                      </a:extLst>
                    </a:gridCol>
                  </a:tblGrid>
                  <a:tr h="265946">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Notation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Sets and Parameters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extLst>
                      <a:ext uri="{0D108BD9-81ED-4DB2-BD59-A6C34878D82A}">
                        <a16:rowId xmlns:a16="http://schemas.microsoft.com/office/drawing/2014/main" val="385958769"/>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𝑆</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Suppliers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774411324"/>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𝑅</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Set of all Distribution Centres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2465247277"/>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𝐵</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Branches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483827310"/>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𝐶</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598564732"/>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𝐾</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Products that are in demand by the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603748711"/>
                      </a:ext>
                    </a:extLst>
                  </a:tr>
                  <a:tr h="757146">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𝐸</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Edges connecting the different types of nodes/vertices </a:t>
                          </a: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𝑖</m:t>
                              </m:r>
                              <m:r>
                                <a:rPr lang="en-US" sz="1600">
                                  <a:effectLst/>
                                  <a:latin typeface="Cambria Math" panose="02040503050406030204" pitchFamily="18" charset="0"/>
                                </a:rPr>
                                <m:t>→</m:t>
                              </m:r>
                              <m:r>
                                <a:rPr lang="en-US" sz="1600">
                                  <a:effectLst/>
                                  <a:latin typeface="Cambria Math" panose="02040503050406030204" pitchFamily="18" charset="0"/>
                                </a:rPr>
                                <m:t>𝑗</m:t>
                              </m:r>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The considered connections between the elements from the different sets are: </a:t>
                          </a:r>
                          <a14:m>
                            <m:oMath xmlns:m="http://schemas.openxmlformats.org/officeDocument/2006/math">
                              <m:r>
                                <a:rPr lang="en-US" sz="1600">
                                  <a:effectLst/>
                                  <a:latin typeface="Cambria Math" panose="02040503050406030204" pitchFamily="18" charset="0"/>
                                </a:rPr>
                                <m:t>𝑆</m:t>
                              </m:r>
                              <m:r>
                                <a:rPr lang="en-US" sz="1600">
                                  <a:effectLst/>
                                  <a:latin typeface="Cambria Math" panose="02040503050406030204" pitchFamily="18" charset="0"/>
                                </a:rPr>
                                <m:t>→</m:t>
                              </m:r>
                              <m:r>
                                <a:rPr lang="en-US" sz="1600">
                                  <a:effectLst/>
                                  <a:latin typeface="Cambria Math" panose="02040503050406030204" pitchFamily="18" charset="0"/>
                                </a:rPr>
                                <m:t>𝑅</m:t>
                              </m:r>
                              <m:r>
                                <a:rPr lang="en-IN" sz="1600">
                                  <a:effectLst/>
                                  <a:latin typeface="Cambria Math" panose="02040503050406030204" pitchFamily="18" charset="0"/>
                                </a:rPr>
                                <m:t>∪</m:t>
                              </m:r>
                              <m:r>
                                <a:rPr lang="en-US" sz="1600">
                                  <a:effectLst/>
                                  <a:latin typeface="Cambria Math" panose="02040503050406030204" pitchFamily="18" charset="0"/>
                                </a:rPr>
                                <m:t>𝐵</m:t>
                              </m:r>
                            </m:oMath>
                          </a14:m>
                          <a:r>
                            <a:rPr lang="en-US" sz="1600">
                              <a:effectLst/>
                              <a:latin typeface="Times New Roman" panose="02020603050405020304" pitchFamily="18" charset="0"/>
                              <a:cs typeface="Times New Roman" panose="02020603050405020304" pitchFamily="18" charset="0"/>
                            </a:rPr>
                            <a:t>, </a:t>
                          </a:r>
                          <a14:m>
                            <m:oMath xmlns:m="http://schemas.openxmlformats.org/officeDocument/2006/math">
                              <m:r>
                                <a:rPr lang="en-US" sz="1600">
                                  <a:effectLst/>
                                  <a:latin typeface="Cambria Math" panose="02040503050406030204" pitchFamily="18" charset="0"/>
                                </a:rPr>
                                <m:t>𝑅</m:t>
                              </m:r>
                              <m:r>
                                <a:rPr lang="en-US" sz="1600">
                                  <a:effectLst/>
                                  <a:latin typeface="Cambria Math" panose="02040503050406030204" pitchFamily="18" charset="0"/>
                                </a:rPr>
                                <m:t>→</m:t>
                              </m:r>
                              <m:r>
                                <a:rPr lang="en-US" sz="1600">
                                  <a:effectLst/>
                                  <a:latin typeface="Cambria Math" panose="02040503050406030204" pitchFamily="18" charset="0"/>
                                </a:rPr>
                                <m:t>𝐵</m:t>
                              </m:r>
                            </m:oMath>
                          </a14:m>
                          <a:r>
                            <a:rPr lang="en-US" sz="1600">
                              <a:effectLst/>
                              <a:latin typeface="Times New Roman" panose="02020603050405020304" pitchFamily="18" charset="0"/>
                              <a:cs typeface="Times New Roman" panose="02020603050405020304" pitchFamily="18" charset="0"/>
                            </a:rPr>
                            <a:t>, and </a:t>
                          </a:r>
                          <a14:m>
                            <m:oMath xmlns:m="http://schemas.openxmlformats.org/officeDocument/2006/math">
                              <m:r>
                                <a:rPr lang="en-US" sz="1600">
                                  <a:effectLst/>
                                  <a:latin typeface="Cambria Math" panose="02040503050406030204" pitchFamily="18" charset="0"/>
                                </a:rPr>
                                <m:t>𝑅</m:t>
                              </m:r>
                              <m:r>
                                <a:rPr lang="en-IN" sz="1600">
                                  <a:effectLst/>
                                  <a:latin typeface="Cambria Math" panose="02040503050406030204" pitchFamily="18" charset="0"/>
                                </a:rPr>
                                <m:t>∪</m:t>
                              </m:r>
                              <m:r>
                                <a:rPr lang="en-US" sz="1600">
                                  <a:effectLst/>
                                  <a:latin typeface="Cambria Math" panose="02040503050406030204" pitchFamily="18" charset="0"/>
                                </a:rPr>
                                <m:t>𝐵</m:t>
                              </m:r>
                              <m:r>
                                <a:rPr lang="en-US" sz="1600">
                                  <a:effectLst/>
                                  <a:latin typeface="Cambria Math" panose="02040503050406030204" pitchFamily="18" charset="0"/>
                                </a:rPr>
                                <m:t>→</m:t>
                              </m:r>
                              <m:r>
                                <a:rPr lang="en-US" sz="1600">
                                  <a:effectLst/>
                                  <a:latin typeface="Cambria Math" panose="02040503050406030204" pitchFamily="18" charset="0"/>
                                </a:rPr>
                                <m:t>𝐶</m:t>
                              </m:r>
                            </m:oMath>
                          </a14:m>
                          <a:r>
                            <a:rPr lang="en-US" sz="1600">
                              <a:effectLst/>
                              <a:latin typeface="Times New Roman" panose="02020603050405020304" pitchFamily="18" charset="0"/>
                              <a:cs typeface="Times New Roman" panose="02020603050405020304" pitchFamily="18" charset="0"/>
                            </a:rPr>
                            <a:t>; as shown in </a:t>
                          </a:r>
                          <a:r>
                            <a:rPr lang="en-IN" sz="1600">
                              <a:effectLst/>
                              <a:latin typeface="Times New Roman" panose="02020603050405020304" pitchFamily="18" charset="0"/>
                              <a:cs typeface="Times New Roman" panose="02020603050405020304" pitchFamily="18" charset="0"/>
                            </a:rPr>
                            <a:t>Figure 1</a:t>
                          </a: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345354014"/>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𝑇</m:t>
                                    </m:r>
                                  </m:e>
                                  <m:sub>
                                    <m:r>
                                      <a:rPr lang="en-US" sz="1600">
                                        <a:effectLst/>
                                        <a:latin typeface="Cambria Math" panose="02040503050406030204" pitchFamily="18" charset="0"/>
                                      </a:rPr>
                                      <m:t>𝑖</m:t>
                                    </m:r>
                                    <m:r>
                                      <a:rPr lang="en-US" sz="1600">
                                        <a:effectLst/>
                                        <a:latin typeface="Cambria Math" panose="02040503050406030204" pitchFamily="18" charset="0"/>
                                      </a:rPr>
                                      <m:t>,</m:t>
                                    </m:r>
                                    <m:r>
                                      <a:rPr lang="en-US" sz="1600">
                                        <a:effectLst/>
                                        <a:latin typeface="Cambria Math" panose="02040503050406030204" pitchFamily="18" charset="0"/>
                                      </a:rPr>
                                      <m:t>𝑗</m:t>
                                    </m:r>
                                  </m:sub>
                                </m:sSub>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Travelling distance from vertex </a:t>
                          </a:r>
                          <a14:m>
                            <m:oMath xmlns:m="http://schemas.openxmlformats.org/officeDocument/2006/math">
                              <m:r>
                                <a:rPr lang="en-US" sz="1600">
                                  <a:effectLst/>
                                  <a:latin typeface="Cambria Math" panose="02040503050406030204" pitchFamily="18" charset="0"/>
                                </a:rPr>
                                <m:t>𝑖</m:t>
                              </m:r>
                            </m:oMath>
                          </a14:m>
                          <a:r>
                            <a:rPr lang="en-US" sz="1600" dirty="0">
                              <a:effectLst/>
                              <a:latin typeface="Times New Roman" panose="02020603050405020304" pitchFamily="18" charset="0"/>
                              <a:cs typeface="Times New Roman" panose="02020603050405020304" pitchFamily="18" charset="0"/>
                            </a:rPr>
                            <a:t> to vertex </a:t>
                          </a:r>
                          <a14:m>
                            <m:oMath xmlns:m="http://schemas.openxmlformats.org/officeDocument/2006/math">
                              <m:r>
                                <a:rPr lang="en-US" sz="1600">
                                  <a:effectLst/>
                                  <a:latin typeface="Cambria Math" panose="02040503050406030204" pitchFamily="18" charset="0"/>
                                </a:rPr>
                                <m:t>𝑗</m:t>
                              </m:r>
                            </m:oMath>
                          </a14:m>
                          <a:r>
                            <a:rPr lang="en-US" sz="1600" dirty="0">
                              <a:effectLst/>
                              <a:latin typeface="Times New Roman" panose="02020603050405020304" pitchFamily="18" charset="0"/>
                              <a:cs typeface="Times New Roman" panose="02020603050405020304" pitchFamily="18" charset="0"/>
                            </a:rPr>
                            <a:t> for the transportation, where </a:t>
                          </a: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𝑖</m:t>
                              </m:r>
                              <m:r>
                                <a:rPr lang="en-US" sz="1600">
                                  <a:effectLst/>
                                  <a:latin typeface="Cambria Math" panose="02040503050406030204" pitchFamily="18" charset="0"/>
                                </a:rPr>
                                <m:t>→</m:t>
                              </m:r>
                              <m:r>
                                <a:rPr lang="en-US" sz="1600">
                                  <a:effectLst/>
                                  <a:latin typeface="Cambria Math" panose="02040503050406030204" pitchFamily="18" charset="0"/>
                                </a:rPr>
                                <m:t>𝑗</m:t>
                              </m:r>
                              <m:r>
                                <a:rPr lang="en-US" sz="1600">
                                  <a:effectLst/>
                                  <a:latin typeface="Cambria Math" panose="02040503050406030204" pitchFamily="18" charset="0"/>
                                </a:rPr>
                                <m:t>)∈</m:t>
                              </m:r>
                              <m:r>
                                <a:rPr lang="en-IN" sz="1600">
                                  <a:effectLst/>
                                  <a:latin typeface="Cambria Math" panose="02040503050406030204" pitchFamily="18" charset="0"/>
                                </a:rPr>
                                <m:t>𝐸</m:t>
                              </m:r>
                            </m:oMath>
                          </a14:m>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779487180"/>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600" i="1">
                                        <a:effectLst/>
                                        <a:latin typeface="Cambria Math" panose="02040503050406030204" pitchFamily="18" charset="0"/>
                                      </a:rPr>
                                    </m:ctrlPr>
                                  </m:sSubSupPr>
                                  <m:e>
                                    <m:r>
                                      <a:rPr lang="en-US" sz="1600">
                                        <a:effectLst/>
                                        <a:latin typeface="Cambria Math" panose="02040503050406030204" pitchFamily="18" charset="0"/>
                                      </a:rPr>
                                      <m:t>𝑈</m:t>
                                    </m:r>
                                  </m:e>
                                  <m:sub>
                                    <m:r>
                                      <a:rPr lang="en-US" sz="1600">
                                        <a:effectLst/>
                                        <a:latin typeface="Cambria Math" panose="02040503050406030204" pitchFamily="18" charset="0"/>
                                      </a:rPr>
                                      <m:t>𝑖</m:t>
                                    </m:r>
                                  </m:sub>
                                  <m:sup>
                                    <m:r>
                                      <a:rPr lang="en-US" sz="1600">
                                        <a:effectLst/>
                                        <a:latin typeface="Cambria Math" panose="02040503050406030204" pitchFamily="18" charset="0"/>
                                      </a:rPr>
                                      <m:t>𝑘</m:t>
                                    </m:r>
                                  </m:sup>
                                </m:sSub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Refers to the amount of product </a:t>
                          </a:r>
                          <a14:m>
                            <m:oMath xmlns:m="http://schemas.openxmlformats.org/officeDocument/2006/math">
                              <m:r>
                                <a:rPr lang="en-US" sz="1600">
                                  <a:effectLst/>
                                  <a:latin typeface="Cambria Math" panose="02040503050406030204" pitchFamily="18" charset="0"/>
                                </a:rPr>
                                <m:t>𝑘</m:t>
                              </m:r>
                              <m:r>
                                <a:rPr lang="en-US" sz="1600">
                                  <a:effectLst/>
                                  <a:latin typeface="Cambria Math" panose="02040503050406030204" pitchFamily="18" charset="0"/>
                                </a:rPr>
                                <m:t>,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𝑘</m:t>
                                  </m:r>
                                  <m:r>
                                    <a:rPr lang="en-IN" sz="1600">
                                      <a:effectLst/>
                                      <a:latin typeface="Cambria Math" panose="02040503050406030204" pitchFamily="18" charset="0"/>
                                    </a:rPr>
                                    <m:t>∈</m:t>
                                  </m:r>
                                  <m:r>
                                    <a:rPr lang="en-IN" sz="1600">
                                      <a:effectLst/>
                                      <a:latin typeface="Cambria Math" panose="02040503050406030204" pitchFamily="18" charset="0"/>
                                    </a:rPr>
                                    <m:t>𝐾</m:t>
                                  </m:r>
                                </m:e>
                              </m:d>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available to be supplied by supplier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𝑆</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885442976"/>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600" i="1">
                                        <a:effectLst/>
                                        <a:latin typeface="Cambria Math" panose="02040503050406030204" pitchFamily="18" charset="0"/>
                                      </a:rPr>
                                    </m:ctrlPr>
                                  </m:sSubSupPr>
                                  <m:e>
                                    <m:r>
                                      <a:rPr lang="en-US" sz="1600">
                                        <a:effectLst/>
                                        <a:latin typeface="Cambria Math" panose="02040503050406030204" pitchFamily="18" charset="0"/>
                                      </a:rPr>
                                      <m:t>𝐻</m:t>
                                    </m:r>
                                  </m:e>
                                  <m:sub>
                                    <m:r>
                                      <a:rPr lang="en-US" sz="1600">
                                        <a:effectLst/>
                                        <a:latin typeface="Cambria Math" panose="02040503050406030204" pitchFamily="18" charset="0"/>
                                      </a:rPr>
                                      <m:t>𝑖</m:t>
                                    </m:r>
                                  </m:sub>
                                  <m:sup>
                                    <m:r>
                                      <a:rPr lang="en-US" sz="1600">
                                        <a:effectLst/>
                                        <a:latin typeface="Cambria Math" panose="02040503050406030204" pitchFamily="18" charset="0"/>
                                      </a:rPr>
                                      <m:t>𝑘</m:t>
                                    </m:r>
                                  </m:sup>
                                </m:sSub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Inventory holding and handling capacity of product </a:t>
                          </a:r>
                          <a14:m>
                            <m:oMath xmlns:m="http://schemas.openxmlformats.org/officeDocument/2006/math">
                              <m:r>
                                <a:rPr lang="en-US" sz="1600">
                                  <a:effectLst/>
                                  <a:latin typeface="Cambria Math" panose="02040503050406030204" pitchFamily="18" charset="0"/>
                                </a:rPr>
                                <m:t>𝑘</m:t>
                              </m:r>
                              <m:r>
                                <a:rPr lang="en-US" sz="1600">
                                  <a:effectLst/>
                                  <a:latin typeface="Cambria Math" panose="02040503050406030204" pitchFamily="18" charset="0"/>
                                </a:rPr>
                                <m:t>,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𝑘</m:t>
                                  </m:r>
                                  <m:r>
                                    <a:rPr lang="en-IN" sz="1600">
                                      <a:effectLst/>
                                      <a:latin typeface="Cambria Math" panose="02040503050406030204" pitchFamily="18" charset="0"/>
                                    </a:rPr>
                                    <m:t>∈</m:t>
                                  </m:r>
                                  <m:r>
                                    <a:rPr lang="en-IN" sz="1600">
                                      <a:effectLst/>
                                      <a:latin typeface="Cambria Math" panose="02040503050406030204" pitchFamily="18" charset="0"/>
                                    </a:rPr>
                                    <m:t>𝐾</m:t>
                                  </m:r>
                                </m:e>
                              </m:d>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at the facility at the vertex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2957321377"/>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600" i="1">
                                        <a:effectLst/>
                                        <a:latin typeface="Cambria Math" panose="02040503050406030204" pitchFamily="18" charset="0"/>
                                      </a:rPr>
                                    </m:ctrlPr>
                                  </m:sSubSupPr>
                                  <m:e>
                                    <m:r>
                                      <a:rPr lang="en-US" sz="1600">
                                        <a:effectLst/>
                                        <a:latin typeface="Cambria Math" panose="02040503050406030204" pitchFamily="18" charset="0"/>
                                      </a:rPr>
                                      <m:t>𝐷</m:t>
                                    </m:r>
                                  </m:e>
                                  <m:sub>
                                    <m:r>
                                      <a:rPr lang="en-US" sz="1600">
                                        <a:effectLst/>
                                        <a:latin typeface="Cambria Math" panose="02040503050406030204" pitchFamily="18" charset="0"/>
                                      </a:rPr>
                                      <m:t>𝑖</m:t>
                                    </m:r>
                                  </m:sub>
                                  <m:sup>
                                    <m:r>
                                      <a:rPr lang="en-US" sz="1600">
                                        <a:effectLst/>
                                        <a:latin typeface="Cambria Math" panose="02040503050406030204" pitchFamily="18" charset="0"/>
                                      </a:rPr>
                                      <m:t>𝑘</m:t>
                                    </m:r>
                                  </m:sup>
                                </m:sSub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Demand refers to the amount of product </a:t>
                          </a:r>
                          <a14:m>
                            <m:oMath xmlns:m="http://schemas.openxmlformats.org/officeDocument/2006/math">
                              <m:r>
                                <a:rPr lang="en-US" sz="1600">
                                  <a:effectLst/>
                                  <a:latin typeface="Cambria Math" panose="02040503050406030204" pitchFamily="18" charset="0"/>
                                </a:rPr>
                                <m:t>𝑘</m:t>
                              </m:r>
                              <m:r>
                                <a:rPr lang="en-US" sz="1600">
                                  <a:effectLst/>
                                  <a:latin typeface="Cambria Math" panose="02040503050406030204" pitchFamily="18" charset="0"/>
                                </a:rPr>
                                <m:t>,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𝑘</m:t>
                                  </m:r>
                                  <m:r>
                                    <a:rPr lang="en-IN" sz="1600">
                                      <a:effectLst/>
                                      <a:latin typeface="Cambria Math" panose="02040503050406030204" pitchFamily="18" charset="0"/>
                                    </a:rPr>
                                    <m:t>∈</m:t>
                                  </m:r>
                                  <m:r>
                                    <a:rPr lang="en-IN" sz="1600">
                                      <a:effectLst/>
                                      <a:latin typeface="Cambria Math" panose="02040503050406030204" pitchFamily="18" charset="0"/>
                                    </a:rPr>
                                    <m:t>𝐾</m:t>
                                  </m:r>
                                </m:e>
                              </m:d>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required by customer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𝐶</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451170013"/>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𝐹</m:t>
                                    </m:r>
                                  </m:e>
                                  <m:sub>
                                    <m:r>
                                      <a:rPr lang="en-US" sz="1600">
                                        <a:effectLst/>
                                        <a:latin typeface="Cambria Math" panose="02040503050406030204" pitchFamily="18" charset="0"/>
                                      </a:rPr>
                                      <m:t>𝑖</m:t>
                                    </m:r>
                                  </m:sub>
                                </m:sSub>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Fixed Emission for location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89820925"/>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𝑉</m:t>
                                    </m:r>
                                  </m:e>
                                  <m:sub>
                                    <m:r>
                                      <a:rPr lang="en-US" sz="1600">
                                        <a:effectLst/>
                                        <a:latin typeface="Cambria Math" panose="02040503050406030204" pitchFamily="18" charset="0"/>
                                      </a:rPr>
                                      <m:t>𝑖</m:t>
                                    </m:r>
                                  </m:sub>
                                </m:sSub>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Variable Emission for location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962679722"/>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𝑄</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Capacity of each homogeneous vehicle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651864788"/>
                      </a:ext>
                    </a:extLst>
                  </a:tr>
                  <a:tr h="295670">
                    <a:tc>
                      <a:txBody>
                        <a:bodyPr/>
                        <a:lstStyle/>
                        <a:p>
                          <a:pPr algn="just">
                            <a:lnSpc>
                              <a:spcPct val="115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𝐹</m:t>
                                    </m:r>
                                  </m:e>
                                  <m:sup>
                                    <m:r>
                                      <a:rPr lang="en-US" sz="1600">
                                        <a:effectLst/>
                                        <a:latin typeface="Cambria Math" panose="02040503050406030204" pitchFamily="18" charset="0"/>
                                      </a:rPr>
                                      <m:t>0</m:t>
                                    </m:r>
                                  </m:sup>
                                </m:s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Fixed Emission of an empty vehicle per unit distance travelled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97290199"/>
                      </a:ext>
                    </a:extLst>
                  </a:tr>
                  <a:tr h="555068">
                    <a:tc>
                      <a:txBody>
                        <a:bodyPr/>
                        <a:lstStyle/>
                        <a:p>
                          <a:pPr algn="just">
                            <a:lnSpc>
                              <a:spcPct val="115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𝑉</m:t>
                                    </m:r>
                                  </m:e>
                                  <m:sup>
                                    <m:r>
                                      <a:rPr lang="en-US" sz="1600">
                                        <a:effectLst/>
                                        <a:latin typeface="Cambria Math" panose="02040503050406030204" pitchFamily="18" charset="0"/>
                                      </a:rPr>
                                      <m:t>0</m:t>
                                    </m:r>
                                  </m:sup>
                                </m:s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Variable Emission per unit quantity of product being transported, per unit distance (this is calculated over and above the fixed emission)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425098100"/>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𝑀</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An arbitrary high-value positive real number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336853877"/>
                      </a:ext>
                    </a:extLst>
                  </a:tr>
                </a:tbl>
              </a:graphicData>
            </a:graphic>
          </p:graphicFrame>
        </mc:Choice>
        <mc:Fallback xmlns="">
          <p:graphicFrame>
            <p:nvGraphicFramePr>
              <p:cNvPr id="4" name="Table 3">
                <a:extLst>
                  <a:ext uri="{FF2B5EF4-FFF2-40B4-BE49-F238E27FC236}">
                    <a16:creationId xmlns:a16="http://schemas.microsoft.com/office/drawing/2014/main" id="{CE9E04AC-9982-52AE-2E8F-31F05029B91D}"/>
                  </a:ext>
                </a:extLst>
              </p:cNvPr>
              <p:cNvGraphicFramePr>
                <a:graphicFrameLocks noGrp="1"/>
              </p:cNvGraphicFramePr>
              <p:nvPr>
                <p:extLst>
                  <p:ext uri="{D42A27DB-BD31-4B8C-83A1-F6EECF244321}">
                    <p14:modId xmlns:p14="http://schemas.microsoft.com/office/powerpoint/2010/main" val="564427492"/>
                  </p:ext>
                </p:extLst>
              </p:nvPr>
            </p:nvGraphicFramePr>
            <p:xfrm>
              <a:off x="1" y="390684"/>
              <a:ext cx="12192000" cy="6467312"/>
            </p:xfrm>
            <a:graphic>
              <a:graphicData uri="http://schemas.openxmlformats.org/drawingml/2006/table">
                <a:tbl>
                  <a:tblPr firstRow="1" firstCol="1" bandRow="1">
                    <a:tableStyleId>{5C22544A-7EE6-4342-B048-85BDC9FD1C3A}</a:tableStyleId>
                  </a:tblPr>
                  <a:tblGrid>
                    <a:gridCol w="2679263">
                      <a:extLst>
                        <a:ext uri="{9D8B030D-6E8A-4147-A177-3AD203B41FA5}">
                          <a16:colId xmlns:a16="http://schemas.microsoft.com/office/drawing/2014/main" val="2647272601"/>
                        </a:ext>
                      </a:extLst>
                    </a:gridCol>
                    <a:gridCol w="9512737">
                      <a:extLst>
                        <a:ext uri="{9D8B030D-6E8A-4147-A177-3AD203B41FA5}">
                          <a16:colId xmlns:a16="http://schemas.microsoft.com/office/drawing/2014/main" val="3086509248"/>
                        </a:ext>
                      </a:extLst>
                    </a:gridCol>
                  </a:tblGrid>
                  <a:tr h="265946">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Notation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Sets and Parameters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extLst>
                      <a:ext uri="{0D108BD9-81ED-4DB2-BD59-A6C34878D82A}">
                        <a16:rowId xmlns:a16="http://schemas.microsoft.com/office/drawing/2014/main" val="385958769"/>
                      </a:ext>
                    </a:extLst>
                  </a:tr>
                  <a:tr h="289122">
                    <a:tc>
                      <a:txBody>
                        <a:bodyPr/>
                        <a:lstStyle/>
                        <a:p>
                          <a:endParaRPr lang="en-US"/>
                        </a:p>
                      </a:txBody>
                      <a:tcPr marL="65704" marR="65704" marT="0" marB="0" anchor="ctr">
                        <a:blipFill>
                          <a:blip r:embed="rId2"/>
                          <a:stretch>
                            <a:fillRect l="-455" t="-108511" r="-355682" b="-2104255"/>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Suppliers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774411324"/>
                      </a:ext>
                    </a:extLst>
                  </a:tr>
                  <a:tr h="289122">
                    <a:tc>
                      <a:txBody>
                        <a:bodyPr/>
                        <a:lstStyle/>
                        <a:p>
                          <a:endParaRPr lang="en-US"/>
                        </a:p>
                      </a:txBody>
                      <a:tcPr marL="65704" marR="65704" marT="0" marB="0" anchor="ctr">
                        <a:blipFill>
                          <a:blip r:embed="rId2"/>
                          <a:stretch>
                            <a:fillRect l="-455" t="-208511" r="-355682" b="-2004255"/>
                          </a:stretch>
                        </a:blipFill>
                      </a:tcP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Set of all Distribution Centres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2465247277"/>
                      </a:ext>
                    </a:extLst>
                  </a:tr>
                  <a:tr h="289122">
                    <a:tc>
                      <a:txBody>
                        <a:bodyPr/>
                        <a:lstStyle/>
                        <a:p>
                          <a:endParaRPr lang="en-US"/>
                        </a:p>
                      </a:txBody>
                      <a:tcPr marL="65704" marR="65704" marT="0" marB="0" anchor="ctr">
                        <a:blipFill>
                          <a:blip r:embed="rId2"/>
                          <a:stretch>
                            <a:fillRect l="-455" t="-302083" r="-355682" b="-1862500"/>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Branches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483827310"/>
                      </a:ext>
                    </a:extLst>
                  </a:tr>
                  <a:tr h="289122">
                    <a:tc>
                      <a:txBody>
                        <a:bodyPr/>
                        <a:lstStyle/>
                        <a:p>
                          <a:endParaRPr lang="en-US"/>
                        </a:p>
                      </a:txBody>
                      <a:tcPr marL="65704" marR="65704" marT="0" marB="0" anchor="ctr">
                        <a:blipFill>
                          <a:blip r:embed="rId2"/>
                          <a:stretch>
                            <a:fillRect l="-455" t="-410638" r="-355682" b="-1802128"/>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598564732"/>
                      </a:ext>
                    </a:extLst>
                  </a:tr>
                  <a:tr h="289122">
                    <a:tc>
                      <a:txBody>
                        <a:bodyPr/>
                        <a:lstStyle/>
                        <a:p>
                          <a:endParaRPr lang="en-US"/>
                        </a:p>
                      </a:txBody>
                      <a:tcPr marL="65704" marR="65704" marT="0" marB="0" anchor="ctr">
                        <a:blipFill>
                          <a:blip r:embed="rId2"/>
                          <a:stretch>
                            <a:fillRect l="-455" t="-500000" r="-355682" b="-1664583"/>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Products that are in demand by the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603748711"/>
                      </a:ext>
                    </a:extLst>
                  </a:tr>
                  <a:tr h="757146">
                    <a:tc>
                      <a:txBody>
                        <a:bodyPr/>
                        <a:lstStyle/>
                        <a:p>
                          <a:endParaRPr lang="en-US"/>
                        </a:p>
                      </a:txBody>
                      <a:tcPr marL="65704" marR="65704" marT="0" marB="0" anchor="ctr">
                        <a:blipFill>
                          <a:blip r:embed="rId2"/>
                          <a:stretch>
                            <a:fillRect l="-455" t="-232258" r="-355682" b="-544355"/>
                          </a:stretch>
                        </a:blipFill>
                      </a:tcPr>
                    </a:tc>
                    <a:tc>
                      <a:txBody>
                        <a:bodyPr/>
                        <a:lstStyle/>
                        <a:p>
                          <a:endParaRPr lang="en-US"/>
                        </a:p>
                      </a:txBody>
                      <a:tcPr marL="65704" marR="65704" marT="0" marB="0" anchor="ctr">
                        <a:blipFill>
                          <a:blip r:embed="rId2"/>
                          <a:stretch>
                            <a:fillRect l="-28315" t="-232258" r="-256" b="-544355"/>
                          </a:stretch>
                        </a:blipFill>
                      </a:tcPr>
                    </a:tc>
                    <a:extLst>
                      <a:ext uri="{0D108BD9-81ED-4DB2-BD59-A6C34878D82A}">
                        <a16:rowId xmlns:a16="http://schemas.microsoft.com/office/drawing/2014/main" val="3345354014"/>
                      </a:ext>
                    </a:extLst>
                  </a:tr>
                  <a:tr h="497846">
                    <a:tc>
                      <a:txBody>
                        <a:bodyPr/>
                        <a:lstStyle/>
                        <a:p>
                          <a:endParaRPr lang="en-US"/>
                        </a:p>
                      </a:txBody>
                      <a:tcPr marL="65704" marR="65704" marT="0" marB="0" anchor="ctr">
                        <a:blipFill>
                          <a:blip r:embed="rId2"/>
                          <a:stretch>
                            <a:fillRect l="-455" t="-502439" r="-355682" b="-723171"/>
                          </a:stretch>
                        </a:blipFill>
                      </a:tcPr>
                    </a:tc>
                    <a:tc>
                      <a:txBody>
                        <a:bodyPr/>
                        <a:lstStyle/>
                        <a:p>
                          <a:endParaRPr lang="en-US"/>
                        </a:p>
                      </a:txBody>
                      <a:tcPr marL="65704" marR="65704" marT="0" marB="0" anchor="ctr">
                        <a:blipFill>
                          <a:blip r:embed="rId2"/>
                          <a:stretch>
                            <a:fillRect l="-28315" t="-502439" r="-256" b="-723171"/>
                          </a:stretch>
                        </a:blipFill>
                      </a:tcPr>
                    </a:tc>
                    <a:extLst>
                      <a:ext uri="{0D108BD9-81ED-4DB2-BD59-A6C34878D82A}">
                        <a16:rowId xmlns:a16="http://schemas.microsoft.com/office/drawing/2014/main" val="3779487180"/>
                      </a:ext>
                    </a:extLst>
                  </a:tr>
                  <a:tr h="497846">
                    <a:tc>
                      <a:txBody>
                        <a:bodyPr/>
                        <a:lstStyle/>
                        <a:p>
                          <a:endParaRPr lang="en-US"/>
                        </a:p>
                      </a:txBody>
                      <a:tcPr marL="65704" marR="65704" marT="0" marB="0" anchor="ctr">
                        <a:blipFill>
                          <a:blip r:embed="rId2"/>
                          <a:stretch>
                            <a:fillRect l="-455" t="-609877" r="-355682" b="-632099"/>
                          </a:stretch>
                        </a:blipFill>
                      </a:tcPr>
                    </a:tc>
                    <a:tc>
                      <a:txBody>
                        <a:bodyPr/>
                        <a:lstStyle/>
                        <a:p>
                          <a:endParaRPr lang="en-US"/>
                        </a:p>
                      </a:txBody>
                      <a:tcPr marL="65704" marR="65704" marT="0" marB="0" anchor="ctr">
                        <a:blipFill>
                          <a:blip r:embed="rId2"/>
                          <a:stretch>
                            <a:fillRect l="-28315" t="-609877" r="-256" b="-632099"/>
                          </a:stretch>
                        </a:blipFill>
                      </a:tcPr>
                    </a:tc>
                    <a:extLst>
                      <a:ext uri="{0D108BD9-81ED-4DB2-BD59-A6C34878D82A}">
                        <a16:rowId xmlns:a16="http://schemas.microsoft.com/office/drawing/2014/main" val="1885442976"/>
                      </a:ext>
                    </a:extLst>
                  </a:tr>
                  <a:tr h="497846">
                    <a:tc>
                      <a:txBody>
                        <a:bodyPr/>
                        <a:lstStyle/>
                        <a:p>
                          <a:endParaRPr lang="en-US"/>
                        </a:p>
                      </a:txBody>
                      <a:tcPr marL="65704" marR="65704" marT="0" marB="0" anchor="ctr">
                        <a:blipFill>
                          <a:blip r:embed="rId2"/>
                          <a:stretch>
                            <a:fillRect l="-455" t="-701220" r="-355682" b="-524390"/>
                          </a:stretch>
                        </a:blipFill>
                      </a:tcPr>
                    </a:tc>
                    <a:tc>
                      <a:txBody>
                        <a:bodyPr/>
                        <a:lstStyle/>
                        <a:p>
                          <a:endParaRPr lang="en-US"/>
                        </a:p>
                      </a:txBody>
                      <a:tcPr marL="65704" marR="65704" marT="0" marB="0" anchor="ctr">
                        <a:blipFill>
                          <a:blip r:embed="rId2"/>
                          <a:stretch>
                            <a:fillRect l="-28315" t="-701220" r="-256" b="-524390"/>
                          </a:stretch>
                        </a:blipFill>
                      </a:tcPr>
                    </a:tc>
                    <a:extLst>
                      <a:ext uri="{0D108BD9-81ED-4DB2-BD59-A6C34878D82A}">
                        <a16:rowId xmlns:a16="http://schemas.microsoft.com/office/drawing/2014/main" val="2957321377"/>
                      </a:ext>
                    </a:extLst>
                  </a:tr>
                  <a:tr h="497846">
                    <a:tc>
                      <a:txBody>
                        <a:bodyPr/>
                        <a:lstStyle/>
                        <a:p>
                          <a:endParaRPr lang="en-US"/>
                        </a:p>
                      </a:txBody>
                      <a:tcPr marL="65704" marR="65704" marT="0" marB="0" anchor="ctr">
                        <a:blipFill>
                          <a:blip r:embed="rId2"/>
                          <a:stretch>
                            <a:fillRect l="-455" t="-801220" r="-355682" b="-424390"/>
                          </a:stretch>
                        </a:blipFill>
                      </a:tcPr>
                    </a:tc>
                    <a:tc>
                      <a:txBody>
                        <a:bodyPr/>
                        <a:lstStyle/>
                        <a:p>
                          <a:endParaRPr lang="en-US"/>
                        </a:p>
                      </a:txBody>
                      <a:tcPr marL="65704" marR="65704" marT="0" marB="0" anchor="ctr">
                        <a:blipFill>
                          <a:blip r:embed="rId2"/>
                          <a:stretch>
                            <a:fillRect l="-28315" t="-801220" r="-256" b="-424390"/>
                          </a:stretch>
                        </a:blipFill>
                      </a:tcPr>
                    </a:tc>
                    <a:extLst>
                      <a:ext uri="{0D108BD9-81ED-4DB2-BD59-A6C34878D82A}">
                        <a16:rowId xmlns:a16="http://schemas.microsoft.com/office/drawing/2014/main" val="3451170013"/>
                      </a:ext>
                    </a:extLst>
                  </a:tr>
                  <a:tr h="289122">
                    <a:tc>
                      <a:txBody>
                        <a:bodyPr/>
                        <a:lstStyle/>
                        <a:p>
                          <a:endParaRPr lang="en-US"/>
                        </a:p>
                      </a:txBody>
                      <a:tcPr marL="65704" marR="65704" marT="0" marB="0" anchor="ctr">
                        <a:blipFill>
                          <a:blip r:embed="rId2"/>
                          <a:stretch>
                            <a:fillRect l="-455" t="-1572340" r="-355682" b="-640426"/>
                          </a:stretch>
                        </a:blipFill>
                      </a:tcPr>
                    </a:tc>
                    <a:tc>
                      <a:txBody>
                        <a:bodyPr/>
                        <a:lstStyle/>
                        <a:p>
                          <a:endParaRPr lang="en-US"/>
                        </a:p>
                      </a:txBody>
                      <a:tcPr marL="65704" marR="65704" marT="0" marB="0" anchor="ctr">
                        <a:blipFill>
                          <a:blip r:embed="rId2"/>
                          <a:stretch>
                            <a:fillRect l="-28315" t="-1572340" r="-256" b="-640426"/>
                          </a:stretch>
                        </a:blipFill>
                      </a:tcPr>
                    </a:tc>
                    <a:extLst>
                      <a:ext uri="{0D108BD9-81ED-4DB2-BD59-A6C34878D82A}">
                        <a16:rowId xmlns:a16="http://schemas.microsoft.com/office/drawing/2014/main" val="89820925"/>
                      </a:ext>
                    </a:extLst>
                  </a:tr>
                  <a:tr h="289122">
                    <a:tc>
                      <a:txBody>
                        <a:bodyPr/>
                        <a:lstStyle/>
                        <a:p>
                          <a:endParaRPr lang="en-US"/>
                        </a:p>
                      </a:txBody>
                      <a:tcPr marL="65704" marR="65704" marT="0" marB="0" anchor="ctr">
                        <a:blipFill>
                          <a:blip r:embed="rId2"/>
                          <a:stretch>
                            <a:fillRect l="-455" t="-1637500" r="-355682" b="-527083"/>
                          </a:stretch>
                        </a:blipFill>
                      </a:tcPr>
                    </a:tc>
                    <a:tc>
                      <a:txBody>
                        <a:bodyPr/>
                        <a:lstStyle/>
                        <a:p>
                          <a:endParaRPr lang="en-US"/>
                        </a:p>
                      </a:txBody>
                      <a:tcPr marL="65704" marR="65704" marT="0" marB="0" anchor="ctr">
                        <a:blipFill>
                          <a:blip r:embed="rId2"/>
                          <a:stretch>
                            <a:fillRect l="-28315" t="-1637500" r="-256" b="-527083"/>
                          </a:stretch>
                        </a:blipFill>
                      </a:tcPr>
                    </a:tc>
                    <a:extLst>
                      <a:ext uri="{0D108BD9-81ED-4DB2-BD59-A6C34878D82A}">
                        <a16:rowId xmlns:a16="http://schemas.microsoft.com/office/drawing/2014/main" val="3962679722"/>
                      </a:ext>
                    </a:extLst>
                  </a:tr>
                  <a:tr h="289122">
                    <a:tc>
                      <a:txBody>
                        <a:bodyPr/>
                        <a:lstStyle/>
                        <a:p>
                          <a:endParaRPr lang="en-US"/>
                        </a:p>
                      </a:txBody>
                      <a:tcPr marL="65704" marR="65704" marT="0" marB="0" anchor="ctr">
                        <a:blipFill>
                          <a:blip r:embed="rId2"/>
                          <a:stretch>
                            <a:fillRect l="-455" t="-1774468" r="-355682" b="-438298"/>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Capacity of each homogeneous vehicle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651864788"/>
                      </a:ext>
                    </a:extLst>
                  </a:tr>
                  <a:tr h="295670">
                    <a:tc>
                      <a:txBody>
                        <a:bodyPr/>
                        <a:lstStyle/>
                        <a:p>
                          <a:endParaRPr lang="en-US"/>
                        </a:p>
                      </a:txBody>
                      <a:tcPr marL="65704" marR="65704" marT="0" marB="0" anchor="ctr">
                        <a:blipFill>
                          <a:blip r:embed="rId2"/>
                          <a:stretch>
                            <a:fillRect l="-455" t="-1797959" r="-355682" b="-320408"/>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Fixed Emission of an empty vehicle per unit distance travelled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97290199"/>
                      </a:ext>
                    </a:extLst>
                  </a:tr>
                  <a:tr h="555068">
                    <a:tc>
                      <a:txBody>
                        <a:bodyPr/>
                        <a:lstStyle/>
                        <a:p>
                          <a:endParaRPr lang="en-US"/>
                        </a:p>
                      </a:txBody>
                      <a:tcPr marL="65704" marR="65704" marT="0" marB="0" anchor="ctr">
                        <a:blipFill>
                          <a:blip r:embed="rId2"/>
                          <a:stretch>
                            <a:fillRect l="-455" t="-1021978" r="-355682" b="-72527"/>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Variable Emission per unit quantity of product being transported, per unit distance (this is calculated over and above the fixed emission)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425098100"/>
                      </a:ext>
                    </a:extLst>
                  </a:tr>
                  <a:tr h="289122">
                    <a:tc>
                      <a:txBody>
                        <a:bodyPr/>
                        <a:lstStyle/>
                        <a:p>
                          <a:endParaRPr lang="en-US"/>
                        </a:p>
                      </a:txBody>
                      <a:tcPr marL="65704" marR="65704" marT="0" marB="0" anchor="ctr">
                        <a:blipFill>
                          <a:blip r:embed="rId2"/>
                          <a:stretch>
                            <a:fillRect l="-455" t="-2172340" r="-355682" b="-40426"/>
                          </a:stretch>
                        </a:blipFill>
                      </a:tcP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An arbitrary high-value positive real number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336853877"/>
                      </a:ext>
                    </a:extLst>
                  </a:tr>
                </a:tbl>
              </a:graphicData>
            </a:graphic>
          </p:graphicFrame>
        </mc:Fallback>
      </mc:AlternateContent>
      <p:sp>
        <p:nvSpPr>
          <p:cNvPr id="8" name="TextBox 7">
            <a:extLst>
              <a:ext uri="{FF2B5EF4-FFF2-40B4-BE49-F238E27FC236}">
                <a16:creationId xmlns:a16="http://schemas.microsoft.com/office/drawing/2014/main" id="{285B6421-0BC1-E6DF-ABD9-A30FBF89BA5B}"/>
              </a:ext>
            </a:extLst>
          </p:cNvPr>
          <p:cNvSpPr txBox="1"/>
          <p:nvPr/>
        </p:nvSpPr>
        <p:spPr>
          <a:xfrm>
            <a:off x="3038475" y="0"/>
            <a:ext cx="6115050" cy="390684"/>
          </a:xfrm>
          <a:prstGeom prst="rect">
            <a:avLst/>
          </a:prstGeom>
          <a:noFill/>
        </p:spPr>
        <p:txBody>
          <a:bodyPr wrap="square">
            <a:spAutoFit/>
          </a:bodyPr>
          <a:lstStyle/>
          <a:p>
            <a:pPr algn="ctr">
              <a:lnSpc>
                <a:spcPct val="115000"/>
              </a:lnSpc>
              <a:spcAft>
                <a:spcPts val="1000"/>
              </a:spcAft>
            </a:pPr>
            <a:r>
              <a:rPr lang="en-IN" sz="1800" b="1" i="0" dirty="0">
                <a:effectLst/>
                <a:latin typeface="Times New Roman" panose="02020603050405020304" pitchFamily="18" charset="0"/>
                <a:ea typeface="Calibri" panose="020F0502020204030204" pitchFamily="34" charset="0"/>
                <a:cs typeface="Mangal" panose="02040503050203030202" pitchFamily="18" charset="0"/>
              </a:rPr>
              <a:t>Table 1: Sets and Parameters used</a:t>
            </a:r>
            <a:endParaRPr lang="en-IN" sz="1200" i="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16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10A42DE-6EFE-9FA6-BAD8-A31A6671C6B3}"/>
                  </a:ext>
                </a:extLst>
              </p:cNvPr>
              <p:cNvGraphicFramePr>
                <a:graphicFrameLocks noGrp="1"/>
              </p:cNvGraphicFramePr>
              <p:nvPr>
                <p:extLst>
                  <p:ext uri="{D42A27DB-BD31-4B8C-83A1-F6EECF244321}">
                    <p14:modId xmlns:p14="http://schemas.microsoft.com/office/powerpoint/2010/main" val="1151992058"/>
                  </p:ext>
                </p:extLst>
              </p:nvPr>
            </p:nvGraphicFramePr>
            <p:xfrm>
              <a:off x="1400908" y="2462903"/>
              <a:ext cx="9390183" cy="2671806"/>
            </p:xfrm>
            <a:graphic>
              <a:graphicData uri="http://schemas.openxmlformats.org/drawingml/2006/table">
                <a:tbl>
                  <a:tblPr firstRow="1" firstCol="1" bandRow="1">
                    <a:tableStyleId>{5C22544A-7EE6-4342-B048-85BDC9FD1C3A}</a:tableStyleId>
                  </a:tblPr>
                  <a:tblGrid>
                    <a:gridCol w="1767564">
                      <a:extLst>
                        <a:ext uri="{9D8B030D-6E8A-4147-A177-3AD203B41FA5}">
                          <a16:colId xmlns:a16="http://schemas.microsoft.com/office/drawing/2014/main" val="1011975175"/>
                        </a:ext>
                      </a:extLst>
                    </a:gridCol>
                    <a:gridCol w="7622619">
                      <a:extLst>
                        <a:ext uri="{9D8B030D-6E8A-4147-A177-3AD203B41FA5}">
                          <a16:colId xmlns:a16="http://schemas.microsoft.com/office/drawing/2014/main" val="1455373291"/>
                        </a:ext>
                      </a:extLst>
                    </a:gridCol>
                  </a:tblGrid>
                  <a:tr h="367953">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Variable 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631856481"/>
                      </a:ext>
                    </a:extLst>
                  </a:tr>
                  <a:tr h="767951">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rPr>
                                    </m:ctrlPr>
                                  </m:sSubPr>
                                  <m:e>
                                    <m:r>
                                      <a:rPr lang="en-US" sz="1800">
                                        <a:effectLst/>
                                        <a:latin typeface="Cambria Math" panose="02040503050406030204" pitchFamily="18" charset="0"/>
                                      </a:rPr>
                                      <m:t>𝑥</m:t>
                                    </m:r>
                                  </m:e>
                                  <m:sub>
                                    <m:r>
                                      <a:rPr lang="en-US" sz="1800">
                                        <a:effectLst/>
                                        <a:latin typeface="Cambria Math" panose="02040503050406030204" pitchFamily="18" charset="0"/>
                                      </a:rPr>
                                      <m:t>𝑖</m:t>
                                    </m:r>
                                    <m:r>
                                      <a:rPr lang="en-US" sz="1800">
                                        <a:effectLst/>
                                        <a:latin typeface="Cambria Math" panose="02040503050406030204" pitchFamily="18" charset="0"/>
                                      </a:rPr>
                                      <m:t>,</m:t>
                                    </m:r>
                                    <m:r>
                                      <a:rPr lang="en-US" sz="1800">
                                        <a:effectLst/>
                                        <a:latin typeface="Cambria Math" panose="02040503050406030204" pitchFamily="18" charset="0"/>
                                      </a:rPr>
                                      <m:t>𝑗</m:t>
                                    </m:r>
                                  </m:sub>
                                </m:sSub>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pPr>
                          <a:r>
                            <a:rPr lang="en-US" sz="1800">
                              <a:effectLst/>
                              <a:latin typeface="Times New Roman" panose="02020603050405020304" pitchFamily="18" charset="0"/>
                              <a:cs typeface="Times New Roman" panose="02020603050405020304" pitchFamily="18" charset="0"/>
                            </a:rPr>
                            <a:t>Binary Decision Variable referring to whether the path from vertex </a:t>
                          </a:r>
                          <a14:m>
                            <m:oMath xmlns:m="http://schemas.openxmlformats.org/officeDocument/2006/math">
                              <m:r>
                                <a:rPr lang="en-US" sz="1800">
                                  <a:effectLst/>
                                  <a:latin typeface="Cambria Math" panose="02040503050406030204" pitchFamily="18" charset="0"/>
                                </a:rPr>
                                <m:t>𝑖</m:t>
                              </m:r>
                            </m:oMath>
                          </a14:m>
                          <a:r>
                            <a:rPr lang="en-US" sz="1800">
                              <a:effectLst/>
                              <a:latin typeface="Times New Roman" panose="02020603050405020304" pitchFamily="18" charset="0"/>
                              <a:cs typeface="Times New Roman" panose="02020603050405020304" pitchFamily="18" charset="0"/>
                            </a:rPr>
                            <a:t> to vertex </a:t>
                          </a:r>
                          <a14:m>
                            <m:oMath xmlns:m="http://schemas.openxmlformats.org/officeDocument/2006/math">
                              <m:r>
                                <a:rPr lang="en-US" sz="1800">
                                  <a:effectLst/>
                                  <a:latin typeface="Cambria Math" panose="02040503050406030204" pitchFamily="18" charset="0"/>
                                </a:rPr>
                                <m:t>𝑗</m:t>
                              </m:r>
                            </m:oMath>
                          </a14:m>
                          <a:r>
                            <a:rPr lang="en-US" sz="1800">
                              <a:effectLst/>
                              <a:latin typeface="Times New Roman" panose="02020603050405020304" pitchFamily="18" charset="0"/>
                              <a:cs typeface="Times New Roman" panose="02020603050405020304" pitchFamily="18" charset="0"/>
                            </a:rPr>
                            <a:t> is selected to be used during the transportation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1096930"/>
                      </a:ext>
                    </a:extLst>
                  </a:tr>
                  <a:tr h="767951">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800" i="1">
                                        <a:effectLst/>
                                        <a:latin typeface="Cambria Math" panose="02040503050406030204" pitchFamily="18" charset="0"/>
                                      </a:rPr>
                                    </m:ctrlPr>
                                  </m:sSubSupPr>
                                  <m:e>
                                    <m:r>
                                      <a:rPr lang="en-US" sz="1800">
                                        <a:effectLst/>
                                        <a:latin typeface="Cambria Math" panose="02040503050406030204" pitchFamily="18" charset="0"/>
                                      </a:rPr>
                                      <m:t>𝑦</m:t>
                                    </m:r>
                                  </m:e>
                                  <m:sub>
                                    <m:r>
                                      <a:rPr lang="en-US" sz="1800">
                                        <a:effectLst/>
                                        <a:latin typeface="Cambria Math" panose="02040503050406030204" pitchFamily="18" charset="0"/>
                                      </a:rPr>
                                      <m:t>𝑖</m:t>
                                    </m:r>
                                    <m:r>
                                      <a:rPr lang="en-US" sz="1800">
                                        <a:effectLst/>
                                        <a:latin typeface="Cambria Math" panose="02040503050406030204" pitchFamily="18" charset="0"/>
                                      </a:rPr>
                                      <m:t>,</m:t>
                                    </m:r>
                                    <m:r>
                                      <a:rPr lang="en-US" sz="1800">
                                        <a:effectLst/>
                                        <a:latin typeface="Cambria Math" panose="02040503050406030204" pitchFamily="18" charset="0"/>
                                      </a:rPr>
                                      <m:t>𝑗</m:t>
                                    </m:r>
                                  </m:sub>
                                  <m:sup>
                                    <m:r>
                                      <a:rPr lang="en-US" sz="1800">
                                        <a:effectLst/>
                                        <a:latin typeface="Cambria Math" panose="02040503050406030204" pitchFamily="18" charset="0"/>
                                      </a:rPr>
                                      <m:t>𝑘</m:t>
                                    </m:r>
                                  </m:sup>
                                </m:sSubSup>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pPr>
                          <a:r>
                            <a:rPr lang="en-US" sz="1800" dirty="0">
                              <a:effectLst/>
                              <a:latin typeface="Times New Roman" panose="02020603050405020304" pitchFamily="18" charset="0"/>
                              <a:cs typeface="Times New Roman" panose="02020603050405020304" pitchFamily="18" charset="0"/>
                            </a:rPr>
                            <a:t>Continuous Decision Variable referring to the amount of product of category </a:t>
                          </a:r>
                          <a14:m>
                            <m:oMath xmlns:m="http://schemas.openxmlformats.org/officeDocument/2006/math">
                              <m:r>
                                <a:rPr lang="en-US" sz="1800">
                                  <a:effectLst/>
                                  <a:latin typeface="Cambria Math" panose="02040503050406030204" pitchFamily="18" charset="0"/>
                                </a:rPr>
                                <m:t>𝑘</m:t>
                              </m:r>
                            </m:oMath>
                          </a14:m>
                          <a:r>
                            <a:rPr lang="en-US" sz="1800" dirty="0">
                              <a:effectLst/>
                              <a:latin typeface="Times New Roman" panose="02020603050405020304" pitchFamily="18" charset="0"/>
                              <a:cs typeface="Times New Roman" panose="02020603050405020304" pitchFamily="18" charset="0"/>
                            </a:rPr>
                            <a:t> being transported from vertex </a:t>
                          </a:r>
                          <a14:m>
                            <m:oMath xmlns:m="http://schemas.openxmlformats.org/officeDocument/2006/math">
                              <m:r>
                                <a:rPr lang="en-US" sz="1800">
                                  <a:effectLst/>
                                  <a:latin typeface="Cambria Math" panose="02040503050406030204" pitchFamily="18" charset="0"/>
                                </a:rPr>
                                <m:t>𝑖</m:t>
                              </m:r>
                            </m:oMath>
                          </a14:m>
                          <a:r>
                            <a:rPr lang="en-US" sz="1800" dirty="0">
                              <a:effectLst/>
                              <a:latin typeface="Times New Roman" panose="02020603050405020304" pitchFamily="18" charset="0"/>
                              <a:cs typeface="Times New Roman" panose="02020603050405020304" pitchFamily="18" charset="0"/>
                            </a:rPr>
                            <a:t> to vertex </a:t>
                          </a:r>
                          <a14:m>
                            <m:oMath xmlns:m="http://schemas.openxmlformats.org/officeDocument/2006/math">
                              <m:r>
                                <a:rPr lang="en-US" sz="1800">
                                  <a:effectLst/>
                                  <a:latin typeface="Cambria Math" panose="02040503050406030204" pitchFamily="18" charset="0"/>
                                </a:rPr>
                                <m:t>𝑗</m:t>
                              </m:r>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4538765"/>
                      </a:ext>
                    </a:extLst>
                  </a:tr>
                  <a:tr h="767951">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rPr>
                                    </m:ctrlPr>
                                  </m:sSubPr>
                                  <m:e>
                                    <m:r>
                                      <a:rPr lang="en-US" sz="1800">
                                        <a:effectLst/>
                                        <a:latin typeface="Cambria Math" panose="02040503050406030204" pitchFamily="18" charset="0"/>
                                      </a:rPr>
                                      <m:t>𝑧</m:t>
                                    </m:r>
                                  </m:e>
                                  <m:sub>
                                    <m:r>
                                      <a:rPr lang="en-US" sz="1800">
                                        <a:effectLst/>
                                        <a:latin typeface="Cambria Math" panose="02040503050406030204" pitchFamily="18" charset="0"/>
                                      </a:rPr>
                                      <m:t>𝑖</m:t>
                                    </m:r>
                                  </m:sub>
                                </m:sSub>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pPr>
                          <a:r>
                            <a:rPr lang="en-US" sz="1800" dirty="0">
                              <a:effectLst/>
                              <a:latin typeface="Times New Roman" panose="02020603050405020304" pitchFamily="18" charset="0"/>
                              <a:cs typeface="Times New Roman" panose="02020603050405020304" pitchFamily="18" charset="0"/>
                            </a:rPr>
                            <a:t>Binary Decision Variable referring to whether the (facility at) vertex </a:t>
                          </a:r>
                          <a14:m>
                            <m:oMath xmlns:m="http://schemas.openxmlformats.org/officeDocument/2006/math">
                              <m:r>
                                <a:rPr lang="en-US" sz="1800">
                                  <a:effectLst/>
                                  <a:latin typeface="Cambria Math" panose="02040503050406030204" pitchFamily="18" charset="0"/>
                                </a:rPr>
                                <m:t>𝑖</m:t>
                              </m:r>
                            </m:oMath>
                          </a14:m>
                          <a:r>
                            <a:rPr lang="en-US" sz="1800" dirty="0">
                              <a:effectLst/>
                              <a:latin typeface="Times New Roman" panose="02020603050405020304" pitchFamily="18" charset="0"/>
                              <a:cs typeface="Times New Roman" panose="02020603050405020304" pitchFamily="18" charset="0"/>
                            </a:rPr>
                            <a:t> is used in the solution and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9561105"/>
                      </a:ext>
                    </a:extLst>
                  </a:tr>
                </a:tbl>
              </a:graphicData>
            </a:graphic>
          </p:graphicFrame>
        </mc:Choice>
        <mc:Fallback>
          <p:graphicFrame>
            <p:nvGraphicFramePr>
              <p:cNvPr id="2" name="Table 1">
                <a:extLst>
                  <a:ext uri="{FF2B5EF4-FFF2-40B4-BE49-F238E27FC236}">
                    <a16:creationId xmlns:a16="http://schemas.microsoft.com/office/drawing/2014/main" id="{F10A42DE-6EFE-9FA6-BAD8-A31A6671C6B3}"/>
                  </a:ext>
                </a:extLst>
              </p:cNvPr>
              <p:cNvGraphicFramePr>
                <a:graphicFrameLocks noGrp="1"/>
              </p:cNvGraphicFramePr>
              <p:nvPr>
                <p:extLst>
                  <p:ext uri="{D42A27DB-BD31-4B8C-83A1-F6EECF244321}">
                    <p14:modId xmlns:p14="http://schemas.microsoft.com/office/powerpoint/2010/main" val="1151992058"/>
                  </p:ext>
                </p:extLst>
              </p:nvPr>
            </p:nvGraphicFramePr>
            <p:xfrm>
              <a:off x="1400908" y="2462903"/>
              <a:ext cx="9390183" cy="2671806"/>
            </p:xfrm>
            <a:graphic>
              <a:graphicData uri="http://schemas.openxmlformats.org/drawingml/2006/table">
                <a:tbl>
                  <a:tblPr firstRow="1" firstCol="1" bandRow="1">
                    <a:tableStyleId>{5C22544A-7EE6-4342-B048-85BDC9FD1C3A}</a:tableStyleId>
                  </a:tblPr>
                  <a:tblGrid>
                    <a:gridCol w="1767564">
                      <a:extLst>
                        <a:ext uri="{9D8B030D-6E8A-4147-A177-3AD203B41FA5}">
                          <a16:colId xmlns:a16="http://schemas.microsoft.com/office/drawing/2014/main" val="1011975175"/>
                        </a:ext>
                      </a:extLst>
                    </a:gridCol>
                    <a:gridCol w="7622619">
                      <a:extLst>
                        <a:ext uri="{9D8B030D-6E8A-4147-A177-3AD203B41FA5}">
                          <a16:colId xmlns:a16="http://schemas.microsoft.com/office/drawing/2014/main" val="1455373291"/>
                        </a:ext>
                      </a:extLst>
                    </a:gridCol>
                  </a:tblGrid>
                  <a:tr h="367953">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Variable 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631856481"/>
                      </a:ext>
                    </a:extLst>
                  </a:tr>
                  <a:tr h="767951">
                    <a:tc>
                      <a:txBody>
                        <a:bodyPr/>
                        <a:lstStyle/>
                        <a:p>
                          <a:endParaRPr lang="en-US"/>
                        </a:p>
                      </a:txBody>
                      <a:tcPr marL="68580" marR="68580" marT="0" marB="0" anchor="ctr">
                        <a:blipFill>
                          <a:blip r:embed="rId2"/>
                          <a:stretch>
                            <a:fillRect l="-345" t="-50394" r="-433103" b="-206299"/>
                          </a:stretch>
                        </a:blipFill>
                      </a:tcPr>
                    </a:tc>
                    <a:tc>
                      <a:txBody>
                        <a:bodyPr/>
                        <a:lstStyle/>
                        <a:p>
                          <a:endParaRPr lang="en-US"/>
                        </a:p>
                      </a:txBody>
                      <a:tcPr marL="68580" marR="68580" marT="0" marB="0" anchor="ctr">
                        <a:blipFill>
                          <a:blip r:embed="rId2"/>
                          <a:stretch>
                            <a:fillRect l="-23243" t="-50394" r="-319" b="-206299"/>
                          </a:stretch>
                        </a:blipFill>
                      </a:tcPr>
                    </a:tc>
                    <a:extLst>
                      <a:ext uri="{0D108BD9-81ED-4DB2-BD59-A6C34878D82A}">
                        <a16:rowId xmlns:a16="http://schemas.microsoft.com/office/drawing/2014/main" val="3491096930"/>
                      </a:ext>
                    </a:extLst>
                  </a:tr>
                  <a:tr h="767951">
                    <a:tc>
                      <a:txBody>
                        <a:bodyPr/>
                        <a:lstStyle/>
                        <a:p>
                          <a:endParaRPr lang="en-US"/>
                        </a:p>
                      </a:txBody>
                      <a:tcPr marL="68580" marR="68580" marT="0" marB="0" anchor="ctr">
                        <a:blipFill>
                          <a:blip r:embed="rId2"/>
                          <a:stretch>
                            <a:fillRect l="-345" t="-151587" r="-433103" b="-107937"/>
                          </a:stretch>
                        </a:blipFill>
                      </a:tcPr>
                    </a:tc>
                    <a:tc>
                      <a:txBody>
                        <a:bodyPr/>
                        <a:lstStyle/>
                        <a:p>
                          <a:endParaRPr lang="en-US"/>
                        </a:p>
                      </a:txBody>
                      <a:tcPr marL="68580" marR="68580" marT="0" marB="0" anchor="ctr">
                        <a:blipFill>
                          <a:blip r:embed="rId2"/>
                          <a:stretch>
                            <a:fillRect l="-23243" t="-151587" r="-319" b="-107937"/>
                          </a:stretch>
                        </a:blipFill>
                      </a:tcPr>
                    </a:tc>
                    <a:extLst>
                      <a:ext uri="{0D108BD9-81ED-4DB2-BD59-A6C34878D82A}">
                        <a16:rowId xmlns:a16="http://schemas.microsoft.com/office/drawing/2014/main" val="3724538765"/>
                      </a:ext>
                    </a:extLst>
                  </a:tr>
                  <a:tr h="767951">
                    <a:tc>
                      <a:txBody>
                        <a:bodyPr/>
                        <a:lstStyle/>
                        <a:p>
                          <a:endParaRPr lang="en-US"/>
                        </a:p>
                      </a:txBody>
                      <a:tcPr marL="68580" marR="68580" marT="0" marB="0" anchor="ctr">
                        <a:blipFill>
                          <a:blip r:embed="rId2"/>
                          <a:stretch>
                            <a:fillRect l="-345" t="-251587" r="-433103" b="-7937"/>
                          </a:stretch>
                        </a:blipFill>
                      </a:tcPr>
                    </a:tc>
                    <a:tc>
                      <a:txBody>
                        <a:bodyPr/>
                        <a:lstStyle/>
                        <a:p>
                          <a:endParaRPr lang="en-US"/>
                        </a:p>
                      </a:txBody>
                      <a:tcPr marL="68580" marR="68580" marT="0" marB="0" anchor="ctr">
                        <a:blipFill>
                          <a:blip r:embed="rId2"/>
                          <a:stretch>
                            <a:fillRect l="-23243" t="-251587" r="-319" b="-7937"/>
                          </a:stretch>
                        </a:blipFill>
                      </a:tcPr>
                    </a:tc>
                    <a:extLst>
                      <a:ext uri="{0D108BD9-81ED-4DB2-BD59-A6C34878D82A}">
                        <a16:rowId xmlns:a16="http://schemas.microsoft.com/office/drawing/2014/main" val="2009561105"/>
                      </a:ext>
                    </a:extLst>
                  </a:tr>
                </a:tbl>
              </a:graphicData>
            </a:graphic>
          </p:graphicFrame>
        </mc:Fallback>
      </mc:AlternateContent>
      <p:sp>
        <p:nvSpPr>
          <p:cNvPr id="4" name="TextBox 3">
            <a:extLst>
              <a:ext uri="{FF2B5EF4-FFF2-40B4-BE49-F238E27FC236}">
                <a16:creationId xmlns:a16="http://schemas.microsoft.com/office/drawing/2014/main" id="{1E9E41EF-1CBD-06C3-5040-50A38CC6124A}"/>
              </a:ext>
            </a:extLst>
          </p:cNvPr>
          <p:cNvSpPr txBox="1"/>
          <p:nvPr/>
        </p:nvSpPr>
        <p:spPr>
          <a:xfrm>
            <a:off x="1633171" y="1491770"/>
            <a:ext cx="8697790" cy="390684"/>
          </a:xfrm>
          <a:prstGeom prst="rect">
            <a:avLst/>
          </a:prstGeom>
          <a:noFill/>
        </p:spPr>
        <p:txBody>
          <a:bodyPr wrap="square">
            <a:spAutoFit/>
          </a:bodyPr>
          <a:lstStyle/>
          <a:p>
            <a:pPr algn="ctr">
              <a:lnSpc>
                <a:spcPct val="115000"/>
              </a:lnSpc>
              <a:spcAft>
                <a:spcPts val="1000"/>
              </a:spcAft>
            </a:pPr>
            <a:r>
              <a:rPr lang="en-IN" sz="1800" b="1" i="0" dirty="0">
                <a:effectLst/>
                <a:latin typeface="Times New Roman" panose="02020603050405020304" pitchFamily="18" charset="0"/>
                <a:ea typeface="Calibri" panose="020F0502020204030204" pitchFamily="34" charset="0"/>
                <a:cs typeface="Mangal" panose="02040503050203030202" pitchFamily="18" charset="0"/>
              </a:rPr>
              <a:t>Table 2: Notations and Description of the Decision Variables used in the MILP Model</a:t>
            </a:r>
            <a:endParaRPr lang="en-IN" sz="1200" i="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160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B108-2104-AB55-2A3B-906E5C34C668}"/>
              </a:ext>
            </a:extLst>
          </p:cNvPr>
          <p:cNvSpPr txBox="1">
            <a:spLocks/>
          </p:cNvSpPr>
          <p:nvPr/>
        </p:nvSpPr>
        <p:spPr>
          <a:xfrm>
            <a:off x="838200" y="184638"/>
            <a:ext cx="10515600" cy="571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ea typeface="Calibri" panose="020F0502020204030204" pitchFamily="34" charset="0"/>
                <a:cs typeface="Mangal" panose="02040503050203030202" pitchFamily="18" charset="0"/>
              </a:rPr>
              <a:t>Mathematical Formulation</a:t>
            </a:r>
            <a:endParaRPr lang="en-IN" sz="6000"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0881C3B-D8AB-55E9-57C7-A9412413AB40}"/>
                  </a:ext>
                </a:extLst>
              </p:cNvPr>
              <p:cNvGraphicFramePr>
                <a:graphicFrameLocks noGrp="1"/>
              </p:cNvGraphicFramePr>
              <p:nvPr>
                <p:extLst>
                  <p:ext uri="{D42A27DB-BD31-4B8C-83A1-F6EECF244321}">
                    <p14:modId xmlns:p14="http://schemas.microsoft.com/office/powerpoint/2010/main" val="589328896"/>
                  </p:ext>
                </p:extLst>
              </p:nvPr>
            </p:nvGraphicFramePr>
            <p:xfrm>
              <a:off x="838200" y="1615576"/>
              <a:ext cx="10879015" cy="1680655"/>
            </p:xfrm>
            <a:graphic>
              <a:graphicData uri="http://schemas.openxmlformats.org/drawingml/2006/table">
                <a:tbl>
                  <a:tblPr firstRow="1" firstCol="1" bandRow="1">
                    <a:tableStyleId>{5C22544A-7EE6-4342-B048-85BDC9FD1C3A}</a:tableStyleId>
                  </a:tblPr>
                  <a:tblGrid>
                    <a:gridCol w="9921661">
                      <a:extLst>
                        <a:ext uri="{9D8B030D-6E8A-4147-A177-3AD203B41FA5}">
                          <a16:colId xmlns:a16="http://schemas.microsoft.com/office/drawing/2014/main" val="4190002918"/>
                        </a:ext>
                      </a:extLst>
                    </a:gridCol>
                    <a:gridCol w="957354">
                      <a:extLst>
                        <a:ext uri="{9D8B030D-6E8A-4147-A177-3AD203B41FA5}">
                          <a16:colId xmlns:a16="http://schemas.microsoft.com/office/drawing/2014/main" val="1459585614"/>
                        </a:ext>
                      </a:extLst>
                    </a:gridCol>
                  </a:tblGrid>
                  <a:tr h="585944">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IN" sz="1800" smtClean="0">
                                    <a:solidFill>
                                      <a:schemeClr val="tx1"/>
                                    </a:solidFill>
                                    <a:effectLst/>
                                    <a:latin typeface="Cambria Math" panose="02040503050406030204" pitchFamily="18" charset="0"/>
                                  </a:rPr>
                                  <m:t>𝑚𝑖𝑛𝑖𝑚𝑖𝑧𝑒</m:t>
                                </m:r>
                                <m:r>
                                  <a:rPr lang="en-IN" sz="1800" smtClean="0">
                                    <a:solidFill>
                                      <a:schemeClr val="tx1"/>
                                    </a:solidFill>
                                    <a:effectLst/>
                                    <a:latin typeface="Cambria Math" panose="02040503050406030204" pitchFamily="18" charset="0"/>
                                  </a:rPr>
                                  <m:t>   </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𝐸</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𝑇</m:t>
                                        </m:r>
                                      </m:e>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sub>
                                    </m:sSub>
                                    <m:r>
                                      <a:rPr lang="en-IN" sz="1800">
                                        <a:solidFill>
                                          <a:schemeClr val="tx1"/>
                                        </a:solidFill>
                                        <a:effectLst/>
                                        <a:latin typeface="Cambria Math" panose="02040503050406030204" pitchFamily="18" charset="0"/>
                                      </a:rPr>
                                      <m:t>·</m:t>
                                    </m:r>
                                    <m:d>
                                      <m:dPr>
                                        <m:ctrlPr>
                                          <a:rPr lang="en-IN" sz="1800" i="1">
                                            <a:solidFill>
                                              <a:schemeClr val="tx1"/>
                                            </a:solidFill>
                                            <a:effectLst/>
                                            <a:latin typeface="Cambria Math" panose="02040503050406030204" pitchFamily="18" charset="0"/>
                                          </a:rPr>
                                        </m:ctrlPr>
                                      </m:dPr>
                                      <m:e>
                                        <m:r>
                                          <a:rPr lang="en-IN" sz="1800">
                                            <a:solidFill>
                                              <a:schemeClr val="tx1"/>
                                            </a:solidFill>
                                            <a:effectLst/>
                                            <a:latin typeface="Cambria Math" panose="02040503050406030204" pitchFamily="18" charset="0"/>
                                          </a:rPr>
                                          <m:t>2·</m:t>
                                        </m:r>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𝑥</m:t>
                                            </m:r>
                                          </m:e>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sub>
                                        </m:sSub>
                                        <m:r>
                                          <a:rPr lang="en-IN" sz="1800">
                                            <a:solidFill>
                                              <a:schemeClr val="tx1"/>
                                            </a:solidFill>
                                            <a:effectLst/>
                                            <a:latin typeface="Cambria Math" panose="02040503050406030204" pitchFamily="18" charset="0"/>
                                          </a:rPr>
                                          <m:t>·</m:t>
                                        </m:r>
                                        <m:sSup>
                                          <m:sSupPr>
                                            <m:ctrlPr>
                                              <a:rPr lang="en-IN"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𝐹</m:t>
                                            </m:r>
                                          </m:e>
                                          <m:sup>
                                            <m:r>
                                              <a:rPr lang="en-US" sz="1800">
                                                <a:solidFill>
                                                  <a:schemeClr val="tx1"/>
                                                </a:solidFill>
                                                <a:effectLst/>
                                                <a:latin typeface="Cambria Math" panose="02040503050406030204" pitchFamily="18" charset="0"/>
                                              </a:rPr>
                                              <m:t>0</m:t>
                                            </m:r>
                                          </m:sup>
                                        </m:sSup>
                                        <m:r>
                                          <a:rPr lang="en-IN" sz="1800">
                                            <a:solidFill>
                                              <a:schemeClr val="tx1"/>
                                            </a:solidFill>
                                            <a:effectLst/>
                                            <a:latin typeface="Cambria Math" panose="02040503050406030204" pitchFamily="18" charset="0"/>
                                          </a:rPr>
                                          <m:t>+</m:t>
                                        </m:r>
                                        <m:sSup>
                                          <m:sSupPr>
                                            <m:ctrlPr>
                                              <a:rPr lang="en-IN"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𝑉</m:t>
                                            </m:r>
                                          </m:e>
                                          <m:sup>
                                            <m:r>
                                              <a:rPr lang="en-US" sz="1800">
                                                <a:solidFill>
                                                  <a:schemeClr val="tx1"/>
                                                </a:solidFill>
                                                <a:effectLst/>
                                                <a:latin typeface="Cambria Math" panose="02040503050406030204" pitchFamily="18" charset="0"/>
                                              </a:rPr>
                                              <m:t>0</m:t>
                                            </m:r>
                                          </m:sup>
                                        </m:sSup>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𝑘</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𝐾</m:t>
                                            </m:r>
                                          </m:sub>
                                          <m:sup/>
                                          <m:e>
                                            <m:sSubSup>
                                              <m:sSubSupPr>
                                                <m:ctrlPr>
                                                  <a:rPr lang="en-IN" sz="1800" i="1">
                                                    <a:solidFill>
                                                      <a:schemeClr val="tx1"/>
                                                    </a:solidFill>
                                                    <a:effectLst/>
                                                    <a:latin typeface="Cambria Math" panose="02040503050406030204" pitchFamily="18" charset="0"/>
                                                  </a:rPr>
                                                </m:ctrlPr>
                                              </m:sSubSupPr>
                                              <m:e>
                                                <m:r>
                                                  <a:rPr lang="en-US" sz="1800">
                                                    <a:solidFill>
                                                      <a:schemeClr val="tx1"/>
                                                    </a:solidFill>
                                                    <a:effectLst/>
                                                    <a:latin typeface="Cambria Math" panose="02040503050406030204" pitchFamily="18" charset="0"/>
                                                  </a:rPr>
                                                  <m:t>𝑦</m:t>
                                                </m:r>
                                              </m:e>
                                              <m:sub>
                                                <m:r>
                                                  <a:rPr lang="en-US" sz="1800">
                                                    <a:solidFill>
                                                      <a:schemeClr val="tx1"/>
                                                    </a:solidFill>
                                                    <a:effectLst/>
                                                    <a:latin typeface="Cambria Math" panose="02040503050406030204" pitchFamily="18" charset="0"/>
                                                  </a:rPr>
                                                  <m:t>𝑖</m:t>
                                                </m:r>
                                                <m:r>
                                                  <a:rPr lang="en-US" sz="1800">
                                                    <a:solidFill>
                                                      <a:schemeClr val="tx1"/>
                                                    </a:solidFill>
                                                    <a:effectLst/>
                                                    <a:latin typeface="Cambria Math" panose="02040503050406030204" pitchFamily="18" charset="0"/>
                                                  </a:rPr>
                                                  <m:t>,</m:t>
                                                </m:r>
                                                <m:r>
                                                  <a:rPr lang="en-US" sz="1800">
                                                    <a:solidFill>
                                                      <a:schemeClr val="tx1"/>
                                                    </a:solidFill>
                                                    <a:effectLst/>
                                                    <a:latin typeface="Cambria Math" panose="02040503050406030204" pitchFamily="18" charset="0"/>
                                                  </a:rPr>
                                                  <m:t>𝑗</m:t>
                                                </m:r>
                                              </m:sub>
                                              <m:sup>
                                                <m:r>
                                                  <a:rPr lang="en-US" sz="1800">
                                                    <a:solidFill>
                                                      <a:schemeClr val="tx1"/>
                                                    </a:solidFill>
                                                    <a:effectLst/>
                                                    <a:latin typeface="Cambria Math" panose="02040503050406030204" pitchFamily="18" charset="0"/>
                                                  </a:rPr>
                                                  <m:t>𝑘</m:t>
                                                </m:r>
                                              </m:sup>
                                            </m:sSubSup>
                                          </m:e>
                                        </m:nary>
                                      </m:e>
                                    </m:d>
                                  </m:e>
                                </m:nary>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𝑅</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𝐵</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𝑧</m:t>
                                        </m:r>
                                      </m:e>
                                      <m:sub>
                                        <m:r>
                                          <a:rPr lang="en-IN" sz="1800">
                                            <a:solidFill>
                                              <a:schemeClr val="tx1"/>
                                            </a:solidFill>
                                            <a:effectLst/>
                                            <a:latin typeface="Cambria Math" panose="02040503050406030204" pitchFamily="18" charset="0"/>
                                          </a:rPr>
                                          <m:t>𝑖</m:t>
                                        </m:r>
                                      </m:sub>
                                    </m:sSub>
                                    <m:r>
                                      <a:rPr lang="en-IN" sz="1800">
                                        <a:solidFill>
                                          <a:schemeClr val="tx1"/>
                                        </a:solidFill>
                                        <a:effectLst/>
                                        <a:latin typeface="Cambria Math" panose="02040503050406030204" pitchFamily="18" charset="0"/>
                                      </a:rPr>
                                      <m:t>·</m:t>
                                    </m:r>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𝐹</m:t>
                                        </m:r>
                                      </m:e>
                                      <m:sub>
                                        <m:r>
                                          <a:rPr lang="en-IN" sz="1800">
                                            <a:solidFill>
                                              <a:schemeClr val="tx1"/>
                                            </a:solidFill>
                                            <a:effectLst/>
                                            <a:latin typeface="Cambria Math" panose="02040503050406030204" pitchFamily="18" charset="0"/>
                                          </a:rPr>
                                          <m:t>𝑖</m:t>
                                        </m:r>
                                      </m:sub>
                                    </m:sSub>
                                  </m:e>
                                </m:nary>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𝑅</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𝑉</m:t>
                                        </m:r>
                                      </m:e>
                                      <m:sub>
                                        <m:r>
                                          <a:rPr lang="en-IN" sz="1800">
                                            <a:solidFill>
                                              <a:schemeClr val="tx1"/>
                                            </a:solidFill>
                                            <a:effectLst/>
                                            <a:latin typeface="Cambria Math" panose="02040503050406030204" pitchFamily="18" charset="0"/>
                                          </a:rPr>
                                          <m:t>𝑖</m:t>
                                        </m:r>
                                      </m:sub>
                                    </m:sSub>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𝑘</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𝐾</m:t>
                                        </m:r>
                                      </m:sub>
                                      <m:sup/>
                                      <m:e>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𝑆</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𝑦</m:t>
                                                </m:r>
                                              </m:e>
                                              <m:sub>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𝑘</m:t>
                                                </m:r>
                                              </m:sub>
                                            </m:sSub>
                                          </m:e>
                                        </m:nary>
                                      </m:e>
                                    </m:nary>
                                  </m:e>
                                </m:nary>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𝐵</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𝑉</m:t>
                                        </m:r>
                                      </m:e>
                                      <m:sub>
                                        <m:r>
                                          <a:rPr lang="en-IN" sz="1800">
                                            <a:solidFill>
                                              <a:schemeClr val="tx1"/>
                                            </a:solidFill>
                                            <a:effectLst/>
                                            <a:latin typeface="Cambria Math" panose="02040503050406030204" pitchFamily="18" charset="0"/>
                                          </a:rPr>
                                          <m:t>𝑖</m:t>
                                        </m:r>
                                      </m:sub>
                                    </m:sSub>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𝑘</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𝐾</m:t>
                                        </m:r>
                                      </m:sub>
                                      <m:sup/>
                                      <m:e>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𝐶</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𝑦</m:t>
                                                </m:r>
                                              </m:e>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𝑘</m:t>
                                                </m:r>
                                              </m:sub>
                                            </m:sSub>
                                          </m:e>
                                        </m:nary>
                                      </m:e>
                                    </m:nary>
                                  </m:e>
                                </m:nary>
                                <m:r>
                                  <a:rPr lang="en-IN" sz="1800">
                                    <a:solidFill>
                                      <a:schemeClr val="tx1"/>
                                    </a:solidFill>
                                    <a:effectLst/>
                                    <a:latin typeface="Cambria Math" panose="02040503050406030204" pitchFamily="18" charset="0"/>
                                  </a:rPr>
                                  <m:t> ,</m:t>
                                </m:r>
                              </m:oMath>
                            </m:oMathPara>
                          </a14:m>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noFill/>
                      </a:tcPr>
                    </a:tc>
                    <a:tc>
                      <a:txBody>
                        <a:bodyPr/>
                        <a:lstStyle/>
                        <a:p>
                          <a:pPr algn="r">
                            <a:lnSpc>
                              <a:spcPct val="115000"/>
                            </a:lnSpc>
                          </a:pPr>
                          <a:r>
                            <a:rPr lang="en-IN" sz="1800" dirty="0">
                              <a:solidFill>
                                <a:schemeClr val="tx1"/>
                              </a:solidFill>
                              <a:effectLst/>
                              <a:latin typeface="Times New Roman" panose="02020603050405020304" pitchFamily="18" charset="0"/>
                              <a:cs typeface="Times New Roman" panose="02020603050405020304" pitchFamily="18" charset="0"/>
                            </a:rPr>
                            <a:t>( 1 )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3511545858"/>
                      </a:ext>
                    </a:extLst>
                  </a:tr>
                </a:tbl>
              </a:graphicData>
            </a:graphic>
          </p:graphicFrame>
        </mc:Choice>
        <mc:Fallback xmlns="">
          <p:graphicFrame>
            <p:nvGraphicFramePr>
              <p:cNvPr id="3" name="Table 2">
                <a:extLst>
                  <a:ext uri="{FF2B5EF4-FFF2-40B4-BE49-F238E27FC236}">
                    <a16:creationId xmlns:a16="http://schemas.microsoft.com/office/drawing/2014/main" id="{20881C3B-D8AB-55E9-57C7-A9412413AB40}"/>
                  </a:ext>
                </a:extLst>
              </p:cNvPr>
              <p:cNvGraphicFramePr>
                <a:graphicFrameLocks noGrp="1"/>
              </p:cNvGraphicFramePr>
              <p:nvPr>
                <p:extLst>
                  <p:ext uri="{D42A27DB-BD31-4B8C-83A1-F6EECF244321}">
                    <p14:modId xmlns:p14="http://schemas.microsoft.com/office/powerpoint/2010/main" val="589328896"/>
                  </p:ext>
                </p:extLst>
              </p:nvPr>
            </p:nvGraphicFramePr>
            <p:xfrm>
              <a:off x="838200" y="1615576"/>
              <a:ext cx="10879015" cy="1680655"/>
            </p:xfrm>
            <a:graphic>
              <a:graphicData uri="http://schemas.openxmlformats.org/drawingml/2006/table">
                <a:tbl>
                  <a:tblPr firstRow="1" firstCol="1" bandRow="1">
                    <a:tableStyleId>{5C22544A-7EE6-4342-B048-85BDC9FD1C3A}</a:tableStyleId>
                  </a:tblPr>
                  <a:tblGrid>
                    <a:gridCol w="9921661">
                      <a:extLst>
                        <a:ext uri="{9D8B030D-6E8A-4147-A177-3AD203B41FA5}">
                          <a16:colId xmlns:a16="http://schemas.microsoft.com/office/drawing/2014/main" val="4190002918"/>
                        </a:ext>
                      </a:extLst>
                    </a:gridCol>
                    <a:gridCol w="957354">
                      <a:extLst>
                        <a:ext uri="{9D8B030D-6E8A-4147-A177-3AD203B41FA5}">
                          <a16:colId xmlns:a16="http://schemas.microsoft.com/office/drawing/2014/main" val="1459585614"/>
                        </a:ext>
                      </a:extLst>
                    </a:gridCol>
                  </a:tblGrid>
                  <a:tr h="1680655">
                    <a:tc>
                      <a:txBody>
                        <a:bodyPr/>
                        <a:lstStyle/>
                        <a:p>
                          <a:endParaRPr lang="en-US"/>
                        </a:p>
                      </a:txBody>
                      <a:tcPr marL="68539" marR="68539" marT="0" marB="0" anchor="ctr">
                        <a:blipFill>
                          <a:blip r:embed="rId2"/>
                          <a:stretch>
                            <a:fillRect l="-61" t="-725" r="-9883" b="-1449"/>
                          </a:stretch>
                        </a:blipFill>
                      </a:tcPr>
                    </a:tc>
                    <a:tc>
                      <a:txBody>
                        <a:bodyPr/>
                        <a:lstStyle/>
                        <a:p>
                          <a:pPr algn="r">
                            <a:lnSpc>
                              <a:spcPct val="115000"/>
                            </a:lnSpc>
                          </a:pPr>
                          <a:r>
                            <a:rPr lang="en-IN" sz="1800" dirty="0">
                              <a:solidFill>
                                <a:schemeClr val="tx1"/>
                              </a:solidFill>
                              <a:effectLst/>
                              <a:latin typeface="Times New Roman" panose="02020603050405020304" pitchFamily="18" charset="0"/>
                              <a:cs typeface="Times New Roman" panose="02020603050405020304" pitchFamily="18" charset="0"/>
                            </a:rPr>
                            <a:t>( 1 )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3511545858"/>
                      </a:ext>
                    </a:extLst>
                  </a:tr>
                </a:tbl>
              </a:graphicData>
            </a:graphic>
          </p:graphicFrame>
        </mc:Fallback>
      </mc:AlternateContent>
      <p:sp>
        <p:nvSpPr>
          <p:cNvPr id="5" name="TextBox 4">
            <a:extLst>
              <a:ext uri="{FF2B5EF4-FFF2-40B4-BE49-F238E27FC236}">
                <a16:creationId xmlns:a16="http://schemas.microsoft.com/office/drawing/2014/main" id="{8665CA51-A080-B8AF-D66D-AB6CD525535F}"/>
              </a:ext>
            </a:extLst>
          </p:cNvPr>
          <p:cNvSpPr txBox="1"/>
          <p:nvPr/>
        </p:nvSpPr>
        <p:spPr>
          <a:xfrm>
            <a:off x="978877" y="1246244"/>
            <a:ext cx="6097464"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cs typeface="Mangal" panose="02040503050203030202" pitchFamily="18" charset="0"/>
              </a:rPr>
              <a:t>Objective Function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represents the total emission)</a:t>
            </a:r>
            <a:r>
              <a:rPr lang="en-US" sz="1800" b="1" dirty="0">
                <a:latin typeface="Times New Roman" panose="02020603050405020304" pitchFamily="18" charset="0"/>
                <a:ea typeface="Calibri" panose="020F0502020204030204" pitchFamily="34" charset="0"/>
                <a:cs typeface="Mangal" panose="02040503050203030202" pitchFamily="18" charset="0"/>
              </a:rPr>
              <a:t>:</a:t>
            </a:r>
            <a:endParaRPr lang="en-IN" sz="4400" dirty="0"/>
          </a:p>
        </p:txBody>
      </p:sp>
      <p:sp>
        <p:nvSpPr>
          <p:cNvPr id="7" name="TextBox 6">
            <a:extLst>
              <a:ext uri="{FF2B5EF4-FFF2-40B4-BE49-F238E27FC236}">
                <a16:creationId xmlns:a16="http://schemas.microsoft.com/office/drawing/2014/main" id="{1479A244-F00E-EC6A-12F3-4F2A0BA91293}"/>
              </a:ext>
            </a:extLst>
          </p:cNvPr>
          <p:cNvSpPr txBox="1"/>
          <p:nvPr/>
        </p:nvSpPr>
        <p:spPr>
          <a:xfrm>
            <a:off x="597877" y="3541977"/>
            <a:ext cx="11183816" cy="3082190"/>
          </a:xfrm>
          <a:prstGeom prst="rect">
            <a:avLst/>
          </a:prstGeom>
          <a:noFill/>
        </p:spPr>
        <p:txBody>
          <a:bodyPr wrap="square">
            <a:spAutoFit/>
          </a:bodyPr>
          <a:lstStyle/>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First term represents the fixed emission and variable (as per load and distance) emission due to transportation of the loads. </a:t>
            </a:r>
          </a:p>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The fixed emission, which represents the emission of the empty vehicle per unit distance travelled, is doubled due to vehicles’ (empty) return journey.</a:t>
            </a:r>
          </a:p>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The second term represents the fixed emission from those Distribution Centres and Branches which are made to remain operational.</a:t>
            </a:r>
          </a:p>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The last two terms represent the variable emissions (as the sum of emissions for handling each product) at the functional Distribution Centres and Branches respectively.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30183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4543</Words>
  <Application>Microsoft Office PowerPoint</Application>
  <PresentationFormat>Widescreen</PresentationFormat>
  <Paragraphs>411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Times New Roman</vt:lpstr>
      <vt:lpstr>Office Theme</vt:lpstr>
      <vt:lpstr>Green Integration as a new dimension of Supply Chain Classification for Strategic Analyses and Emission Control: A MILP approach</vt:lpstr>
      <vt:lpstr>Introduction</vt:lpstr>
      <vt:lpstr>Concise Literature Review mentioning few salient points</vt:lpstr>
      <vt:lpstr>Our Problem and Approach</vt:lpstr>
      <vt:lpstr>Problem Description</vt:lpstr>
      <vt:lpstr>Problem Description (Contd.)</vt:lpstr>
      <vt:lpstr>PowerPoint Presentation</vt:lpstr>
      <vt:lpstr>PowerPoint Presentation</vt:lpstr>
      <vt:lpstr>PowerPoint Presentation</vt:lpstr>
      <vt:lpstr>PowerPoint Presentation</vt:lpstr>
      <vt:lpstr>PowerPoint Presentation</vt:lpstr>
      <vt:lpstr>PowerPoint Presentation</vt:lpstr>
      <vt:lpstr>Findings and Conclusion</vt:lpstr>
      <vt:lpstr>PowerPoint Presentation</vt:lpstr>
      <vt:lpstr>Future 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Integration as a new dimension of Supply Chain Classification for Strategic Analyses and Emission Control: A MILP approach</dc:title>
  <dc:creator>Santanu Banerjee</dc:creator>
  <cp:lastModifiedBy>Santanu Banerjee</cp:lastModifiedBy>
  <cp:revision>8</cp:revision>
  <dcterms:created xsi:type="dcterms:W3CDTF">2024-02-16T13:35:06Z</dcterms:created>
  <dcterms:modified xsi:type="dcterms:W3CDTF">2024-02-17T01:17:06Z</dcterms:modified>
</cp:coreProperties>
</file>