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C58-BA7D-3E7E-AC01-C4CD7C92D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F3089-3EB9-B3F9-6484-DE57348A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7BA0-1195-6FEB-941B-174405E5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B78D-5C18-DF70-D9C3-F3CAEE9E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20E8-AB73-E13E-CFB1-440CE4A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5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B87C-47AC-55C1-2837-1B344A6F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E837C-C963-B874-2E8C-5C5F8055F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4E5A-082F-CF4F-859C-AD8A123C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8B3E-3B3C-CB7B-B40B-2615996F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1E56-9650-F853-9FC1-F55D907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D0307-F741-10EA-8401-49350087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3D97B-FF69-1688-93EA-3D8C0863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6E40-9C0C-BAA9-5C93-6D49F98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59E9-D380-2396-9466-3B7B1E4A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2D99-733B-CA89-828D-02DFE94F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ABC0-D457-DDAE-674F-92DDCB21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2224-814C-0962-54B4-EFEEF6A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1B3F-AC8B-6F53-3E09-CB1FE5FD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E5B5-A0DE-26C4-46E0-DF9B00A4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9CAA6-692A-E7E5-AABA-A1A9AF29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1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5723-B1BD-5417-6C5B-B15A903B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DB141-4373-B65C-1EAA-D47C3304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D944-57E5-01BA-A6CA-C5E2EA7C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5E7A-D547-ACEB-40E7-A2921DD8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92E3-B9DA-3EC2-9711-87472B8B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9ED3-A47E-36A5-2A42-8D66DFB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FED9-4D0A-EDD8-6BD4-CF5B32FB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4C26-268F-1CF1-0B05-7AD679C5D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28E73-CF05-F994-03CC-C7038382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46346-ED67-03C2-1B4D-F5F2F1A5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E63F-C930-36ED-D033-3EA1DF02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FD80-92E9-D399-8AA2-10DFF8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E689-8138-2430-5AC3-62DA5682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A1D95-BF96-AC39-933C-0181E95A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F4DF0-817B-C388-E48E-29E896EE5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4B364-9803-AE88-381A-0EB1823EC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8460F-ECB3-269E-809C-954D46E1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B889E-DC28-E7B8-CD38-21CF4991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CC8BF-C63F-1B27-A4DB-81F3F1C8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25BC-0DBC-51F2-1AF5-8BB59202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45D5B-5220-D4B7-AEEF-2B8B9642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95F1B-720B-B2B9-A9C5-A75D7F35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874A5-353C-2327-CD7B-520F3314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9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49DDD-9868-89EF-8BBC-F3C274B6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D1AB0-1022-77BD-BF48-38489DBD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C5D1D-99C0-7566-9A3E-D0C1B93C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5202-9174-CCDB-8611-0D29458F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CC7D-F0CF-E1E0-CF35-0CA9E890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2E4E-44B7-9843-E007-24F03C1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C26B-4A73-A5E9-0B51-CB83682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1C9A-3A34-DC37-6364-55ECDF45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1647-3AE7-ED60-06B4-2F165974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EF52-BCFC-CF5D-725D-FF87B793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79E19-6653-C3C7-A1DD-8EFA6E1F3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43FAA-F009-CD18-1DC4-37573159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157D4-50C8-14BF-4769-AF2115F5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5FC-4CF9-6EEB-070E-4959503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94EDC-F68F-2DF2-8DAE-D9B0D54B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9F773-4BC9-6027-EC7E-371DF6C0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71CE0-5D54-30AB-6946-E1413442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A86A-D1B2-D6CE-CD6F-B67767C13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F120-4017-46C4-93CA-12C1FDA39EE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4398-4EC9-246E-B032-33D77FD4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7B81-2DC9-1C67-6310-518113C43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9F233-6420-42E0-980C-DEE7BAFF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wc.gov.in/get-hydrological-data" TargetMode="External"/><Relationship Id="rId13" Type="http://schemas.openxmlformats.org/officeDocument/2006/relationships/hyperlink" Target="https://www.bing.com/videos/search?q=www.india-water.gov.in&amp;docid=603507333927102826&amp;mid=7A7F12B836C4086F27657A7F12B836C4086F2765&amp;view=detail&amp;FORM=VIRE" TargetMode="External"/><Relationship Id="rId3" Type="http://schemas.openxmlformats.org/officeDocument/2006/relationships/hyperlink" Target="https://www.bing.com/search?pglt=673&amp;q=obtain+stream+ordering+for+indian+rivers&amp;cvid=05df8fc14c95469ab130eda254f4158b&amp;aqs=edge..69i57j0j69i64.6641j0j1&amp;FORM=ANAB01&amp;PC=EDGEDSE" TargetMode="External"/><Relationship Id="rId7" Type="http://schemas.openxmlformats.org/officeDocument/2006/relationships/hyperlink" Target="https://indiawris.gov.in/wris/#/RiverMonitoring" TargetMode="External"/><Relationship Id="rId12" Type="http://schemas.openxmlformats.org/officeDocument/2006/relationships/hyperlink" Target="https://india-water.gov.in/mis/#/" TargetMode="External"/><Relationship Id="rId17" Type="http://schemas.openxmlformats.org/officeDocument/2006/relationships/hyperlink" Target="https://data.gov.in/sector/Water%20Resources" TargetMode="External"/><Relationship Id="rId2" Type="http://schemas.openxmlformats.org/officeDocument/2006/relationships/hyperlink" Target="https://gisrsstudy.com/stream-order-arcgis/" TargetMode="External"/><Relationship Id="rId16" Type="http://schemas.openxmlformats.org/officeDocument/2006/relationships/hyperlink" Target="https://github.com/search?q=Flood%20Prediction&amp;type=repositori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cos.wmo.int/en/news/river-discharge-data-are-now-available-online" TargetMode="External"/><Relationship Id="rId11" Type="http://schemas.openxmlformats.org/officeDocument/2006/relationships/hyperlink" Target="https://indiawris.gov.in/wiki/doku.php?id=ganga" TargetMode="External"/><Relationship Id="rId5" Type="http://schemas.openxmlformats.org/officeDocument/2006/relationships/hyperlink" Target="https://indiawris.gov.in/wiki/doku.php?id=wris_time_series_data" TargetMode="External"/><Relationship Id="rId15" Type="http://schemas.openxmlformats.org/officeDocument/2006/relationships/hyperlink" Target="https://www.pib.gov.in/PressReleaseIframePage.aspx?PRID=1849954" TargetMode="External"/><Relationship Id="rId10" Type="http://schemas.openxmlformats.org/officeDocument/2006/relationships/hyperlink" Target="https://arc.indiawris.gov.in/server/rest/services/SubInfoSysLCC/River_StreamOrder/MapServer" TargetMode="External"/><Relationship Id="rId4" Type="http://schemas.openxmlformats.org/officeDocument/2006/relationships/hyperlink" Target="https://imdpune.gov.in/hazardatlas/droughtnew.html" TargetMode="External"/><Relationship Id="rId9" Type="http://schemas.openxmlformats.org/officeDocument/2006/relationships/hyperlink" Target="https://scholar.google.com/scholar?hl=en&amp;as_sdt=0%2C5&amp;q=spatial+flood+prediction&amp;btnG=" TargetMode="External"/><Relationship Id="rId14" Type="http://schemas.openxmlformats.org/officeDocument/2006/relationships/hyperlink" Target="https://ffs.india-water.gov.i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98300413001337" TargetMode="External"/><Relationship Id="rId2" Type="http://schemas.openxmlformats.org/officeDocument/2006/relationships/hyperlink" Target="https://link.springer.com/article/10.1007/s11069-020-04441-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9DBE6-D8C5-3A3D-F3CE-92852B7A4C85}"/>
              </a:ext>
            </a:extLst>
          </p:cNvPr>
          <p:cNvSpPr txBox="1"/>
          <p:nvPr/>
        </p:nvSpPr>
        <p:spPr>
          <a:xfrm>
            <a:off x="280299" y="66118"/>
            <a:ext cx="608392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Dataset Required based on cause-effect analysis from below Paper:</a:t>
            </a:r>
          </a:p>
          <a:p>
            <a:endParaRPr lang="en-IN" dirty="0"/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AdvGulliv-R"/>
              </a:rPr>
              <a:t>{Spatial prediction of flood susceptible areas using rule based decision tree (DT) and a novel ensemble bivariate and multivariate statistical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AdvGulliv-R"/>
              </a:rPr>
              <a:t>models in GIS, 2013, by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AdvGulliv-R"/>
              </a:rPr>
              <a:t>Mahyat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AdvGulliv-R"/>
              </a:rPr>
              <a:t>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AdvGulliv-R"/>
              </a:rPr>
              <a:t>Shafapour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AdvGulliv-R"/>
              </a:rPr>
              <a:t>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AdvGulliv-R"/>
              </a:rPr>
              <a:t>Tehrany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AdvGulliv-R"/>
              </a:rPr>
              <a:t>,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AdvGulliv-R"/>
              </a:rPr>
              <a:t>Biswajeet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AdvGulliv-R"/>
              </a:rPr>
              <a:t> Pradhan, Mustafa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AdvGulliv-R"/>
              </a:rPr>
              <a:t>Neamah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AdvGulliv-R"/>
              </a:rPr>
              <a:t>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AdvGulliv-R"/>
              </a:rPr>
              <a:t>Jebur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AdvGulliv-R"/>
              </a:rPr>
              <a:t>}</a:t>
            </a:r>
            <a:endParaRPr lang="en-IN" sz="1600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Curvature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Geology (Types of rocks)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Distance from River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SPI (Stream Power Index)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Rainfall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LULC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Soil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Topographic Wetness Index (TWI)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Slope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Temperature (additional, may be considered)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08EA16-513B-A243-038F-327AEB431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61831"/>
              </p:ext>
            </p:extLst>
          </p:nvPr>
        </p:nvGraphicFramePr>
        <p:xfrm>
          <a:off x="0" y="5024120"/>
          <a:ext cx="12192000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6392">
                  <a:extLst>
                    <a:ext uri="{9D8B030D-6E8A-4147-A177-3AD203B41FA5}">
                      <a16:colId xmlns:a16="http://schemas.microsoft.com/office/drawing/2014/main" val="1278969033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2746311746"/>
                    </a:ext>
                  </a:extLst>
                </a:gridCol>
                <a:gridCol w="1233853">
                  <a:extLst>
                    <a:ext uri="{9D8B030D-6E8A-4147-A177-3AD203B41FA5}">
                      <a16:colId xmlns:a16="http://schemas.microsoft.com/office/drawing/2014/main" val="1507419901"/>
                    </a:ext>
                  </a:extLst>
                </a:gridCol>
                <a:gridCol w="6614747">
                  <a:extLst>
                    <a:ext uri="{9D8B030D-6E8A-4147-A177-3AD203B41FA5}">
                      <a16:colId xmlns:a16="http://schemas.microsoft.com/office/drawing/2014/main" val="3079867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Spatial prediction of flood susceptible areas using rule based decision tree (DT) and a novel ensemble bivariate and multivariate statistical models in GIS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https://doi.org/10.1080/10106049.2019.1687594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Flood inventory map with a total of 155 flood locations. </a:t>
                      </a:r>
                      <a:r>
                        <a:rPr lang="en-IN" dirty="0"/>
                        <a:t>The spatial database includes digital elevation model (DEM), curvature, geology, river, stream power index (SPI), rainfall, land use/cover (LULC), soil type, topographic wetness index (TWI) and slope.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35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F613B8-C8CE-D645-DF6A-30651F2BD8E1}"/>
              </a:ext>
            </a:extLst>
          </p:cNvPr>
          <p:cNvSpPr txBox="1"/>
          <p:nvPr/>
        </p:nvSpPr>
        <p:spPr>
          <a:xfrm>
            <a:off x="7280265" y="1596136"/>
            <a:ext cx="46314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Limitation:</a:t>
            </a:r>
            <a:r>
              <a:rPr lang="en-IN" dirty="0"/>
              <a:t> Papers generally provide details of flood susceptible areas and I am yet to find any model which can pin-point the flood area (early warning)</a:t>
            </a:r>
          </a:p>
          <a:p>
            <a:endParaRPr lang="en-IN" dirty="0"/>
          </a:p>
          <a:p>
            <a:r>
              <a:rPr lang="en-IN" dirty="0"/>
              <a:t>Based on some Literature survey, the following paper felt good to follow</a:t>
            </a:r>
            <a:br>
              <a:rPr lang="en-IN" dirty="0"/>
            </a:br>
            <a:r>
              <a:rPr lang="en-IN" dirty="0"/>
              <a:t>(search keywords: spatial flood prediction; </a:t>
            </a:r>
            <a:r>
              <a:rPr lang="en-US" dirty="0"/>
              <a:t>spatial flood prediction based on stream flows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88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D047B-4B8C-7CD4-E6BB-7353F84A3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11" t="13206" r="24495" b="3846"/>
          <a:stretch/>
        </p:blipFill>
        <p:spPr>
          <a:xfrm>
            <a:off x="568759" y="1134207"/>
            <a:ext cx="4360797" cy="3607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46910B-154E-C788-F090-7FC041E67799}"/>
              </a:ext>
            </a:extLst>
          </p:cNvPr>
          <p:cNvSpPr txBox="1"/>
          <p:nvPr/>
        </p:nvSpPr>
        <p:spPr>
          <a:xfrm>
            <a:off x="568759" y="4169669"/>
            <a:ext cx="3411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Stream Data of the entire Watershed concerned</a:t>
            </a:r>
            <a:br>
              <a:rPr lang="en-IN" dirty="0"/>
            </a:br>
            <a:r>
              <a:rPr lang="en-IN" dirty="0"/>
              <a:t>(best if converted in raster):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7E13C-3699-7ABE-0D95-D20D0EF33D39}"/>
              </a:ext>
            </a:extLst>
          </p:cNvPr>
          <p:cNvSpPr txBox="1"/>
          <p:nvPr/>
        </p:nvSpPr>
        <p:spPr>
          <a:xfrm>
            <a:off x="6096000" y="661016"/>
            <a:ext cx="5290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Required Static Data of the entire watershed (concerned basins):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dirty="0"/>
              <a:t>DEM</a:t>
            </a:r>
          </a:p>
          <a:p>
            <a:pPr marL="342900" indent="-342900">
              <a:buAutoNum type="arabicPeriod"/>
            </a:pPr>
            <a:r>
              <a:rPr lang="en-IN" b="1" dirty="0"/>
              <a:t>LULC</a:t>
            </a:r>
          </a:p>
          <a:p>
            <a:pPr marL="342900" indent="-342900">
              <a:buAutoNum type="arabicPeriod"/>
            </a:pPr>
            <a:r>
              <a:rPr lang="en-IN" i="1" dirty="0"/>
              <a:t>Slope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Topographic Wetness Index (TWI) / Soil Type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Bathymetry</a:t>
            </a:r>
          </a:p>
          <a:p>
            <a:pPr marL="342900" indent="-342900">
              <a:buFontTx/>
              <a:buAutoNum type="arabicPeriod"/>
            </a:pPr>
            <a:r>
              <a:rPr lang="en-IN" b="1" dirty="0"/>
              <a:t>Stream Ordering</a:t>
            </a:r>
          </a:p>
          <a:p>
            <a:pPr marL="342900" indent="-342900">
              <a:buFontTx/>
              <a:buAutoNum type="arabicPeriod"/>
            </a:pPr>
            <a:endParaRPr lang="en-IN" dirty="0"/>
          </a:p>
          <a:p>
            <a:endParaRPr lang="en-IN" dirty="0"/>
          </a:p>
          <a:p>
            <a:r>
              <a:rPr lang="en-IN" dirty="0"/>
              <a:t>Required Dynamic data (</a:t>
            </a:r>
            <a:r>
              <a:rPr lang="en-IN" b="1" dirty="0"/>
              <a:t>spacio-temporal</a:t>
            </a:r>
            <a:r>
              <a:rPr lang="en-IN" dirty="0"/>
              <a:t>):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b="1" dirty="0"/>
              <a:t>Rainfall (available only from </a:t>
            </a:r>
            <a:r>
              <a:rPr lang="en-IN" b="1" dirty="0" err="1"/>
              <a:t>Ghatal</a:t>
            </a:r>
            <a:r>
              <a:rPr lang="en-IN" b="1" dirty="0"/>
              <a:t> as below)</a:t>
            </a:r>
          </a:p>
          <a:p>
            <a:pPr marL="342900" indent="-342900">
              <a:buAutoNum type="arabicPeriod"/>
            </a:pPr>
            <a:r>
              <a:rPr lang="en-IN" dirty="0"/>
              <a:t>Hydro-Gauge data for river levels and flows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C0229-15D2-E63C-3D27-65820DFBE47A}"/>
              </a:ext>
            </a:extLst>
          </p:cNvPr>
          <p:cNvSpPr txBox="1"/>
          <p:nvPr/>
        </p:nvSpPr>
        <p:spPr>
          <a:xfrm>
            <a:off x="474785" y="199351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Available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BCDEA-130B-6EF7-4514-BA1C20CC9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9" y="5215372"/>
            <a:ext cx="7206491" cy="1443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F5B58-2430-4A05-2B8B-F6B3A111EB3D}"/>
              </a:ext>
            </a:extLst>
          </p:cNvPr>
          <p:cNvSpPr txBox="1"/>
          <p:nvPr/>
        </p:nvSpPr>
        <p:spPr>
          <a:xfrm>
            <a:off x="5899638" y="123151"/>
            <a:ext cx="595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Required Data for common Area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E93AC-8F69-9B46-B855-CA7CAD7A6B8B}"/>
              </a:ext>
            </a:extLst>
          </p:cNvPr>
          <p:cNvSpPr txBox="1"/>
          <p:nvPr/>
        </p:nvSpPr>
        <p:spPr>
          <a:xfrm>
            <a:off x="8948575" y="5215372"/>
            <a:ext cx="2995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Another requirement is to identify </a:t>
            </a:r>
            <a:r>
              <a:rPr lang="en-IN" b="1" i="1" dirty="0">
                <a:solidFill>
                  <a:srgbClr val="FF0000"/>
                </a:solidFill>
              </a:rPr>
              <a:t>drought</a:t>
            </a:r>
            <a:r>
              <a:rPr lang="en-IN" i="1" dirty="0">
                <a:solidFill>
                  <a:srgbClr val="FF0000"/>
                </a:solidFill>
              </a:rPr>
              <a:t> affected areas in the same or surrounding watersheds….</a:t>
            </a:r>
          </a:p>
        </p:txBody>
      </p:sp>
    </p:spTree>
    <p:extLst>
      <p:ext uri="{BB962C8B-B14F-4D97-AF65-F5344CB8AC3E}">
        <p14:creationId xmlns:p14="http://schemas.microsoft.com/office/powerpoint/2010/main" val="16323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88C11-F3CD-83AE-EDA8-9E709074B714}"/>
              </a:ext>
            </a:extLst>
          </p:cNvPr>
          <p:cNvSpPr txBox="1"/>
          <p:nvPr/>
        </p:nvSpPr>
        <p:spPr>
          <a:xfrm>
            <a:off x="1333867" y="720566"/>
            <a:ext cx="95242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Stream Order - River Network Using DEM Map in ArcGIS – </a:t>
            </a:r>
            <a:r>
              <a:rPr lang="en-US" sz="2000" dirty="0" err="1">
                <a:hlinkClick r:id="rId2"/>
              </a:rPr>
              <a:t>GISRSStudy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obtain stream ordering for </a:t>
            </a:r>
            <a:r>
              <a:rPr lang="en-US" sz="2000" dirty="0" err="1">
                <a:hlinkClick r:id="rId3"/>
              </a:rPr>
              <a:t>indian</a:t>
            </a:r>
            <a:r>
              <a:rPr lang="en-US" sz="2000" dirty="0">
                <a:hlinkClick r:id="rId3"/>
              </a:rPr>
              <a:t> rivers - Search (bing.com)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HAZARD ATLAS OF INDIA (imdpune.gov.in)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5"/>
              </a:rPr>
              <a:t>wris_time_series_data</a:t>
            </a:r>
            <a:r>
              <a:rPr lang="en-US" sz="2000" dirty="0">
                <a:hlinkClick r:id="rId5"/>
              </a:rPr>
              <a:t> - INDIA WRIS WIKI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River discharge data are now available online | GCOS (wmo.int)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7"/>
              </a:rPr>
              <a:t>India-WRIS (indiawris.gov.in)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Hydrological Data | Central Water Commission, Ministry of </a:t>
            </a:r>
            <a:r>
              <a:rPr lang="en-US" sz="2000" dirty="0" err="1">
                <a:hlinkClick r:id="rId8"/>
              </a:rPr>
              <a:t>jal</a:t>
            </a:r>
            <a:r>
              <a:rPr lang="en-US" sz="2000" dirty="0">
                <a:hlinkClick r:id="rId8"/>
              </a:rPr>
              <a:t> shakti, Department of Water Resources, River Development and Ganga Rejuvenation, GoI (cwc.gov.in)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spatial flood prediction - Google Scholar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0"/>
              </a:rPr>
              <a:t>SubInfoSysLCC</a:t>
            </a:r>
            <a:r>
              <a:rPr lang="en-IN" sz="2000" dirty="0">
                <a:hlinkClick r:id="rId10"/>
              </a:rPr>
              <a:t>/</a:t>
            </a:r>
            <a:r>
              <a:rPr lang="en-IN" sz="2000" dirty="0" err="1">
                <a:hlinkClick r:id="rId10"/>
              </a:rPr>
              <a:t>River_StreamOrder</a:t>
            </a:r>
            <a:r>
              <a:rPr lang="en-IN" sz="2000" dirty="0">
                <a:hlinkClick r:id="rId10"/>
              </a:rPr>
              <a:t> (</a:t>
            </a:r>
            <a:r>
              <a:rPr lang="en-IN" sz="2000" dirty="0" err="1">
                <a:hlinkClick r:id="rId10"/>
              </a:rPr>
              <a:t>MapServer</a:t>
            </a:r>
            <a:r>
              <a:rPr lang="en-IN" sz="2000" dirty="0">
                <a:hlinkClick r:id="rId10"/>
              </a:rPr>
              <a:t>) (indiawris.gov.in)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11"/>
              </a:rPr>
              <a:t>ganga - INDIA WRIS WIKI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2"/>
              </a:rPr>
              <a:t>MIS WIMS (india-water.gov.in)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3"/>
              </a:rPr>
              <a:t>Water crisis in India’s Maharashtra | India News | WION Climate Tracker - Bing video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4"/>
              </a:rPr>
              <a:t>Flood Forecast - Central Water </a:t>
            </a:r>
            <a:r>
              <a:rPr lang="en-US" sz="2000" dirty="0" err="1">
                <a:hlinkClick r:id="rId14"/>
              </a:rPr>
              <a:t>Commision</a:t>
            </a:r>
            <a:r>
              <a:rPr lang="en-US" sz="2000" dirty="0">
                <a:hlinkClick r:id="rId14"/>
              </a:rPr>
              <a:t>, Govt. Of India (india-water.gov.in)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15"/>
              </a:rPr>
              <a:t>pib.gov.in/</a:t>
            </a:r>
            <a:r>
              <a:rPr lang="en-IN" sz="2000" dirty="0" err="1">
                <a:hlinkClick r:id="rId15"/>
              </a:rPr>
              <a:t>PressReleaseIframePage.aspx?PRID</a:t>
            </a:r>
            <a:r>
              <a:rPr lang="en-IN" sz="2000" dirty="0">
                <a:hlinkClick r:id="rId15"/>
              </a:rPr>
              <a:t>=1849954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6"/>
              </a:rPr>
              <a:t>Repository search results (github.com)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7"/>
              </a:rPr>
              <a:t>Water Resources | Sector | Open Government Data (OGD) Platform India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HAZARD ATLAS OF INDIA (imdpune.gov.in)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0915A-75DF-B879-2012-70F700183798}"/>
              </a:ext>
            </a:extLst>
          </p:cNvPr>
          <p:cNvSpPr txBox="1"/>
          <p:nvPr/>
        </p:nvSpPr>
        <p:spPr>
          <a:xfrm>
            <a:off x="940777" y="197346"/>
            <a:ext cx="260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Some Resources</a:t>
            </a:r>
          </a:p>
        </p:txBody>
      </p:sp>
    </p:spTree>
    <p:extLst>
      <p:ext uri="{BB962C8B-B14F-4D97-AF65-F5344CB8AC3E}">
        <p14:creationId xmlns:p14="http://schemas.microsoft.com/office/powerpoint/2010/main" val="134289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D8FD8-7D19-3868-40EA-D6DE7DE05659}"/>
              </a:ext>
            </a:extLst>
          </p:cNvPr>
          <p:cNvSpPr txBox="1"/>
          <p:nvPr/>
        </p:nvSpPr>
        <p:spPr>
          <a:xfrm>
            <a:off x="1533984" y="1109981"/>
            <a:ext cx="89329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hlinkClick r:id="rId2"/>
              </a:rPr>
              <a:t>Quantitative assessment of check dam system impacts on catchment flood characteristics – a case in hilly and gully area of the Loess Plateau, China | SpringerLink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Priority-flood: An optimal depression-filling and watershed-labeling algorithm for digital elevation models - ScienceDirect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6B79E-2FFE-5728-7618-400830E2B1C0}"/>
              </a:ext>
            </a:extLst>
          </p:cNvPr>
          <p:cNvSpPr txBox="1"/>
          <p:nvPr/>
        </p:nvSpPr>
        <p:spPr>
          <a:xfrm>
            <a:off x="940777" y="197346"/>
            <a:ext cx="118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Papers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5AC30-DF8D-A30E-3736-83F709E98846}"/>
              </a:ext>
            </a:extLst>
          </p:cNvPr>
          <p:cNvSpPr txBox="1"/>
          <p:nvPr/>
        </p:nvSpPr>
        <p:spPr>
          <a:xfrm>
            <a:off x="2395630" y="4334607"/>
            <a:ext cx="3266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Historical Data:</a:t>
            </a:r>
          </a:p>
          <a:p>
            <a:endParaRPr lang="en-IN" sz="2000" b="1" dirty="0"/>
          </a:p>
          <a:p>
            <a:r>
              <a:rPr lang="en-IN" sz="2000" b="1" dirty="0"/>
              <a:t>Annual Flood Reports</a:t>
            </a:r>
          </a:p>
        </p:txBody>
      </p:sp>
    </p:spTree>
    <p:extLst>
      <p:ext uri="{BB962C8B-B14F-4D97-AF65-F5344CB8AC3E}">
        <p14:creationId xmlns:p14="http://schemas.microsoft.com/office/powerpoint/2010/main" val="32210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588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AdvGulliv-R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Santanu Banerjee</dc:creator>
  <cp:lastModifiedBy>Santanu Banerjee</cp:lastModifiedBy>
  <cp:revision>9</cp:revision>
  <dcterms:created xsi:type="dcterms:W3CDTF">2023-07-28T11:27:15Z</dcterms:created>
  <dcterms:modified xsi:type="dcterms:W3CDTF">2023-08-05T14:17:17Z</dcterms:modified>
</cp:coreProperties>
</file>