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330" r:id="rId4"/>
    <p:sldId id="421" r:id="rId5"/>
    <p:sldId id="488" r:id="rId6"/>
    <p:sldId id="257" r:id="rId7"/>
    <p:sldId id="432" r:id="rId8"/>
    <p:sldId id="260" r:id="rId9"/>
    <p:sldId id="489"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hyperlink" Target="https://external-preview.redd.it/1tV6XB5h8Y76a2-f6v4LZBnQnO16ihaLMBKJl5l2oNo.jpg?auto=webp&amp;s=4747e511d0d56996074ad1ec649c8d83c80a76db"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external-preview.redd.it/1tV6XB5h8Y76a2-f6v4LZBnQnO16ihaLMBKJl5l2oNo.jpg?auto=webp&amp;s=4747e511d0d56996074ad1ec649c8d83c80a76db" TargetMode="Externa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6C8E96-AD47-4BD2-A60E-409511DEBF46}" type="doc">
      <dgm:prSet loTypeId="urn:microsoft.com/office/officeart/2009/3/layout/IncreasingArrowsProcess" loCatId="process" qsTypeId="urn:microsoft.com/office/officeart/2005/8/quickstyle/simple1" qsCatId="simple" csTypeId="urn:microsoft.com/office/officeart/2005/8/colors/colorful4" csCatId="colorful" phldr="1"/>
      <dgm:spPr/>
      <dgm:t>
        <a:bodyPr/>
        <a:lstStyle/>
        <a:p>
          <a:endParaRPr lang="en-IN"/>
        </a:p>
      </dgm:t>
    </dgm:pt>
    <dgm:pt modelId="{0523ABE0-7A5F-4DC3-BBFF-14DF0E5301D8}">
      <dgm:prSet phldrT="[Text]"/>
      <dgm:spPr/>
      <dgm:t>
        <a:bodyPr/>
        <a:lstStyle/>
        <a:p>
          <a:r>
            <a:rPr lang="en-IN" b="1" dirty="0">
              <a:solidFill>
                <a:schemeClr val="tx1"/>
              </a:solidFill>
            </a:rPr>
            <a:t>Flood Prediction</a:t>
          </a:r>
        </a:p>
      </dgm:t>
    </dgm:pt>
    <dgm:pt modelId="{0010E559-A255-405E-B049-185008ECD3BA}" type="parTrans" cxnId="{B5A25379-98BD-4355-8D10-1AABD32FC991}">
      <dgm:prSet/>
      <dgm:spPr/>
      <dgm:t>
        <a:bodyPr/>
        <a:lstStyle/>
        <a:p>
          <a:endParaRPr lang="en-IN"/>
        </a:p>
      </dgm:t>
    </dgm:pt>
    <dgm:pt modelId="{433164FF-35C9-46BE-98A7-E16807718A4A}" type="sibTrans" cxnId="{B5A25379-98BD-4355-8D10-1AABD32FC991}">
      <dgm:prSet/>
      <dgm:spPr/>
      <dgm:t>
        <a:bodyPr/>
        <a:lstStyle/>
        <a:p>
          <a:endParaRPr lang="en-IN"/>
        </a:p>
      </dgm:t>
    </dgm:pt>
    <dgm:pt modelId="{6E709FEC-FC73-482B-8101-42A6A6441264}">
      <dgm:prSet phldrT="[Text]" custT="1"/>
      <dgm:spPr/>
      <dgm:t>
        <a:bodyPr/>
        <a:lstStyle/>
        <a:p>
          <a:r>
            <a:rPr lang="en-IN" sz="2400" b="1" dirty="0">
              <a:solidFill>
                <a:schemeClr val="tx1"/>
              </a:solidFill>
            </a:rPr>
            <a:t>Prevention Mechanism</a:t>
          </a:r>
        </a:p>
        <a:p>
          <a:r>
            <a:rPr lang="en-IN" sz="2400" b="1" dirty="0">
              <a:solidFill>
                <a:schemeClr val="tx1"/>
              </a:solidFill>
            </a:rPr>
            <a:t>Expected Solutions</a:t>
          </a:r>
        </a:p>
      </dgm:t>
    </dgm:pt>
    <dgm:pt modelId="{F39296A1-246A-4B03-9231-CBBFF3CDB20F}" type="parTrans" cxnId="{F5423D79-71DC-488E-A95A-EFDB314A00EC}">
      <dgm:prSet/>
      <dgm:spPr/>
      <dgm:t>
        <a:bodyPr/>
        <a:lstStyle/>
        <a:p>
          <a:endParaRPr lang="en-IN"/>
        </a:p>
      </dgm:t>
    </dgm:pt>
    <dgm:pt modelId="{D24CC222-F8C3-4BE6-BB3E-7EDEF9C84AF9}" type="sibTrans" cxnId="{F5423D79-71DC-488E-A95A-EFDB314A00EC}">
      <dgm:prSet/>
      <dgm:spPr/>
      <dgm:t>
        <a:bodyPr/>
        <a:lstStyle/>
        <a:p>
          <a:endParaRPr lang="en-IN"/>
        </a:p>
      </dgm:t>
    </dgm:pt>
    <dgm:pt modelId="{A356D810-9470-45F2-8B8E-EA5EFB37810B}">
      <dgm:prSet phldrT="[Text]" custT="1"/>
      <dgm:spPr/>
      <dgm:t>
        <a:bodyPr/>
        <a:lstStyle/>
        <a:p>
          <a:r>
            <a:rPr lang="en-IN" sz="2400" dirty="0"/>
            <a:t>Artificial Structural:</a:t>
          </a:r>
        </a:p>
      </dgm:t>
    </dgm:pt>
    <dgm:pt modelId="{D51451CD-82F5-45DC-AA18-34BA649D1E35}" type="parTrans" cxnId="{64694B7C-B17B-4E85-A4CC-1F763EFCA4D2}">
      <dgm:prSet/>
      <dgm:spPr/>
      <dgm:t>
        <a:bodyPr/>
        <a:lstStyle/>
        <a:p>
          <a:endParaRPr lang="en-IN"/>
        </a:p>
      </dgm:t>
    </dgm:pt>
    <dgm:pt modelId="{2AE743AD-5BB2-405C-8B8F-9571D54A89D9}" type="sibTrans" cxnId="{64694B7C-B17B-4E85-A4CC-1F763EFCA4D2}">
      <dgm:prSet/>
      <dgm:spPr/>
      <dgm:t>
        <a:bodyPr/>
        <a:lstStyle/>
        <a:p>
          <a:endParaRPr lang="en-IN"/>
        </a:p>
      </dgm:t>
    </dgm:pt>
    <dgm:pt modelId="{2F9CD64A-3E30-46E9-AD79-A1C2358DDE9C}">
      <dgm:prSet phldrT="[Text]" custT="1"/>
      <dgm:spPr/>
      <dgm:t>
        <a:bodyPr/>
        <a:lstStyle/>
        <a:p>
          <a:r>
            <a:rPr lang="en-IN" sz="1800" b="1" dirty="0">
              <a:solidFill>
                <a:schemeClr val="tx1"/>
              </a:solidFill>
            </a:rPr>
            <a:t>Check and Simulate consequences of our Manual/Intelligent Intervention</a:t>
          </a:r>
        </a:p>
      </dgm:t>
    </dgm:pt>
    <dgm:pt modelId="{9CB71498-816A-4B75-B8AA-831E4F33AA55}" type="parTrans" cxnId="{F3093860-E784-43FB-B023-672C539D95E3}">
      <dgm:prSet/>
      <dgm:spPr/>
      <dgm:t>
        <a:bodyPr/>
        <a:lstStyle/>
        <a:p>
          <a:endParaRPr lang="en-IN"/>
        </a:p>
      </dgm:t>
    </dgm:pt>
    <dgm:pt modelId="{DCF16D90-65D0-4154-BCEA-0FF5C266552F}" type="sibTrans" cxnId="{F3093860-E784-43FB-B023-672C539D95E3}">
      <dgm:prSet/>
      <dgm:spPr/>
      <dgm:t>
        <a:bodyPr/>
        <a:lstStyle/>
        <a:p>
          <a:endParaRPr lang="en-IN"/>
        </a:p>
      </dgm:t>
    </dgm:pt>
    <dgm:pt modelId="{0972B1EC-1D8A-44EC-93C0-4D270D1303B1}">
      <dgm:prSet phldrT="[Text]" custT="1"/>
      <dgm:spPr/>
      <dgm:t>
        <a:bodyPr/>
        <a:lstStyle/>
        <a:p>
          <a:r>
            <a:rPr lang="en-IN" sz="1800" dirty="0"/>
            <a:t>Precautions:</a:t>
          </a:r>
        </a:p>
      </dgm:t>
    </dgm:pt>
    <dgm:pt modelId="{F15F64A7-8040-4A2C-9C4D-3F79EBA01165}" type="parTrans" cxnId="{C1BD9E71-1B28-4EAF-B7EB-51E0D8297EED}">
      <dgm:prSet/>
      <dgm:spPr/>
      <dgm:t>
        <a:bodyPr/>
        <a:lstStyle/>
        <a:p>
          <a:endParaRPr lang="en-IN"/>
        </a:p>
      </dgm:t>
    </dgm:pt>
    <dgm:pt modelId="{A90B15DE-8518-449C-9227-ECBEBA82D479}" type="sibTrans" cxnId="{C1BD9E71-1B28-4EAF-B7EB-51E0D8297EED}">
      <dgm:prSet/>
      <dgm:spPr/>
      <dgm:t>
        <a:bodyPr/>
        <a:lstStyle/>
        <a:p>
          <a:endParaRPr lang="en-IN"/>
        </a:p>
      </dgm:t>
    </dgm:pt>
    <dgm:pt modelId="{5203B1E1-4A19-44CD-80FB-7C1695E1E5FC}">
      <dgm:prSet custT="1"/>
      <dgm:spPr/>
      <dgm:t>
        <a:bodyPr/>
        <a:lstStyle/>
        <a:p>
          <a:pPr>
            <a:buFont typeface="Arial" panose="020B0604020202020204" pitchFamily="34" charset="0"/>
            <a:buChar char="•"/>
          </a:pPr>
          <a:r>
            <a:rPr lang="en-IN" sz="2400" b="1" dirty="0"/>
            <a:t>Inputs Required</a:t>
          </a:r>
          <a:endParaRPr lang="en-IN" sz="2400" dirty="0"/>
        </a:p>
      </dgm:t>
    </dgm:pt>
    <dgm:pt modelId="{BFBBEBE9-EB56-4FBE-AFCA-75AA762D1A96}" type="parTrans" cxnId="{5908DEDD-A93F-4E73-9504-B600F1ABF4B4}">
      <dgm:prSet/>
      <dgm:spPr/>
      <dgm:t>
        <a:bodyPr/>
        <a:lstStyle/>
        <a:p>
          <a:endParaRPr lang="en-IN"/>
        </a:p>
      </dgm:t>
    </dgm:pt>
    <dgm:pt modelId="{13D2250B-BF2A-4EF8-8AED-7901D02A39A4}" type="sibTrans" cxnId="{5908DEDD-A93F-4E73-9504-B600F1ABF4B4}">
      <dgm:prSet/>
      <dgm:spPr/>
      <dgm:t>
        <a:bodyPr/>
        <a:lstStyle/>
        <a:p>
          <a:endParaRPr lang="en-IN"/>
        </a:p>
      </dgm:t>
    </dgm:pt>
    <dgm:pt modelId="{D1858C4A-86F1-40DE-90B2-BC52E9A397C1}">
      <dgm:prSet custT="1"/>
      <dgm:spPr/>
      <dgm:t>
        <a:bodyPr/>
        <a:lstStyle/>
        <a:p>
          <a:r>
            <a:rPr lang="en-IN" sz="1800" b="1" dirty="0"/>
            <a:t>New Diversion</a:t>
          </a:r>
        </a:p>
      </dgm:t>
    </dgm:pt>
    <dgm:pt modelId="{E673E0BD-D5F3-4604-8927-B038F9A9B3BC}" type="parTrans" cxnId="{D80E51B9-E5D9-44C4-A789-2CDD60BB335C}">
      <dgm:prSet/>
      <dgm:spPr/>
      <dgm:t>
        <a:bodyPr/>
        <a:lstStyle/>
        <a:p>
          <a:endParaRPr lang="en-IN"/>
        </a:p>
      </dgm:t>
    </dgm:pt>
    <dgm:pt modelId="{5EFADD3F-08A4-411A-A70D-9EEC7B0A1D10}" type="sibTrans" cxnId="{D80E51B9-E5D9-44C4-A789-2CDD60BB335C}">
      <dgm:prSet/>
      <dgm:spPr/>
      <dgm:t>
        <a:bodyPr/>
        <a:lstStyle/>
        <a:p>
          <a:endParaRPr lang="en-IN"/>
        </a:p>
      </dgm:t>
    </dgm:pt>
    <dgm:pt modelId="{0DF5EB08-1561-4A2A-8DEA-EF5B334D3600}">
      <dgm:prSet custT="1"/>
      <dgm:spPr/>
      <dgm:t>
        <a:bodyPr/>
        <a:lstStyle/>
        <a:p>
          <a:r>
            <a:rPr lang="en-IN" sz="1800" b="1" dirty="0"/>
            <a:t>Old reconnection by restoration</a:t>
          </a:r>
        </a:p>
      </dgm:t>
    </dgm:pt>
    <dgm:pt modelId="{A92F4F63-3B82-497C-AEA9-4E50B2E953F4}" type="parTrans" cxnId="{0EB15810-3B72-44E8-AF21-1B37E434B888}">
      <dgm:prSet/>
      <dgm:spPr/>
      <dgm:t>
        <a:bodyPr/>
        <a:lstStyle/>
        <a:p>
          <a:endParaRPr lang="en-IN"/>
        </a:p>
      </dgm:t>
    </dgm:pt>
    <dgm:pt modelId="{BDD6220E-E1FF-4939-B374-B8A0FA3FC8AC}" type="sibTrans" cxnId="{0EB15810-3B72-44E8-AF21-1B37E434B888}">
      <dgm:prSet/>
      <dgm:spPr/>
      <dgm:t>
        <a:bodyPr/>
        <a:lstStyle/>
        <a:p>
          <a:endParaRPr lang="en-IN"/>
        </a:p>
      </dgm:t>
    </dgm:pt>
    <dgm:pt modelId="{DD571C3E-9AA7-42BF-B878-867116BF4FE8}">
      <dgm:prSet custT="1"/>
      <dgm:spPr/>
      <dgm:t>
        <a:bodyPr/>
        <a:lstStyle/>
        <a:p>
          <a:r>
            <a:rPr lang="en-IN" sz="2400" dirty="0"/>
            <a:t>Natural:</a:t>
          </a:r>
        </a:p>
      </dgm:t>
    </dgm:pt>
    <dgm:pt modelId="{20B6CDEF-56F5-484E-9580-3F5915BF4CAE}" type="parTrans" cxnId="{AA50FF2B-62CE-4677-B044-0D6832D9A14C}">
      <dgm:prSet/>
      <dgm:spPr/>
      <dgm:t>
        <a:bodyPr/>
        <a:lstStyle/>
        <a:p>
          <a:endParaRPr lang="en-IN"/>
        </a:p>
      </dgm:t>
    </dgm:pt>
    <dgm:pt modelId="{A1E82AF4-61F6-4693-82CC-DD5D2C2D7920}" type="sibTrans" cxnId="{AA50FF2B-62CE-4677-B044-0D6832D9A14C}">
      <dgm:prSet/>
      <dgm:spPr/>
      <dgm:t>
        <a:bodyPr/>
        <a:lstStyle/>
        <a:p>
          <a:endParaRPr lang="en-IN"/>
        </a:p>
      </dgm:t>
    </dgm:pt>
    <dgm:pt modelId="{77B9B356-B63E-4D9B-BC27-B3DB9D18B786}">
      <dgm:prSet custT="1"/>
      <dgm:spPr/>
      <dgm:t>
        <a:bodyPr/>
        <a:lstStyle/>
        <a:p>
          <a:r>
            <a:rPr lang="en-IN" sz="1800" dirty="0"/>
            <a:t>Embankments and Dams</a:t>
          </a:r>
        </a:p>
      </dgm:t>
    </dgm:pt>
    <dgm:pt modelId="{3CE1A7F4-7C43-41BF-AC80-59EBCC57FDD6}" type="sibTrans" cxnId="{B3E1229D-7205-467A-BA55-AB16A3259CB6}">
      <dgm:prSet/>
      <dgm:spPr/>
      <dgm:t>
        <a:bodyPr/>
        <a:lstStyle/>
        <a:p>
          <a:endParaRPr lang="en-IN"/>
        </a:p>
      </dgm:t>
    </dgm:pt>
    <dgm:pt modelId="{A7483E42-1009-4060-9F6D-29BCC2E016CE}" type="parTrans" cxnId="{B3E1229D-7205-467A-BA55-AB16A3259CB6}">
      <dgm:prSet/>
      <dgm:spPr/>
      <dgm:t>
        <a:bodyPr/>
        <a:lstStyle/>
        <a:p>
          <a:endParaRPr lang="en-IN"/>
        </a:p>
      </dgm:t>
    </dgm:pt>
    <dgm:pt modelId="{BB052CD9-588D-4177-ABDE-39D3D4FC0262}">
      <dgm:prSet custT="1"/>
      <dgm:spPr/>
      <dgm:t>
        <a:bodyPr/>
        <a:lstStyle/>
        <a:p>
          <a:r>
            <a:rPr lang="en-IN" sz="1800" dirty="0"/>
            <a:t>Plantation embankments</a:t>
          </a:r>
        </a:p>
      </dgm:t>
    </dgm:pt>
    <dgm:pt modelId="{311FC5B2-2BC8-466C-86B0-FDF8BA20620A}" type="parTrans" cxnId="{7CF750D4-8BAF-413A-9366-E04263C0508B}">
      <dgm:prSet/>
      <dgm:spPr/>
      <dgm:t>
        <a:bodyPr/>
        <a:lstStyle/>
        <a:p>
          <a:endParaRPr lang="en-IN"/>
        </a:p>
      </dgm:t>
    </dgm:pt>
    <dgm:pt modelId="{4B7A989A-B1DA-454D-89CC-1FE46B2FA648}" type="sibTrans" cxnId="{7CF750D4-8BAF-413A-9366-E04263C0508B}">
      <dgm:prSet/>
      <dgm:spPr/>
      <dgm:t>
        <a:bodyPr/>
        <a:lstStyle/>
        <a:p>
          <a:endParaRPr lang="en-IN"/>
        </a:p>
      </dgm:t>
    </dgm:pt>
    <dgm:pt modelId="{ED10C816-7B4E-405D-B140-8EC989836646}">
      <dgm:prSet custT="1"/>
      <dgm:spPr/>
      <dgm:t>
        <a:bodyPr/>
        <a:lstStyle/>
        <a:p>
          <a:pPr>
            <a:buFont typeface="Arial" panose="020B0604020202020204" pitchFamily="34" charset="0"/>
            <a:buChar char="•"/>
          </a:pPr>
          <a:r>
            <a:rPr lang="en-IN" sz="1800" dirty="0"/>
            <a:t>DEM of a specific </a:t>
          </a:r>
          <a:r>
            <a:rPr lang="en-IN" sz="1800" dirty="0">
              <a:hlinkClick xmlns:r="http://schemas.openxmlformats.org/officeDocument/2006/relationships" r:id="rId1"/>
            </a:rPr>
            <a:t>Watershed</a:t>
          </a:r>
          <a:endParaRPr lang="en-IN" sz="1800" dirty="0"/>
        </a:p>
      </dgm:t>
    </dgm:pt>
    <dgm:pt modelId="{0D902502-29DD-465C-89D0-F0092AEE5036}" type="parTrans" cxnId="{5E972684-C23D-4D80-AAA7-BD3BF7FE50A1}">
      <dgm:prSet/>
      <dgm:spPr/>
      <dgm:t>
        <a:bodyPr/>
        <a:lstStyle/>
        <a:p>
          <a:endParaRPr lang="en-IN"/>
        </a:p>
      </dgm:t>
    </dgm:pt>
    <dgm:pt modelId="{79A44B0A-F70C-464E-ADED-239F454C6C16}" type="sibTrans" cxnId="{5E972684-C23D-4D80-AAA7-BD3BF7FE50A1}">
      <dgm:prSet/>
      <dgm:spPr/>
      <dgm:t>
        <a:bodyPr/>
        <a:lstStyle/>
        <a:p>
          <a:endParaRPr lang="en-IN"/>
        </a:p>
      </dgm:t>
    </dgm:pt>
    <dgm:pt modelId="{FD364437-F312-4165-A307-123DDD5BC423}">
      <dgm:prSet custT="1"/>
      <dgm:spPr/>
      <dgm:t>
        <a:bodyPr/>
        <a:lstStyle/>
        <a:p>
          <a:pPr>
            <a:buFont typeface="Arial" panose="020B0604020202020204" pitchFamily="34" charset="0"/>
            <a:buChar char="•"/>
          </a:pPr>
          <a:r>
            <a:rPr lang="en-IN" sz="1800" dirty="0"/>
            <a:t>Precipitation over the Watershed</a:t>
          </a:r>
        </a:p>
      </dgm:t>
    </dgm:pt>
    <dgm:pt modelId="{DC35D6F5-0627-4D0F-9508-F256400BF2A2}" type="parTrans" cxnId="{8C2E1F87-8447-4026-904F-F0DCAF7AE883}">
      <dgm:prSet/>
      <dgm:spPr/>
      <dgm:t>
        <a:bodyPr/>
        <a:lstStyle/>
        <a:p>
          <a:endParaRPr lang="en-IN"/>
        </a:p>
      </dgm:t>
    </dgm:pt>
    <dgm:pt modelId="{B3D4C7B7-3517-42D3-AF4E-6EB6AB5C84E3}" type="sibTrans" cxnId="{8C2E1F87-8447-4026-904F-F0DCAF7AE883}">
      <dgm:prSet/>
      <dgm:spPr/>
      <dgm:t>
        <a:bodyPr/>
        <a:lstStyle/>
        <a:p>
          <a:endParaRPr lang="en-IN"/>
        </a:p>
      </dgm:t>
    </dgm:pt>
    <dgm:pt modelId="{65239A64-A82F-4046-95DE-33FB89713105}">
      <dgm:prSet phldrT="[Text]" custT="1"/>
      <dgm:spPr/>
      <dgm:t>
        <a:bodyPr/>
        <a:lstStyle/>
        <a:p>
          <a:pPr>
            <a:buNone/>
          </a:pPr>
          <a:endParaRPr lang="en-IN" sz="2400" dirty="0"/>
        </a:p>
      </dgm:t>
    </dgm:pt>
    <dgm:pt modelId="{E8C6FE83-8C5E-49E6-986F-5D518A9FFB17}" type="sibTrans" cxnId="{59971A39-EF93-44A3-88AF-ACF7D19C757E}">
      <dgm:prSet/>
      <dgm:spPr/>
      <dgm:t>
        <a:bodyPr/>
        <a:lstStyle/>
        <a:p>
          <a:endParaRPr lang="en-IN"/>
        </a:p>
      </dgm:t>
    </dgm:pt>
    <dgm:pt modelId="{89CCB8CD-2B65-4509-B76F-A9297D1F84B1}" type="parTrans" cxnId="{59971A39-EF93-44A3-88AF-ACF7D19C757E}">
      <dgm:prSet/>
      <dgm:spPr/>
      <dgm:t>
        <a:bodyPr/>
        <a:lstStyle/>
        <a:p>
          <a:endParaRPr lang="en-IN"/>
        </a:p>
      </dgm:t>
    </dgm:pt>
    <dgm:pt modelId="{2DCB6C90-6F59-4C87-8789-20EEF683F1B0}">
      <dgm:prSet phldrT="[Text]" custT="1"/>
      <dgm:spPr/>
      <dgm:t>
        <a:bodyPr/>
        <a:lstStyle/>
        <a:p>
          <a:r>
            <a:rPr lang="en-IN" sz="1800" dirty="0"/>
            <a:t>Water </a:t>
          </a:r>
          <a:r>
            <a:rPr lang="en-IN" sz="1800" dirty="0" err="1"/>
            <a:t>ph</a:t>
          </a:r>
          <a:r>
            <a:rPr lang="en-IN" sz="1800" dirty="0"/>
            <a:t> control to prevent heavy metal present under the river bed from coming out</a:t>
          </a:r>
        </a:p>
      </dgm:t>
    </dgm:pt>
    <dgm:pt modelId="{1BDD6F10-41AB-4706-8113-EC30E3E832FE}" type="parTrans" cxnId="{C5177325-2935-4DA4-965F-6889F2503E69}">
      <dgm:prSet/>
      <dgm:spPr/>
      <dgm:t>
        <a:bodyPr/>
        <a:lstStyle/>
        <a:p>
          <a:endParaRPr lang="en-IN"/>
        </a:p>
      </dgm:t>
    </dgm:pt>
    <dgm:pt modelId="{553FE05F-283E-467E-B545-1260DC56010E}" type="sibTrans" cxnId="{C5177325-2935-4DA4-965F-6889F2503E69}">
      <dgm:prSet/>
      <dgm:spPr/>
      <dgm:t>
        <a:bodyPr/>
        <a:lstStyle/>
        <a:p>
          <a:endParaRPr lang="en-IN"/>
        </a:p>
      </dgm:t>
    </dgm:pt>
    <dgm:pt modelId="{17182B59-3731-4C75-B115-D15323A4427C}">
      <dgm:prSet custT="1"/>
      <dgm:spPr/>
      <dgm:t>
        <a:bodyPr/>
        <a:lstStyle/>
        <a:p>
          <a:pPr>
            <a:buFont typeface="Arial" panose="020B0604020202020204" pitchFamily="34" charset="0"/>
            <a:buChar char="•"/>
          </a:pPr>
          <a:r>
            <a:rPr lang="en-IN" sz="1800" dirty="0"/>
            <a:t>Discharge data </a:t>
          </a:r>
        </a:p>
      </dgm:t>
    </dgm:pt>
    <dgm:pt modelId="{31F24DC9-0DE7-4A24-B679-F2223CFD845F}" type="parTrans" cxnId="{A85E6D5C-E0C6-4684-95BB-08875D24D45E}">
      <dgm:prSet/>
      <dgm:spPr/>
      <dgm:t>
        <a:bodyPr/>
        <a:lstStyle/>
        <a:p>
          <a:endParaRPr lang="en-IN"/>
        </a:p>
      </dgm:t>
    </dgm:pt>
    <dgm:pt modelId="{21B474AA-2A5E-44BD-9C97-015486CED9A1}" type="sibTrans" cxnId="{A85E6D5C-E0C6-4684-95BB-08875D24D45E}">
      <dgm:prSet/>
      <dgm:spPr/>
      <dgm:t>
        <a:bodyPr/>
        <a:lstStyle/>
        <a:p>
          <a:endParaRPr lang="en-IN"/>
        </a:p>
      </dgm:t>
    </dgm:pt>
    <dgm:pt modelId="{8D178091-211C-4EE2-BE3E-8A9C31C31247}">
      <dgm:prSet/>
      <dgm:spPr/>
      <dgm:t>
        <a:bodyPr/>
        <a:lstStyle/>
        <a:p>
          <a:endParaRPr lang="en-IN" dirty="0"/>
        </a:p>
      </dgm:t>
    </dgm:pt>
    <dgm:pt modelId="{7033F332-E5C8-41EF-9DF9-1A7172E7207F}" type="parTrans" cxnId="{C32F10F6-F59C-426A-83A3-7A1186D31610}">
      <dgm:prSet/>
      <dgm:spPr/>
      <dgm:t>
        <a:bodyPr/>
        <a:lstStyle/>
        <a:p>
          <a:endParaRPr lang="en-IN"/>
        </a:p>
      </dgm:t>
    </dgm:pt>
    <dgm:pt modelId="{3BCAF964-2808-4AC1-97ED-F39B28C70ACB}" type="sibTrans" cxnId="{C32F10F6-F59C-426A-83A3-7A1186D31610}">
      <dgm:prSet/>
      <dgm:spPr/>
      <dgm:t>
        <a:bodyPr/>
        <a:lstStyle/>
        <a:p>
          <a:endParaRPr lang="en-IN"/>
        </a:p>
      </dgm:t>
    </dgm:pt>
    <dgm:pt modelId="{D8D70C7D-B094-4017-898E-6273E278D80D}">
      <dgm:prSet custT="1"/>
      <dgm:spPr/>
      <dgm:t>
        <a:bodyPr/>
        <a:lstStyle/>
        <a:p>
          <a:r>
            <a:rPr lang="en-IN" sz="1800" b="1" kern="1200" dirty="0">
              <a:solidFill>
                <a:prstClr val="black"/>
              </a:solidFill>
              <a:latin typeface="Calibri" panose="020F0502020204030204"/>
              <a:ea typeface="+mn-ea"/>
              <a:cs typeface="+mn-cs"/>
            </a:rPr>
            <a:t>Field verification </a:t>
          </a:r>
        </a:p>
      </dgm:t>
    </dgm:pt>
    <dgm:pt modelId="{70AC41D3-C3C1-476E-B104-2FD8BC9BB627}" type="parTrans" cxnId="{9BEAF05C-3CD6-4D20-B957-0F4EEDEC3A5D}">
      <dgm:prSet/>
      <dgm:spPr/>
      <dgm:t>
        <a:bodyPr/>
        <a:lstStyle/>
        <a:p>
          <a:endParaRPr lang="en-IN"/>
        </a:p>
      </dgm:t>
    </dgm:pt>
    <dgm:pt modelId="{D39B200E-7B38-43CC-8405-C33BEC8672AE}" type="sibTrans" cxnId="{9BEAF05C-3CD6-4D20-B957-0F4EEDEC3A5D}">
      <dgm:prSet/>
      <dgm:spPr/>
      <dgm:t>
        <a:bodyPr/>
        <a:lstStyle/>
        <a:p>
          <a:endParaRPr lang="en-IN"/>
        </a:p>
      </dgm:t>
    </dgm:pt>
    <dgm:pt modelId="{47DB3B5F-4292-4860-A757-5E053DF661BC}">
      <dgm:prSet/>
      <dgm:spPr/>
      <dgm:t>
        <a:bodyPr/>
        <a:lstStyle/>
        <a:p>
          <a:endParaRPr lang="en-IN" dirty="0"/>
        </a:p>
      </dgm:t>
    </dgm:pt>
    <dgm:pt modelId="{19BF5197-34AE-4E3D-B062-DED0FC6FD3E7}" type="parTrans" cxnId="{D95538A8-65A1-4DA2-84B8-09FD3AE24B41}">
      <dgm:prSet/>
      <dgm:spPr/>
      <dgm:t>
        <a:bodyPr/>
        <a:lstStyle/>
        <a:p>
          <a:endParaRPr lang="en-IN"/>
        </a:p>
      </dgm:t>
    </dgm:pt>
    <dgm:pt modelId="{B42EC87D-0417-4238-BB69-0CE0884392C9}" type="sibTrans" cxnId="{D95538A8-65A1-4DA2-84B8-09FD3AE24B41}">
      <dgm:prSet/>
      <dgm:spPr/>
      <dgm:t>
        <a:bodyPr/>
        <a:lstStyle/>
        <a:p>
          <a:endParaRPr lang="en-IN"/>
        </a:p>
      </dgm:t>
    </dgm:pt>
    <dgm:pt modelId="{CA281A1B-8442-4A30-BCA3-86F620CCCD8A}">
      <dgm:prSet custT="1"/>
      <dgm:spPr/>
      <dgm:t>
        <a:bodyPr/>
        <a:lstStyle/>
        <a:p>
          <a:r>
            <a:rPr lang="en-IN" sz="1800" dirty="0"/>
            <a:t>Detention Basin</a:t>
          </a:r>
        </a:p>
      </dgm:t>
    </dgm:pt>
    <dgm:pt modelId="{8FCBF838-BE38-4C1C-9B11-45EDB0BE8573}" type="parTrans" cxnId="{103A3C9E-54C8-469E-AC00-41328CF08D9A}">
      <dgm:prSet/>
      <dgm:spPr/>
      <dgm:t>
        <a:bodyPr/>
        <a:lstStyle/>
        <a:p>
          <a:endParaRPr lang="en-IN"/>
        </a:p>
      </dgm:t>
    </dgm:pt>
    <dgm:pt modelId="{7E4C0E10-8069-455F-8E74-50A62FF96262}" type="sibTrans" cxnId="{103A3C9E-54C8-469E-AC00-41328CF08D9A}">
      <dgm:prSet/>
      <dgm:spPr/>
      <dgm:t>
        <a:bodyPr/>
        <a:lstStyle/>
        <a:p>
          <a:endParaRPr lang="en-IN"/>
        </a:p>
      </dgm:t>
    </dgm:pt>
    <dgm:pt modelId="{22FE8C95-E2A0-4B13-93E0-A6BC7644482C}">
      <dgm:prSet custT="1"/>
      <dgm:spPr/>
      <dgm:t>
        <a:bodyPr/>
        <a:lstStyle/>
        <a:p>
          <a:r>
            <a:rPr lang="en-IN" sz="1800" dirty="0"/>
            <a:t>Upstream watershed management structures</a:t>
          </a:r>
        </a:p>
        <a:p>
          <a:endParaRPr lang="en-IN" sz="1800" dirty="0"/>
        </a:p>
        <a:p>
          <a:endParaRPr lang="en-IN" sz="1800" dirty="0"/>
        </a:p>
      </dgm:t>
    </dgm:pt>
    <dgm:pt modelId="{92303ACC-4489-403B-AC3F-754ADE0BDAC6}" type="parTrans" cxnId="{D98B7B22-1622-4E4C-BFF3-29EC2B699F78}">
      <dgm:prSet/>
      <dgm:spPr/>
      <dgm:t>
        <a:bodyPr/>
        <a:lstStyle/>
        <a:p>
          <a:endParaRPr lang="en-IN"/>
        </a:p>
      </dgm:t>
    </dgm:pt>
    <dgm:pt modelId="{932002D9-6324-4419-A45E-2128BCC1EBA5}" type="sibTrans" cxnId="{D98B7B22-1622-4E4C-BFF3-29EC2B699F78}">
      <dgm:prSet/>
      <dgm:spPr/>
      <dgm:t>
        <a:bodyPr/>
        <a:lstStyle/>
        <a:p>
          <a:endParaRPr lang="en-IN"/>
        </a:p>
      </dgm:t>
    </dgm:pt>
    <dgm:pt modelId="{F567563F-E32A-42B4-BBB6-3A8D18BE957E}" type="pres">
      <dgm:prSet presAssocID="{436C8E96-AD47-4BD2-A60E-409511DEBF46}" presName="Name0" presStyleCnt="0">
        <dgm:presLayoutVars>
          <dgm:chMax val="5"/>
          <dgm:chPref val="5"/>
          <dgm:dir/>
          <dgm:animLvl val="lvl"/>
        </dgm:presLayoutVars>
      </dgm:prSet>
      <dgm:spPr/>
    </dgm:pt>
    <dgm:pt modelId="{4EF2B4D6-7F0C-4CB4-891F-063943A5A475}" type="pres">
      <dgm:prSet presAssocID="{0523ABE0-7A5F-4DC3-BBFF-14DF0E5301D8}" presName="parentText1" presStyleLbl="node1" presStyleIdx="0" presStyleCnt="4" custLinFactNeighborY="-10896">
        <dgm:presLayoutVars>
          <dgm:chMax/>
          <dgm:chPref val="3"/>
          <dgm:bulletEnabled val="1"/>
        </dgm:presLayoutVars>
      </dgm:prSet>
      <dgm:spPr/>
    </dgm:pt>
    <dgm:pt modelId="{BE0B274E-03D0-4939-A424-44E07E79B06C}" type="pres">
      <dgm:prSet presAssocID="{0523ABE0-7A5F-4DC3-BBFF-14DF0E5301D8}" presName="childText1" presStyleLbl="solidAlignAcc1" presStyleIdx="0" presStyleCnt="3" custScaleY="129953" custLinFactNeighborX="577" custLinFactNeighborY="12839">
        <dgm:presLayoutVars>
          <dgm:chMax val="0"/>
          <dgm:chPref val="0"/>
          <dgm:bulletEnabled val="1"/>
        </dgm:presLayoutVars>
      </dgm:prSet>
      <dgm:spPr/>
    </dgm:pt>
    <dgm:pt modelId="{9951034C-B1D9-4928-B818-531D92336C84}" type="pres">
      <dgm:prSet presAssocID="{6E709FEC-FC73-482B-8101-42A6A6441264}" presName="parentText2" presStyleLbl="node1" presStyleIdx="1" presStyleCnt="4" custScaleX="102426" custScaleY="134205" custLinFactNeighborX="-936">
        <dgm:presLayoutVars>
          <dgm:chMax/>
          <dgm:chPref val="3"/>
          <dgm:bulletEnabled val="1"/>
        </dgm:presLayoutVars>
      </dgm:prSet>
      <dgm:spPr/>
    </dgm:pt>
    <dgm:pt modelId="{6A570F76-7958-4C9E-970B-BB237A2B8B1D}" type="pres">
      <dgm:prSet presAssocID="{6E709FEC-FC73-482B-8101-42A6A6441264}" presName="childText2" presStyleLbl="solidAlignAcc1" presStyleIdx="1" presStyleCnt="3" custScaleX="115931" custScaleY="123193" custLinFactNeighborX="1733" custLinFactNeighborY="16749">
        <dgm:presLayoutVars>
          <dgm:chMax val="0"/>
          <dgm:chPref val="0"/>
          <dgm:bulletEnabled val="1"/>
        </dgm:presLayoutVars>
      </dgm:prSet>
      <dgm:spPr/>
    </dgm:pt>
    <dgm:pt modelId="{20223961-1A4C-4908-993B-E0D0FEE3771F}" type="pres">
      <dgm:prSet presAssocID="{2F9CD64A-3E30-46E9-AD79-A1C2358DDE9C}" presName="parentText3" presStyleLbl="node1" presStyleIdx="2" presStyleCnt="4">
        <dgm:presLayoutVars>
          <dgm:chMax/>
          <dgm:chPref val="3"/>
          <dgm:bulletEnabled val="1"/>
        </dgm:presLayoutVars>
      </dgm:prSet>
      <dgm:spPr/>
    </dgm:pt>
    <dgm:pt modelId="{A6F6C39E-5793-41D0-815F-D5923A32B88C}" type="pres">
      <dgm:prSet presAssocID="{2F9CD64A-3E30-46E9-AD79-A1C2358DDE9C}" presName="childText3" presStyleLbl="solidAlignAcc1" presStyleIdx="2" presStyleCnt="3" custScaleX="90652" custScaleY="74736" custLinFactNeighborX="-2949" custLinFactNeighborY="-14823">
        <dgm:presLayoutVars>
          <dgm:chMax val="0"/>
          <dgm:chPref val="0"/>
          <dgm:bulletEnabled val="1"/>
        </dgm:presLayoutVars>
      </dgm:prSet>
      <dgm:spPr/>
    </dgm:pt>
    <dgm:pt modelId="{7EECCC91-567F-4120-B746-738AB2C338B6}" type="pres">
      <dgm:prSet presAssocID="{D8D70C7D-B094-4017-898E-6273E278D80D}" presName="parentText4" presStyleLbl="node1" presStyleIdx="3" presStyleCnt="4" custScaleY="72734">
        <dgm:presLayoutVars>
          <dgm:chMax/>
          <dgm:chPref val="3"/>
          <dgm:bulletEnabled val="1"/>
        </dgm:presLayoutVars>
      </dgm:prSet>
      <dgm:spPr/>
    </dgm:pt>
  </dgm:ptLst>
  <dgm:cxnLst>
    <dgm:cxn modelId="{994F0700-4EC2-4919-AE57-35DCA66A6280}" type="presOf" srcId="{2DCB6C90-6F59-4C87-8789-20EEF683F1B0}" destId="{A6F6C39E-5793-41D0-815F-D5923A32B88C}" srcOrd="0" destOrd="1" presId="urn:microsoft.com/office/officeart/2009/3/layout/IncreasingArrowsProcess"/>
    <dgm:cxn modelId="{0EB15810-3B72-44E8-AF21-1B37E434B888}" srcId="{A356D810-9470-45F2-8B8E-EA5EFB37810B}" destId="{0DF5EB08-1561-4A2A-8DEA-EF5B334D3600}" srcOrd="2" destOrd="0" parTransId="{A92F4F63-3B82-497C-AEA9-4E50B2E953F4}" sibTransId="{BDD6220E-E1FF-4939-B374-B8A0FA3FC8AC}"/>
    <dgm:cxn modelId="{C0CBBD13-EDE5-4B8D-8AD3-6E1A8A605595}" type="presOf" srcId="{0523ABE0-7A5F-4DC3-BBFF-14DF0E5301D8}" destId="{4EF2B4D6-7F0C-4CB4-891F-063943A5A475}" srcOrd="0" destOrd="0" presId="urn:microsoft.com/office/officeart/2009/3/layout/IncreasingArrowsProcess"/>
    <dgm:cxn modelId="{08369E15-6A42-4157-BECF-B1F47487C7D1}" type="presOf" srcId="{0DF5EB08-1561-4A2A-8DEA-EF5B334D3600}" destId="{6A570F76-7958-4C9E-970B-BB237A2B8B1D}" srcOrd="0" destOrd="3" presId="urn:microsoft.com/office/officeart/2009/3/layout/IncreasingArrowsProcess"/>
    <dgm:cxn modelId="{1083F220-2387-45A6-A0BD-3AC6B3F39532}" type="presOf" srcId="{5203B1E1-4A19-44CD-80FB-7C1695E1E5FC}" destId="{BE0B274E-03D0-4939-A424-44E07E79B06C}" srcOrd="0" destOrd="1" presId="urn:microsoft.com/office/officeart/2009/3/layout/IncreasingArrowsProcess"/>
    <dgm:cxn modelId="{933F2F22-030A-4F8D-9D68-469B649BE9B7}" type="presOf" srcId="{22FE8C95-E2A0-4B13-93E0-A6BC7644482C}" destId="{6A570F76-7958-4C9E-970B-BB237A2B8B1D}" srcOrd="0" destOrd="7" presId="urn:microsoft.com/office/officeart/2009/3/layout/IncreasingArrowsProcess"/>
    <dgm:cxn modelId="{D98B7B22-1622-4E4C-BFF3-29EC2B699F78}" srcId="{DD571C3E-9AA7-42BF-B878-867116BF4FE8}" destId="{22FE8C95-E2A0-4B13-93E0-A6BC7644482C}" srcOrd="2" destOrd="0" parTransId="{92303ACC-4489-403B-AC3F-754ADE0BDAC6}" sibTransId="{932002D9-6324-4419-A45E-2128BCC1EBA5}"/>
    <dgm:cxn modelId="{C5177325-2935-4DA4-965F-6889F2503E69}" srcId="{0972B1EC-1D8A-44EC-93C0-4D270D1303B1}" destId="{2DCB6C90-6F59-4C87-8789-20EEF683F1B0}" srcOrd="0" destOrd="0" parTransId="{1BDD6F10-41AB-4706-8113-EC30E3E832FE}" sibTransId="{553FE05F-283E-467E-B545-1260DC56010E}"/>
    <dgm:cxn modelId="{A64C9E2A-78CE-4D56-9E4E-6C39B4767BBF}" type="presOf" srcId="{CA281A1B-8442-4A30-BCA3-86F620CCCD8A}" destId="{6A570F76-7958-4C9E-970B-BB237A2B8B1D}" srcOrd="0" destOrd="6" presId="urn:microsoft.com/office/officeart/2009/3/layout/IncreasingArrowsProcess"/>
    <dgm:cxn modelId="{AA50FF2B-62CE-4677-B044-0D6832D9A14C}" srcId="{6E709FEC-FC73-482B-8101-42A6A6441264}" destId="{DD571C3E-9AA7-42BF-B878-867116BF4FE8}" srcOrd="1" destOrd="0" parTransId="{20B6CDEF-56F5-484E-9580-3F5915BF4CAE}" sibTransId="{A1E82AF4-61F6-4693-82CC-DD5D2C2D7920}"/>
    <dgm:cxn modelId="{59971A39-EF93-44A3-88AF-ACF7D19C757E}" srcId="{0523ABE0-7A5F-4DC3-BBFF-14DF0E5301D8}" destId="{65239A64-A82F-4046-95DE-33FB89713105}" srcOrd="0" destOrd="0" parTransId="{89CCB8CD-2B65-4509-B76F-A9297D1F84B1}" sibTransId="{E8C6FE83-8C5E-49E6-986F-5D518A9FFB17}"/>
    <dgm:cxn modelId="{9E4B4B3C-2F77-419F-B13E-961A421F3567}" type="presOf" srcId="{D1858C4A-86F1-40DE-90B2-BC52E9A397C1}" destId="{6A570F76-7958-4C9E-970B-BB237A2B8B1D}" srcOrd="0" destOrd="2" presId="urn:microsoft.com/office/officeart/2009/3/layout/IncreasingArrowsProcess"/>
    <dgm:cxn modelId="{A85E6D5C-E0C6-4684-95BB-08875D24D45E}" srcId="{5203B1E1-4A19-44CD-80FB-7C1695E1E5FC}" destId="{17182B59-3731-4C75-B115-D15323A4427C}" srcOrd="2" destOrd="0" parTransId="{31F24DC9-0DE7-4A24-B679-F2223CFD845F}" sibTransId="{21B474AA-2A5E-44BD-9C97-015486CED9A1}"/>
    <dgm:cxn modelId="{9BEAF05C-3CD6-4D20-B957-0F4EEDEC3A5D}" srcId="{436C8E96-AD47-4BD2-A60E-409511DEBF46}" destId="{D8D70C7D-B094-4017-898E-6273E278D80D}" srcOrd="3" destOrd="0" parTransId="{70AC41D3-C3C1-476E-B104-2FD8BC9BB627}" sibTransId="{D39B200E-7B38-43CC-8405-C33BEC8672AE}"/>
    <dgm:cxn modelId="{F3093860-E784-43FB-B023-672C539D95E3}" srcId="{436C8E96-AD47-4BD2-A60E-409511DEBF46}" destId="{2F9CD64A-3E30-46E9-AD79-A1C2358DDE9C}" srcOrd="2" destOrd="0" parTransId="{9CB71498-816A-4B75-B8AA-831E4F33AA55}" sibTransId="{DCF16D90-65D0-4154-BCEA-0FF5C266552F}"/>
    <dgm:cxn modelId="{4360C965-323E-47AF-AE27-38AE664C6E77}" type="presOf" srcId="{77B9B356-B63E-4D9B-BC27-B3DB9D18B786}" destId="{6A570F76-7958-4C9E-970B-BB237A2B8B1D}" srcOrd="0" destOrd="1" presId="urn:microsoft.com/office/officeart/2009/3/layout/IncreasingArrowsProcess"/>
    <dgm:cxn modelId="{88903F4B-E223-43E4-8F38-11B28583FAF9}" type="presOf" srcId="{8D178091-211C-4EE2-BE3E-8A9C31C31247}" destId="{A6F6C39E-5793-41D0-815F-D5923A32B88C}" srcOrd="0" destOrd="3" presId="urn:microsoft.com/office/officeart/2009/3/layout/IncreasingArrowsProcess"/>
    <dgm:cxn modelId="{CB0B6A6C-2009-476E-A4BE-158A380B4234}" type="presOf" srcId="{D8D70C7D-B094-4017-898E-6273E278D80D}" destId="{7EECCC91-567F-4120-B746-738AB2C338B6}" srcOrd="0" destOrd="0" presId="urn:microsoft.com/office/officeart/2009/3/layout/IncreasingArrowsProcess"/>
    <dgm:cxn modelId="{8106814D-9585-4116-ACA0-D50817ADAA29}" type="presOf" srcId="{DD571C3E-9AA7-42BF-B878-867116BF4FE8}" destId="{6A570F76-7958-4C9E-970B-BB237A2B8B1D}" srcOrd="0" destOrd="4" presId="urn:microsoft.com/office/officeart/2009/3/layout/IncreasingArrowsProcess"/>
    <dgm:cxn modelId="{C1BD9E71-1B28-4EAF-B7EB-51E0D8297EED}" srcId="{2F9CD64A-3E30-46E9-AD79-A1C2358DDE9C}" destId="{0972B1EC-1D8A-44EC-93C0-4D270D1303B1}" srcOrd="0" destOrd="0" parTransId="{F15F64A7-8040-4A2C-9C4D-3F79EBA01165}" sibTransId="{A90B15DE-8518-449C-9227-ECBEBA82D479}"/>
    <dgm:cxn modelId="{217E4C78-4119-4EFE-A923-B8AFFE908109}" type="presOf" srcId="{BB052CD9-588D-4177-ABDE-39D3D4FC0262}" destId="{6A570F76-7958-4C9E-970B-BB237A2B8B1D}" srcOrd="0" destOrd="5" presId="urn:microsoft.com/office/officeart/2009/3/layout/IncreasingArrowsProcess"/>
    <dgm:cxn modelId="{F5423D79-71DC-488E-A95A-EFDB314A00EC}" srcId="{436C8E96-AD47-4BD2-A60E-409511DEBF46}" destId="{6E709FEC-FC73-482B-8101-42A6A6441264}" srcOrd="1" destOrd="0" parTransId="{F39296A1-246A-4B03-9231-CBBFF3CDB20F}" sibTransId="{D24CC222-F8C3-4BE6-BB3E-7EDEF9C84AF9}"/>
    <dgm:cxn modelId="{B5A25379-98BD-4355-8D10-1AABD32FC991}" srcId="{436C8E96-AD47-4BD2-A60E-409511DEBF46}" destId="{0523ABE0-7A5F-4DC3-BBFF-14DF0E5301D8}" srcOrd="0" destOrd="0" parTransId="{0010E559-A255-405E-B049-185008ECD3BA}" sibTransId="{433164FF-35C9-46BE-98A7-E16807718A4A}"/>
    <dgm:cxn modelId="{D4A9065A-1F64-45D4-91F1-CB687936175C}" type="presOf" srcId="{A356D810-9470-45F2-8B8E-EA5EFB37810B}" destId="{6A570F76-7958-4C9E-970B-BB237A2B8B1D}" srcOrd="0" destOrd="0" presId="urn:microsoft.com/office/officeart/2009/3/layout/IncreasingArrowsProcess"/>
    <dgm:cxn modelId="{64694B7C-B17B-4E85-A4CC-1F763EFCA4D2}" srcId="{6E709FEC-FC73-482B-8101-42A6A6441264}" destId="{A356D810-9470-45F2-8B8E-EA5EFB37810B}" srcOrd="0" destOrd="0" parTransId="{D51451CD-82F5-45DC-AA18-34BA649D1E35}" sibTransId="{2AE743AD-5BB2-405C-8B8F-9571D54A89D9}"/>
    <dgm:cxn modelId="{ADBE9281-D35A-4DA6-BDE4-8E4E280A3EC2}" type="presOf" srcId="{2F9CD64A-3E30-46E9-AD79-A1C2358DDE9C}" destId="{20223961-1A4C-4908-993B-E0D0FEE3771F}" srcOrd="0" destOrd="0" presId="urn:microsoft.com/office/officeart/2009/3/layout/IncreasingArrowsProcess"/>
    <dgm:cxn modelId="{9EF2F281-1F58-44E7-9733-A9CA4E7DD591}" type="presOf" srcId="{17182B59-3731-4C75-B115-D15323A4427C}" destId="{BE0B274E-03D0-4939-A424-44E07E79B06C}" srcOrd="0" destOrd="4" presId="urn:microsoft.com/office/officeart/2009/3/layout/IncreasingArrowsProcess"/>
    <dgm:cxn modelId="{5E972684-C23D-4D80-AAA7-BD3BF7FE50A1}" srcId="{5203B1E1-4A19-44CD-80FB-7C1695E1E5FC}" destId="{ED10C816-7B4E-405D-B140-8EC989836646}" srcOrd="0" destOrd="0" parTransId="{0D902502-29DD-465C-89D0-F0092AEE5036}" sibTransId="{79A44B0A-F70C-464E-ADED-239F454C6C16}"/>
    <dgm:cxn modelId="{8C2E1F87-8447-4026-904F-F0DCAF7AE883}" srcId="{5203B1E1-4A19-44CD-80FB-7C1695E1E5FC}" destId="{FD364437-F312-4165-A307-123DDD5BC423}" srcOrd="1" destOrd="0" parTransId="{DC35D6F5-0627-4D0F-9508-F256400BF2A2}" sibTransId="{B3D4C7B7-3517-42D3-AF4E-6EB6AB5C84E3}"/>
    <dgm:cxn modelId="{4CDF8695-C5E7-4A8F-8CE9-C7A630274CCA}" type="presOf" srcId="{6E709FEC-FC73-482B-8101-42A6A6441264}" destId="{9951034C-B1D9-4928-B818-531D92336C84}" srcOrd="0" destOrd="0" presId="urn:microsoft.com/office/officeart/2009/3/layout/IncreasingArrowsProcess"/>
    <dgm:cxn modelId="{6EA1489C-A836-4A64-90AE-6C695FA798DB}" type="presOf" srcId="{47DB3B5F-4292-4860-A757-5E053DF661BC}" destId="{A6F6C39E-5793-41D0-815F-D5923A32B88C}" srcOrd="0" destOrd="2" presId="urn:microsoft.com/office/officeart/2009/3/layout/IncreasingArrowsProcess"/>
    <dgm:cxn modelId="{B3E1229D-7205-467A-BA55-AB16A3259CB6}" srcId="{A356D810-9470-45F2-8B8E-EA5EFB37810B}" destId="{77B9B356-B63E-4D9B-BC27-B3DB9D18B786}" srcOrd="0" destOrd="0" parTransId="{A7483E42-1009-4060-9F6D-29BCC2E016CE}" sibTransId="{3CE1A7F4-7C43-41BF-AC80-59EBCC57FDD6}"/>
    <dgm:cxn modelId="{103A3C9E-54C8-469E-AC00-41328CF08D9A}" srcId="{DD571C3E-9AA7-42BF-B878-867116BF4FE8}" destId="{CA281A1B-8442-4A30-BCA3-86F620CCCD8A}" srcOrd="1" destOrd="0" parTransId="{8FCBF838-BE38-4C1C-9B11-45EDB0BE8573}" sibTransId="{7E4C0E10-8069-455F-8E74-50A62FF96262}"/>
    <dgm:cxn modelId="{D95538A8-65A1-4DA2-84B8-09FD3AE24B41}" srcId="{2F9CD64A-3E30-46E9-AD79-A1C2358DDE9C}" destId="{47DB3B5F-4292-4860-A757-5E053DF661BC}" srcOrd="1" destOrd="0" parTransId="{19BF5197-34AE-4E3D-B062-DED0FC6FD3E7}" sibTransId="{B42EC87D-0417-4238-BB69-0CE0884392C9}"/>
    <dgm:cxn modelId="{D80E51B9-E5D9-44C4-A789-2CDD60BB335C}" srcId="{A356D810-9470-45F2-8B8E-EA5EFB37810B}" destId="{D1858C4A-86F1-40DE-90B2-BC52E9A397C1}" srcOrd="1" destOrd="0" parTransId="{E673E0BD-D5F3-4604-8927-B038F9A9B3BC}" sibTransId="{5EFADD3F-08A4-411A-A70D-9EEC7B0A1D10}"/>
    <dgm:cxn modelId="{A85BF0C2-B7D3-4B15-80F0-908CF874B904}" type="presOf" srcId="{ED10C816-7B4E-405D-B140-8EC989836646}" destId="{BE0B274E-03D0-4939-A424-44E07E79B06C}" srcOrd="0" destOrd="2" presId="urn:microsoft.com/office/officeart/2009/3/layout/IncreasingArrowsProcess"/>
    <dgm:cxn modelId="{01B3F7CD-FF70-48B3-A6CA-E6EF655010FE}" type="presOf" srcId="{65239A64-A82F-4046-95DE-33FB89713105}" destId="{BE0B274E-03D0-4939-A424-44E07E79B06C}" srcOrd="0" destOrd="0" presId="urn:microsoft.com/office/officeart/2009/3/layout/IncreasingArrowsProcess"/>
    <dgm:cxn modelId="{932DC4CF-2C45-4EB8-A036-AE2A4D7EB324}" type="presOf" srcId="{FD364437-F312-4165-A307-123DDD5BC423}" destId="{BE0B274E-03D0-4939-A424-44E07E79B06C}" srcOrd="0" destOrd="3" presId="urn:microsoft.com/office/officeart/2009/3/layout/IncreasingArrowsProcess"/>
    <dgm:cxn modelId="{7CF750D4-8BAF-413A-9366-E04263C0508B}" srcId="{DD571C3E-9AA7-42BF-B878-867116BF4FE8}" destId="{BB052CD9-588D-4177-ABDE-39D3D4FC0262}" srcOrd="0" destOrd="0" parTransId="{311FC5B2-2BC8-466C-86B0-FDF8BA20620A}" sibTransId="{4B7A989A-B1DA-454D-89CC-1FE46B2FA648}"/>
    <dgm:cxn modelId="{5908DEDD-A93F-4E73-9504-B600F1ABF4B4}" srcId="{0523ABE0-7A5F-4DC3-BBFF-14DF0E5301D8}" destId="{5203B1E1-4A19-44CD-80FB-7C1695E1E5FC}" srcOrd="1" destOrd="0" parTransId="{BFBBEBE9-EB56-4FBE-AFCA-75AA762D1A96}" sibTransId="{13D2250B-BF2A-4EF8-8AED-7901D02A39A4}"/>
    <dgm:cxn modelId="{EE14EDE9-650C-448C-82CE-BB416907E65B}" type="presOf" srcId="{436C8E96-AD47-4BD2-A60E-409511DEBF46}" destId="{F567563F-E32A-42B4-BBB6-3A8D18BE957E}" srcOrd="0" destOrd="0" presId="urn:microsoft.com/office/officeart/2009/3/layout/IncreasingArrowsProcess"/>
    <dgm:cxn modelId="{B91430EB-4A41-4548-9607-79D5DC617A04}" type="presOf" srcId="{0972B1EC-1D8A-44EC-93C0-4D270D1303B1}" destId="{A6F6C39E-5793-41D0-815F-D5923A32B88C}" srcOrd="0" destOrd="0" presId="urn:microsoft.com/office/officeart/2009/3/layout/IncreasingArrowsProcess"/>
    <dgm:cxn modelId="{C32F10F6-F59C-426A-83A3-7A1186D31610}" srcId="{2F9CD64A-3E30-46E9-AD79-A1C2358DDE9C}" destId="{8D178091-211C-4EE2-BE3E-8A9C31C31247}" srcOrd="2" destOrd="0" parTransId="{7033F332-E5C8-41EF-9DF9-1A7172E7207F}" sibTransId="{3BCAF964-2808-4AC1-97ED-F39B28C70ACB}"/>
    <dgm:cxn modelId="{31EDA4BF-0514-455E-8C6A-520899D0D1D2}" type="presParOf" srcId="{F567563F-E32A-42B4-BBB6-3A8D18BE957E}" destId="{4EF2B4D6-7F0C-4CB4-891F-063943A5A475}" srcOrd="0" destOrd="0" presId="urn:microsoft.com/office/officeart/2009/3/layout/IncreasingArrowsProcess"/>
    <dgm:cxn modelId="{4800050D-A395-4D0F-9247-56B5118AF727}" type="presParOf" srcId="{F567563F-E32A-42B4-BBB6-3A8D18BE957E}" destId="{BE0B274E-03D0-4939-A424-44E07E79B06C}" srcOrd="1" destOrd="0" presId="urn:microsoft.com/office/officeart/2009/3/layout/IncreasingArrowsProcess"/>
    <dgm:cxn modelId="{4E72FA9B-5813-402A-BFA4-08745573997A}" type="presParOf" srcId="{F567563F-E32A-42B4-BBB6-3A8D18BE957E}" destId="{9951034C-B1D9-4928-B818-531D92336C84}" srcOrd="2" destOrd="0" presId="urn:microsoft.com/office/officeart/2009/3/layout/IncreasingArrowsProcess"/>
    <dgm:cxn modelId="{708578B2-C4C2-4791-8A50-DC7E65E3D49A}" type="presParOf" srcId="{F567563F-E32A-42B4-BBB6-3A8D18BE957E}" destId="{6A570F76-7958-4C9E-970B-BB237A2B8B1D}" srcOrd="3" destOrd="0" presId="urn:microsoft.com/office/officeart/2009/3/layout/IncreasingArrowsProcess"/>
    <dgm:cxn modelId="{D05A0F64-3076-4E40-A6EC-B9A6E734153C}" type="presParOf" srcId="{F567563F-E32A-42B4-BBB6-3A8D18BE957E}" destId="{20223961-1A4C-4908-993B-E0D0FEE3771F}" srcOrd="4" destOrd="0" presId="urn:microsoft.com/office/officeart/2009/3/layout/IncreasingArrowsProcess"/>
    <dgm:cxn modelId="{9845691F-6BAF-490A-AE38-839F4E8C074E}" type="presParOf" srcId="{F567563F-E32A-42B4-BBB6-3A8D18BE957E}" destId="{A6F6C39E-5793-41D0-815F-D5923A32B88C}" srcOrd="5" destOrd="0" presId="urn:microsoft.com/office/officeart/2009/3/layout/IncreasingArrowsProcess"/>
    <dgm:cxn modelId="{23D6C711-A213-4962-8A22-C9E90D9A86B6}" type="presParOf" srcId="{F567563F-E32A-42B4-BBB6-3A8D18BE957E}" destId="{7EECCC91-567F-4120-B746-738AB2C338B6}" srcOrd="6"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951A3F-2832-4D91-BC59-A09E9DF92E02}"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IN"/>
        </a:p>
      </dgm:t>
    </dgm:pt>
    <dgm:pt modelId="{89BEBDE9-CE13-4573-A8E6-F9F0DAF092CB}">
      <dgm:prSet phldrT="[Text]"/>
      <dgm:spPr/>
      <dgm:t>
        <a:bodyPr/>
        <a:lstStyle/>
        <a:p>
          <a:r>
            <a:rPr lang="en-IN" b="0" dirty="0">
              <a:solidFill>
                <a:srgbClr val="C00000"/>
              </a:solidFill>
            </a:rPr>
            <a:t>Water Crisis Area Prediction</a:t>
          </a:r>
        </a:p>
      </dgm:t>
    </dgm:pt>
    <dgm:pt modelId="{5AE88F25-E5B4-4408-8F14-D16573677B03}" type="parTrans" cxnId="{B6CBBF07-184F-4E85-B5F0-219F007152AC}">
      <dgm:prSet/>
      <dgm:spPr/>
      <dgm:t>
        <a:bodyPr/>
        <a:lstStyle/>
        <a:p>
          <a:endParaRPr lang="en-IN"/>
        </a:p>
      </dgm:t>
    </dgm:pt>
    <dgm:pt modelId="{374B381A-C41E-4585-ADD9-BBB5562CF8E9}" type="sibTrans" cxnId="{B6CBBF07-184F-4E85-B5F0-219F007152AC}">
      <dgm:prSet/>
      <dgm:spPr/>
      <dgm:t>
        <a:bodyPr/>
        <a:lstStyle/>
        <a:p>
          <a:endParaRPr lang="en-IN"/>
        </a:p>
      </dgm:t>
    </dgm:pt>
    <dgm:pt modelId="{A4E9F1DF-0C2B-4F0D-8117-B27A69685C49}">
      <dgm:prSet phldrT="[Text]" custT="1"/>
      <dgm:spPr/>
      <dgm:t>
        <a:bodyPr/>
        <a:lstStyle/>
        <a:p>
          <a:r>
            <a:rPr lang="en-IN" sz="2000" dirty="0"/>
            <a:t>Priority for historically drought affected areas</a:t>
          </a:r>
        </a:p>
      </dgm:t>
    </dgm:pt>
    <dgm:pt modelId="{0D6B6959-6E5B-4CF0-B246-45D99970FDBA}" type="parTrans" cxnId="{416FF2D7-EF92-4234-8B5C-25B9426BBC40}">
      <dgm:prSet/>
      <dgm:spPr/>
      <dgm:t>
        <a:bodyPr/>
        <a:lstStyle/>
        <a:p>
          <a:endParaRPr lang="en-IN"/>
        </a:p>
      </dgm:t>
    </dgm:pt>
    <dgm:pt modelId="{2893EE40-E0A0-4CA1-A73D-34A1677ED6F1}" type="sibTrans" cxnId="{416FF2D7-EF92-4234-8B5C-25B9426BBC40}">
      <dgm:prSet/>
      <dgm:spPr/>
      <dgm:t>
        <a:bodyPr/>
        <a:lstStyle/>
        <a:p>
          <a:endParaRPr lang="en-IN"/>
        </a:p>
      </dgm:t>
    </dgm:pt>
    <dgm:pt modelId="{8A7328AB-5AA7-4B56-88F0-4D62FDD4DCF6}">
      <dgm:prSet phldrT="[Text]"/>
      <dgm:spPr/>
      <dgm:t>
        <a:bodyPr/>
        <a:lstStyle/>
        <a:p>
          <a:r>
            <a:rPr lang="en-IN" dirty="0"/>
            <a:t>Spatial Flood Prediction</a:t>
          </a:r>
        </a:p>
      </dgm:t>
    </dgm:pt>
    <dgm:pt modelId="{BA1ED69D-4C89-4CFC-A808-D11A23E135A9}" type="parTrans" cxnId="{12779FB6-9952-4FC5-AADF-649225D15F25}">
      <dgm:prSet/>
      <dgm:spPr/>
      <dgm:t>
        <a:bodyPr/>
        <a:lstStyle/>
        <a:p>
          <a:endParaRPr lang="en-IN"/>
        </a:p>
      </dgm:t>
    </dgm:pt>
    <dgm:pt modelId="{4D099C28-45C6-4424-A4F1-87C481D0CD1C}" type="sibTrans" cxnId="{12779FB6-9952-4FC5-AADF-649225D15F25}">
      <dgm:prSet/>
      <dgm:spPr/>
      <dgm:t>
        <a:bodyPr/>
        <a:lstStyle/>
        <a:p>
          <a:endParaRPr lang="en-IN"/>
        </a:p>
      </dgm:t>
    </dgm:pt>
    <dgm:pt modelId="{AA6B5CA1-86D8-4826-A23A-4E3C8F8883D9}">
      <dgm:prSet phldrT="[Text]" custT="1"/>
      <dgm:spPr/>
      <dgm:t>
        <a:bodyPr/>
        <a:lstStyle/>
        <a:p>
          <a:r>
            <a:rPr lang="en-IN" sz="2000" dirty="0"/>
            <a:t>Use </a:t>
          </a:r>
          <a:r>
            <a:rPr lang="en-IN" sz="2000" dirty="0" err="1"/>
            <a:t>spatio</a:t>
          </a:r>
          <a:r>
            <a:rPr lang="en-IN" sz="2000" dirty="0"/>
            <a:t>-temporal Temperature, Humidity, Precipitation, Water Discharge and Digital Elevation Model</a:t>
          </a:r>
        </a:p>
      </dgm:t>
    </dgm:pt>
    <dgm:pt modelId="{F87569E1-EE7F-4C93-877B-E0F86A6D99A0}" type="parTrans" cxnId="{4CEBD949-B033-447C-830E-B37F81BA6FB7}">
      <dgm:prSet/>
      <dgm:spPr/>
      <dgm:t>
        <a:bodyPr/>
        <a:lstStyle/>
        <a:p>
          <a:endParaRPr lang="en-IN"/>
        </a:p>
      </dgm:t>
    </dgm:pt>
    <dgm:pt modelId="{40AE809C-E337-4B56-861C-2EDC74282AAB}" type="sibTrans" cxnId="{4CEBD949-B033-447C-830E-B37F81BA6FB7}">
      <dgm:prSet/>
      <dgm:spPr/>
      <dgm:t>
        <a:bodyPr/>
        <a:lstStyle/>
        <a:p>
          <a:endParaRPr lang="en-IN"/>
        </a:p>
      </dgm:t>
    </dgm:pt>
    <dgm:pt modelId="{A8C520A2-C5BA-4F55-B97B-089A4743D55E}" type="pres">
      <dgm:prSet presAssocID="{70951A3F-2832-4D91-BC59-A09E9DF92E02}" presName="Name0" presStyleCnt="0">
        <dgm:presLayoutVars>
          <dgm:dir/>
          <dgm:animLvl val="lvl"/>
          <dgm:resizeHandles val="exact"/>
        </dgm:presLayoutVars>
      </dgm:prSet>
      <dgm:spPr/>
    </dgm:pt>
    <dgm:pt modelId="{E6A1894A-94EE-44F4-AE74-2A665DFAE2B6}" type="pres">
      <dgm:prSet presAssocID="{89BEBDE9-CE13-4573-A8E6-F9F0DAF092CB}" presName="composite" presStyleCnt="0"/>
      <dgm:spPr/>
    </dgm:pt>
    <dgm:pt modelId="{70F5F5E1-2036-4DE6-A690-185DC6FDC13B}" type="pres">
      <dgm:prSet presAssocID="{89BEBDE9-CE13-4573-A8E6-F9F0DAF092CB}" presName="parTx" presStyleLbl="alignNode1" presStyleIdx="0" presStyleCnt="2" custLinFactNeighborX="-13759" custLinFactNeighborY="-2389">
        <dgm:presLayoutVars>
          <dgm:chMax val="0"/>
          <dgm:chPref val="0"/>
          <dgm:bulletEnabled val="1"/>
        </dgm:presLayoutVars>
      </dgm:prSet>
      <dgm:spPr/>
    </dgm:pt>
    <dgm:pt modelId="{70B629FD-1C11-4F1B-89D9-1853BF23262B}" type="pres">
      <dgm:prSet presAssocID="{89BEBDE9-CE13-4573-A8E6-F9F0DAF092CB}" presName="desTx" presStyleLbl="alignAccFollowNode1" presStyleIdx="0" presStyleCnt="2">
        <dgm:presLayoutVars>
          <dgm:bulletEnabled val="1"/>
        </dgm:presLayoutVars>
      </dgm:prSet>
      <dgm:spPr/>
    </dgm:pt>
    <dgm:pt modelId="{4962CB11-6614-4E6D-BB44-F1271C32817E}" type="pres">
      <dgm:prSet presAssocID="{374B381A-C41E-4585-ADD9-BBB5562CF8E9}" presName="space" presStyleCnt="0"/>
      <dgm:spPr/>
    </dgm:pt>
    <dgm:pt modelId="{2FE448DA-CF6F-4013-80B9-65480D67EAAE}" type="pres">
      <dgm:prSet presAssocID="{8A7328AB-5AA7-4B56-88F0-4D62FDD4DCF6}" presName="composite" presStyleCnt="0"/>
      <dgm:spPr/>
    </dgm:pt>
    <dgm:pt modelId="{0F71E94F-6BCE-4F08-89F1-E936D8BEE1A4}" type="pres">
      <dgm:prSet presAssocID="{8A7328AB-5AA7-4B56-88F0-4D62FDD4DCF6}" presName="parTx" presStyleLbl="alignNode1" presStyleIdx="1" presStyleCnt="2">
        <dgm:presLayoutVars>
          <dgm:chMax val="0"/>
          <dgm:chPref val="0"/>
          <dgm:bulletEnabled val="1"/>
        </dgm:presLayoutVars>
      </dgm:prSet>
      <dgm:spPr/>
    </dgm:pt>
    <dgm:pt modelId="{C072727F-3AE6-42D5-95DD-951BB1128E4A}" type="pres">
      <dgm:prSet presAssocID="{8A7328AB-5AA7-4B56-88F0-4D62FDD4DCF6}" presName="desTx" presStyleLbl="alignAccFollowNode1" presStyleIdx="1" presStyleCnt="2">
        <dgm:presLayoutVars>
          <dgm:bulletEnabled val="1"/>
        </dgm:presLayoutVars>
      </dgm:prSet>
      <dgm:spPr/>
    </dgm:pt>
  </dgm:ptLst>
  <dgm:cxnLst>
    <dgm:cxn modelId="{B6CBBF07-184F-4E85-B5F0-219F007152AC}" srcId="{70951A3F-2832-4D91-BC59-A09E9DF92E02}" destId="{89BEBDE9-CE13-4573-A8E6-F9F0DAF092CB}" srcOrd="0" destOrd="0" parTransId="{5AE88F25-E5B4-4408-8F14-D16573677B03}" sibTransId="{374B381A-C41E-4585-ADD9-BBB5562CF8E9}"/>
    <dgm:cxn modelId="{5C94FA2D-70D2-4078-9209-CB516C1F2395}" type="presOf" srcId="{8A7328AB-5AA7-4B56-88F0-4D62FDD4DCF6}" destId="{0F71E94F-6BCE-4F08-89F1-E936D8BEE1A4}" srcOrd="0" destOrd="0" presId="urn:microsoft.com/office/officeart/2005/8/layout/hList1"/>
    <dgm:cxn modelId="{C2807135-C1F1-472E-8C4D-BCE41E0FD9A3}" type="presOf" srcId="{70951A3F-2832-4D91-BC59-A09E9DF92E02}" destId="{A8C520A2-C5BA-4F55-B97B-089A4743D55E}" srcOrd="0" destOrd="0" presId="urn:microsoft.com/office/officeart/2005/8/layout/hList1"/>
    <dgm:cxn modelId="{4CEBD949-B033-447C-830E-B37F81BA6FB7}" srcId="{8A7328AB-5AA7-4B56-88F0-4D62FDD4DCF6}" destId="{AA6B5CA1-86D8-4826-A23A-4E3C8F8883D9}" srcOrd="0" destOrd="0" parTransId="{F87569E1-EE7F-4C93-877B-E0F86A6D99A0}" sibTransId="{40AE809C-E337-4B56-861C-2EDC74282AAB}"/>
    <dgm:cxn modelId="{5A54E378-5B37-4DBF-9AB1-B6191FCEFB6D}" type="presOf" srcId="{89BEBDE9-CE13-4573-A8E6-F9F0DAF092CB}" destId="{70F5F5E1-2036-4DE6-A690-185DC6FDC13B}" srcOrd="0" destOrd="0" presId="urn:microsoft.com/office/officeart/2005/8/layout/hList1"/>
    <dgm:cxn modelId="{9F56DEAE-25D7-417A-8FD8-1A8846D06742}" type="presOf" srcId="{AA6B5CA1-86D8-4826-A23A-4E3C8F8883D9}" destId="{C072727F-3AE6-42D5-95DD-951BB1128E4A}" srcOrd="0" destOrd="0" presId="urn:microsoft.com/office/officeart/2005/8/layout/hList1"/>
    <dgm:cxn modelId="{12779FB6-9952-4FC5-AADF-649225D15F25}" srcId="{70951A3F-2832-4D91-BC59-A09E9DF92E02}" destId="{8A7328AB-5AA7-4B56-88F0-4D62FDD4DCF6}" srcOrd="1" destOrd="0" parTransId="{BA1ED69D-4C89-4CFC-A808-D11A23E135A9}" sibTransId="{4D099C28-45C6-4424-A4F1-87C481D0CD1C}"/>
    <dgm:cxn modelId="{40A3E0C5-1B3A-4A61-8920-5BC9DB501BA3}" type="presOf" srcId="{A4E9F1DF-0C2B-4F0D-8117-B27A69685C49}" destId="{70B629FD-1C11-4F1B-89D9-1853BF23262B}" srcOrd="0" destOrd="0" presId="urn:microsoft.com/office/officeart/2005/8/layout/hList1"/>
    <dgm:cxn modelId="{416FF2D7-EF92-4234-8B5C-25B9426BBC40}" srcId="{89BEBDE9-CE13-4573-A8E6-F9F0DAF092CB}" destId="{A4E9F1DF-0C2B-4F0D-8117-B27A69685C49}" srcOrd="0" destOrd="0" parTransId="{0D6B6959-6E5B-4CF0-B246-45D99970FDBA}" sibTransId="{2893EE40-E0A0-4CA1-A73D-34A1677ED6F1}"/>
    <dgm:cxn modelId="{CFF7DEE9-FA80-4B77-81FC-1C5767F35836}" type="presParOf" srcId="{A8C520A2-C5BA-4F55-B97B-089A4743D55E}" destId="{E6A1894A-94EE-44F4-AE74-2A665DFAE2B6}" srcOrd="0" destOrd="0" presId="urn:microsoft.com/office/officeart/2005/8/layout/hList1"/>
    <dgm:cxn modelId="{FB06FEC6-DB20-4DB5-ACBE-F365397EA0B6}" type="presParOf" srcId="{E6A1894A-94EE-44F4-AE74-2A665DFAE2B6}" destId="{70F5F5E1-2036-4DE6-A690-185DC6FDC13B}" srcOrd="0" destOrd="0" presId="urn:microsoft.com/office/officeart/2005/8/layout/hList1"/>
    <dgm:cxn modelId="{57BC9E56-15D7-412D-92C3-4495A956580A}" type="presParOf" srcId="{E6A1894A-94EE-44F4-AE74-2A665DFAE2B6}" destId="{70B629FD-1C11-4F1B-89D9-1853BF23262B}" srcOrd="1" destOrd="0" presId="urn:microsoft.com/office/officeart/2005/8/layout/hList1"/>
    <dgm:cxn modelId="{6D11DE64-B16C-4F1C-835A-336DD8CCA8C4}" type="presParOf" srcId="{A8C520A2-C5BA-4F55-B97B-089A4743D55E}" destId="{4962CB11-6614-4E6D-BB44-F1271C32817E}" srcOrd="1" destOrd="0" presId="urn:microsoft.com/office/officeart/2005/8/layout/hList1"/>
    <dgm:cxn modelId="{4E6A2B4F-7622-4D72-8987-4E7DA3E28EA0}" type="presParOf" srcId="{A8C520A2-C5BA-4F55-B97B-089A4743D55E}" destId="{2FE448DA-CF6F-4013-80B9-65480D67EAAE}" srcOrd="2" destOrd="0" presId="urn:microsoft.com/office/officeart/2005/8/layout/hList1"/>
    <dgm:cxn modelId="{E4B9785C-12B0-4E1E-B4D6-CF7179A4685E}" type="presParOf" srcId="{2FE448DA-CF6F-4013-80B9-65480D67EAAE}" destId="{0F71E94F-6BCE-4F08-89F1-E936D8BEE1A4}" srcOrd="0" destOrd="0" presId="urn:microsoft.com/office/officeart/2005/8/layout/hList1"/>
    <dgm:cxn modelId="{91E6B1EE-6483-44CE-A06E-00EBD570DF00}" type="presParOf" srcId="{2FE448DA-CF6F-4013-80B9-65480D67EAAE}" destId="{C072727F-3AE6-42D5-95DD-951BB1128E4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F2B4D6-7F0C-4CB4-891F-063943A5A475}">
      <dsp:nvSpPr>
        <dsp:cNvPr id="0" name=""/>
        <dsp:cNvSpPr/>
      </dsp:nvSpPr>
      <dsp:spPr>
        <a:xfrm>
          <a:off x="-51347" y="182454"/>
          <a:ext cx="11002108" cy="1601741"/>
        </a:xfrm>
        <a:prstGeom prst="rightArrow">
          <a:avLst>
            <a:gd name="adj1" fmla="val 50000"/>
            <a:gd name="adj2" fmla="val 5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254000" bIns="254276" numCol="1" spcCol="1270" anchor="ctr" anchorCtr="0">
          <a:noAutofit/>
        </a:bodyPr>
        <a:lstStyle/>
        <a:p>
          <a:pPr marL="0" lvl="0" indent="0" algn="l" defTabSz="1333500">
            <a:lnSpc>
              <a:spcPct val="90000"/>
            </a:lnSpc>
            <a:spcBef>
              <a:spcPct val="0"/>
            </a:spcBef>
            <a:spcAft>
              <a:spcPct val="35000"/>
            </a:spcAft>
            <a:buNone/>
          </a:pPr>
          <a:r>
            <a:rPr lang="en-IN" sz="3000" b="1" kern="1200" dirty="0">
              <a:solidFill>
                <a:schemeClr val="tx1"/>
              </a:solidFill>
            </a:rPr>
            <a:t>Flood Prediction</a:t>
          </a:r>
        </a:p>
      </dsp:txBody>
      <dsp:txXfrm>
        <a:off x="-51347" y="582889"/>
        <a:ext cx="10601673" cy="800871"/>
      </dsp:txXfrm>
    </dsp:sp>
    <dsp:sp modelId="{BE0B274E-03D0-4939-A424-44E07E79B06C}">
      <dsp:nvSpPr>
        <dsp:cNvPr id="0" name=""/>
        <dsp:cNvSpPr/>
      </dsp:nvSpPr>
      <dsp:spPr>
        <a:xfrm>
          <a:off x="-36714" y="1531438"/>
          <a:ext cx="2535985" cy="3850168"/>
        </a:xfrm>
        <a:prstGeom prst="rect">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endParaRPr lang="en-IN" sz="2400" kern="1200" dirty="0"/>
        </a:p>
        <a:p>
          <a:pPr marL="0" lvl="0" indent="0" algn="l" defTabSz="1066800">
            <a:lnSpc>
              <a:spcPct val="90000"/>
            </a:lnSpc>
            <a:spcBef>
              <a:spcPct val="0"/>
            </a:spcBef>
            <a:spcAft>
              <a:spcPct val="35000"/>
            </a:spcAft>
            <a:buFont typeface="Arial" panose="020B0604020202020204" pitchFamily="34" charset="0"/>
            <a:buNone/>
          </a:pPr>
          <a:r>
            <a:rPr lang="en-IN" sz="2400" b="1" kern="1200" dirty="0"/>
            <a:t>Inputs Required</a:t>
          </a:r>
          <a:endParaRPr lang="en-IN" sz="2400" kern="1200" dirty="0"/>
        </a:p>
        <a:p>
          <a:pPr marL="171450" lvl="1" indent="-171450" algn="l" defTabSz="800100">
            <a:lnSpc>
              <a:spcPct val="90000"/>
            </a:lnSpc>
            <a:spcBef>
              <a:spcPct val="0"/>
            </a:spcBef>
            <a:spcAft>
              <a:spcPct val="15000"/>
            </a:spcAft>
            <a:buFont typeface="Arial" panose="020B0604020202020204" pitchFamily="34" charset="0"/>
            <a:buChar char="•"/>
          </a:pPr>
          <a:r>
            <a:rPr lang="en-IN" sz="1800" kern="1200" dirty="0"/>
            <a:t>DEM of a specific </a:t>
          </a:r>
          <a:r>
            <a:rPr lang="en-IN" sz="1800" kern="1200" dirty="0">
              <a:hlinkClick xmlns:r="http://schemas.openxmlformats.org/officeDocument/2006/relationships" r:id="rId1"/>
            </a:rPr>
            <a:t>Watershed</a:t>
          </a:r>
          <a:endParaRPr lang="en-IN" sz="1800" kern="1200" dirty="0"/>
        </a:p>
        <a:p>
          <a:pPr marL="171450" lvl="1" indent="-171450" algn="l" defTabSz="800100">
            <a:lnSpc>
              <a:spcPct val="90000"/>
            </a:lnSpc>
            <a:spcBef>
              <a:spcPct val="0"/>
            </a:spcBef>
            <a:spcAft>
              <a:spcPct val="15000"/>
            </a:spcAft>
            <a:buFont typeface="Arial" panose="020B0604020202020204" pitchFamily="34" charset="0"/>
            <a:buChar char="•"/>
          </a:pPr>
          <a:r>
            <a:rPr lang="en-IN" sz="1800" kern="1200" dirty="0"/>
            <a:t>Precipitation over the Watershed</a:t>
          </a:r>
        </a:p>
        <a:p>
          <a:pPr marL="171450" lvl="1" indent="-171450" algn="l" defTabSz="800100">
            <a:lnSpc>
              <a:spcPct val="90000"/>
            </a:lnSpc>
            <a:spcBef>
              <a:spcPct val="0"/>
            </a:spcBef>
            <a:spcAft>
              <a:spcPct val="15000"/>
            </a:spcAft>
            <a:buFont typeface="Arial" panose="020B0604020202020204" pitchFamily="34" charset="0"/>
            <a:buChar char="•"/>
          </a:pPr>
          <a:r>
            <a:rPr lang="en-IN" sz="1800" kern="1200" dirty="0"/>
            <a:t>Discharge data </a:t>
          </a:r>
        </a:p>
      </dsp:txBody>
      <dsp:txXfrm>
        <a:off x="-36714" y="1531438"/>
        <a:ext cx="2535985" cy="3850168"/>
      </dsp:txXfrm>
    </dsp:sp>
    <dsp:sp modelId="{9951034C-B1D9-4928-B818-531D92336C84}">
      <dsp:nvSpPr>
        <dsp:cNvPr id="0" name=""/>
        <dsp:cNvSpPr/>
      </dsp:nvSpPr>
      <dsp:spPr>
        <a:xfrm>
          <a:off x="2302701" y="616766"/>
          <a:ext cx="8671510" cy="2149617"/>
        </a:xfrm>
        <a:prstGeom prst="rightArrow">
          <a:avLst>
            <a:gd name="adj1" fmla="val 50000"/>
            <a:gd name="adj2" fmla="val 50000"/>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254000" bIns="254276" numCol="1" spcCol="1270" anchor="ctr" anchorCtr="0">
          <a:noAutofit/>
        </a:bodyPr>
        <a:lstStyle/>
        <a:p>
          <a:pPr marL="0" lvl="0" indent="0" algn="l" defTabSz="1066800">
            <a:lnSpc>
              <a:spcPct val="90000"/>
            </a:lnSpc>
            <a:spcBef>
              <a:spcPct val="0"/>
            </a:spcBef>
            <a:spcAft>
              <a:spcPct val="35000"/>
            </a:spcAft>
            <a:buNone/>
          </a:pPr>
          <a:r>
            <a:rPr lang="en-IN" sz="2400" b="1" kern="1200" dirty="0">
              <a:solidFill>
                <a:schemeClr val="tx1"/>
              </a:solidFill>
            </a:rPr>
            <a:t>Prevention Mechanism</a:t>
          </a:r>
        </a:p>
        <a:p>
          <a:pPr marL="0" lvl="0" indent="0" algn="l" defTabSz="1066800">
            <a:lnSpc>
              <a:spcPct val="90000"/>
            </a:lnSpc>
            <a:spcBef>
              <a:spcPct val="0"/>
            </a:spcBef>
            <a:spcAft>
              <a:spcPct val="35000"/>
            </a:spcAft>
            <a:buNone/>
          </a:pPr>
          <a:r>
            <a:rPr lang="en-IN" sz="2400" b="1" kern="1200" dirty="0">
              <a:solidFill>
                <a:schemeClr val="tx1"/>
              </a:solidFill>
            </a:rPr>
            <a:t>Expected Solutions</a:t>
          </a:r>
        </a:p>
      </dsp:txBody>
      <dsp:txXfrm>
        <a:off x="2302701" y="1154170"/>
        <a:ext cx="8134106" cy="1074809"/>
      </dsp:txXfrm>
    </dsp:sp>
    <dsp:sp modelId="{6A570F76-7958-4C9E-970B-BB237A2B8B1D}">
      <dsp:nvSpPr>
        <dsp:cNvPr id="0" name=""/>
        <dsp:cNvSpPr/>
      </dsp:nvSpPr>
      <dsp:spPr>
        <a:xfrm>
          <a:off x="2326583" y="2150654"/>
          <a:ext cx="2939993" cy="3556856"/>
        </a:xfrm>
        <a:prstGeom prst="rect">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dirty="0"/>
            <a:t>Artificial Structural:</a:t>
          </a:r>
        </a:p>
        <a:p>
          <a:pPr marL="171450" lvl="1" indent="-171450" algn="l" defTabSz="800100">
            <a:lnSpc>
              <a:spcPct val="90000"/>
            </a:lnSpc>
            <a:spcBef>
              <a:spcPct val="0"/>
            </a:spcBef>
            <a:spcAft>
              <a:spcPct val="15000"/>
            </a:spcAft>
            <a:buChar char="•"/>
          </a:pPr>
          <a:r>
            <a:rPr lang="en-IN" sz="1800" kern="1200" dirty="0"/>
            <a:t>Embankments and Dams</a:t>
          </a:r>
        </a:p>
        <a:p>
          <a:pPr marL="171450" lvl="1" indent="-171450" algn="l" defTabSz="800100">
            <a:lnSpc>
              <a:spcPct val="90000"/>
            </a:lnSpc>
            <a:spcBef>
              <a:spcPct val="0"/>
            </a:spcBef>
            <a:spcAft>
              <a:spcPct val="15000"/>
            </a:spcAft>
            <a:buChar char="•"/>
          </a:pPr>
          <a:r>
            <a:rPr lang="en-IN" sz="1800" b="1" kern="1200" dirty="0"/>
            <a:t>New Diversion</a:t>
          </a:r>
        </a:p>
        <a:p>
          <a:pPr marL="171450" lvl="1" indent="-171450" algn="l" defTabSz="800100">
            <a:lnSpc>
              <a:spcPct val="90000"/>
            </a:lnSpc>
            <a:spcBef>
              <a:spcPct val="0"/>
            </a:spcBef>
            <a:spcAft>
              <a:spcPct val="15000"/>
            </a:spcAft>
            <a:buChar char="•"/>
          </a:pPr>
          <a:r>
            <a:rPr lang="en-IN" sz="1800" b="1" kern="1200" dirty="0"/>
            <a:t>Old reconnection by restoration</a:t>
          </a:r>
        </a:p>
        <a:p>
          <a:pPr marL="0" lvl="0" indent="0" algn="l" defTabSz="1066800">
            <a:lnSpc>
              <a:spcPct val="90000"/>
            </a:lnSpc>
            <a:spcBef>
              <a:spcPct val="0"/>
            </a:spcBef>
            <a:spcAft>
              <a:spcPct val="35000"/>
            </a:spcAft>
            <a:buNone/>
          </a:pPr>
          <a:r>
            <a:rPr lang="en-IN" sz="2400" kern="1200" dirty="0"/>
            <a:t>Natural:</a:t>
          </a:r>
        </a:p>
        <a:p>
          <a:pPr marL="171450" lvl="1" indent="-171450" algn="l" defTabSz="800100">
            <a:lnSpc>
              <a:spcPct val="90000"/>
            </a:lnSpc>
            <a:spcBef>
              <a:spcPct val="0"/>
            </a:spcBef>
            <a:spcAft>
              <a:spcPct val="15000"/>
            </a:spcAft>
            <a:buChar char="•"/>
          </a:pPr>
          <a:r>
            <a:rPr lang="en-IN" sz="1800" kern="1200" dirty="0"/>
            <a:t>Plantation embankments</a:t>
          </a:r>
        </a:p>
        <a:p>
          <a:pPr marL="171450" lvl="1" indent="-171450" algn="l" defTabSz="800100">
            <a:lnSpc>
              <a:spcPct val="90000"/>
            </a:lnSpc>
            <a:spcBef>
              <a:spcPct val="0"/>
            </a:spcBef>
            <a:spcAft>
              <a:spcPct val="15000"/>
            </a:spcAft>
            <a:buChar char="•"/>
          </a:pPr>
          <a:r>
            <a:rPr lang="en-IN" sz="1800" kern="1200" dirty="0"/>
            <a:t>Detention Basin</a:t>
          </a:r>
        </a:p>
        <a:p>
          <a:pPr marL="171450" lvl="1" indent="-171450" algn="l" defTabSz="800100">
            <a:lnSpc>
              <a:spcPct val="90000"/>
            </a:lnSpc>
            <a:spcBef>
              <a:spcPct val="0"/>
            </a:spcBef>
            <a:spcAft>
              <a:spcPct val="15000"/>
            </a:spcAft>
            <a:buChar char="•"/>
          </a:pPr>
          <a:r>
            <a:rPr lang="en-IN" sz="1800" kern="1200" dirty="0"/>
            <a:t>Upstream watershed management structures</a:t>
          </a:r>
        </a:p>
        <a:p>
          <a:pPr marL="171450" lvl="1" indent="-171450" algn="l" defTabSz="800100">
            <a:lnSpc>
              <a:spcPct val="90000"/>
            </a:lnSpc>
            <a:spcBef>
              <a:spcPct val="0"/>
            </a:spcBef>
            <a:spcAft>
              <a:spcPct val="15000"/>
            </a:spcAft>
            <a:buChar char="•"/>
          </a:pPr>
          <a:endParaRPr lang="en-IN" sz="1800" kern="1200" dirty="0"/>
        </a:p>
        <a:p>
          <a:pPr marL="171450" lvl="1" indent="-171450" algn="l" defTabSz="800100">
            <a:lnSpc>
              <a:spcPct val="90000"/>
            </a:lnSpc>
            <a:spcBef>
              <a:spcPct val="0"/>
            </a:spcBef>
            <a:spcAft>
              <a:spcPct val="15000"/>
            </a:spcAft>
            <a:buChar char="•"/>
          </a:pPr>
          <a:endParaRPr lang="en-IN" sz="1800" kern="1200" dirty="0"/>
        </a:p>
      </dsp:txBody>
      <dsp:txXfrm>
        <a:off x="2326583" y="2150654"/>
        <a:ext cx="2939993" cy="3556856"/>
      </dsp:txXfrm>
    </dsp:sp>
    <dsp:sp modelId="{20223961-1A4C-4908-993B-E0D0FEE3771F}">
      <dsp:nvSpPr>
        <dsp:cNvPr id="0" name=""/>
        <dsp:cNvSpPr/>
      </dsp:nvSpPr>
      <dsp:spPr>
        <a:xfrm>
          <a:off x="5020624" y="1424429"/>
          <a:ext cx="5930136" cy="1601741"/>
        </a:xfrm>
        <a:prstGeom prst="rightArrow">
          <a:avLst>
            <a:gd name="adj1" fmla="val 50000"/>
            <a:gd name="adj2" fmla="val 50000"/>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254276" numCol="1" spcCol="1270" anchor="ctr" anchorCtr="0">
          <a:noAutofit/>
        </a:bodyPr>
        <a:lstStyle/>
        <a:p>
          <a:pPr marL="0" lvl="0" indent="0" algn="l" defTabSz="800100">
            <a:lnSpc>
              <a:spcPct val="90000"/>
            </a:lnSpc>
            <a:spcBef>
              <a:spcPct val="0"/>
            </a:spcBef>
            <a:spcAft>
              <a:spcPct val="35000"/>
            </a:spcAft>
            <a:buNone/>
          </a:pPr>
          <a:r>
            <a:rPr lang="en-IN" sz="1800" b="1" kern="1200" dirty="0">
              <a:solidFill>
                <a:schemeClr val="tx1"/>
              </a:solidFill>
            </a:rPr>
            <a:t>Check and Simulate consequences of our Manual/Intelligent Intervention</a:t>
          </a:r>
        </a:p>
      </dsp:txBody>
      <dsp:txXfrm>
        <a:off x="5020624" y="1824864"/>
        <a:ext cx="5529701" cy="800871"/>
      </dsp:txXfrm>
    </dsp:sp>
    <dsp:sp modelId="{A6F6C39E-5793-41D0-815F-D5923A32B88C}">
      <dsp:nvSpPr>
        <dsp:cNvPr id="0" name=""/>
        <dsp:cNvSpPr/>
      </dsp:nvSpPr>
      <dsp:spPr>
        <a:xfrm>
          <a:off x="5064370" y="2598533"/>
          <a:ext cx="2298921" cy="2172222"/>
        </a:xfrm>
        <a:prstGeom prst="rect">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t>Precautions:</a:t>
          </a:r>
        </a:p>
        <a:p>
          <a:pPr marL="171450" lvl="1" indent="-171450" algn="l" defTabSz="800100">
            <a:lnSpc>
              <a:spcPct val="90000"/>
            </a:lnSpc>
            <a:spcBef>
              <a:spcPct val="0"/>
            </a:spcBef>
            <a:spcAft>
              <a:spcPct val="15000"/>
            </a:spcAft>
            <a:buChar char="•"/>
          </a:pPr>
          <a:r>
            <a:rPr lang="en-IN" sz="1800" kern="1200" dirty="0"/>
            <a:t>Water </a:t>
          </a:r>
          <a:r>
            <a:rPr lang="en-IN" sz="1800" kern="1200" dirty="0" err="1"/>
            <a:t>ph</a:t>
          </a:r>
          <a:r>
            <a:rPr lang="en-IN" sz="1800" kern="1200" dirty="0"/>
            <a:t> control to prevent heavy metal present under the river bed from coming out</a:t>
          </a:r>
        </a:p>
        <a:p>
          <a:pPr marL="0" lvl="0" indent="0" algn="l" defTabSz="1600200">
            <a:lnSpc>
              <a:spcPct val="90000"/>
            </a:lnSpc>
            <a:spcBef>
              <a:spcPct val="0"/>
            </a:spcBef>
            <a:spcAft>
              <a:spcPct val="35000"/>
            </a:spcAft>
            <a:buNone/>
          </a:pPr>
          <a:endParaRPr lang="en-IN" sz="3600" kern="1200" dirty="0"/>
        </a:p>
        <a:p>
          <a:pPr marL="0" lvl="0" indent="0" algn="l" defTabSz="1600200">
            <a:lnSpc>
              <a:spcPct val="90000"/>
            </a:lnSpc>
            <a:spcBef>
              <a:spcPct val="0"/>
            </a:spcBef>
            <a:spcAft>
              <a:spcPct val="35000"/>
            </a:spcAft>
            <a:buNone/>
          </a:pPr>
          <a:endParaRPr lang="en-IN" sz="3600" kern="1200" dirty="0"/>
        </a:p>
      </dsp:txBody>
      <dsp:txXfrm>
        <a:off x="5064370" y="2598533"/>
        <a:ext cx="2298921" cy="2172222"/>
      </dsp:txXfrm>
    </dsp:sp>
    <dsp:sp modelId="{7EECCC91-567F-4120-B746-738AB2C338B6}">
      <dsp:nvSpPr>
        <dsp:cNvPr id="0" name=""/>
        <dsp:cNvSpPr/>
      </dsp:nvSpPr>
      <dsp:spPr>
        <a:xfrm>
          <a:off x="7556610" y="2176519"/>
          <a:ext cx="3394150" cy="1165010"/>
        </a:xfrm>
        <a:prstGeom prst="rightArrow">
          <a:avLst>
            <a:gd name="adj1" fmla="val 50000"/>
            <a:gd name="adj2" fmla="val 5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254276" numCol="1" spcCol="1270" anchor="ctr" anchorCtr="0">
          <a:noAutofit/>
        </a:bodyPr>
        <a:lstStyle/>
        <a:p>
          <a:pPr marL="0" lvl="0" indent="0" algn="l" defTabSz="800100">
            <a:lnSpc>
              <a:spcPct val="90000"/>
            </a:lnSpc>
            <a:spcBef>
              <a:spcPct val="0"/>
            </a:spcBef>
            <a:spcAft>
              <a:spcPct val="35000"/>
            </a:spcAft>
            <a:buNone/>
          </a:pPr>
          <a:r>
            <a:rPr lang="en-IN" sz="1800" b="1" kern="1200" dirty="0">
              <a:solidFill>
                <a:prstClr val="black"/>
              </a:solidFill>
              <a:latin typeface="Calibri" panose="020F0502020204030204"/>
              <a:ea typeface="+mn-ea"/>
              <a:cs typeface="+mn-cs"/>
            </a:rPr>
            <a:t>Field verification </a:t>
          </a:r>
        </a:p>
      </dsp:txBody>
      <dsp:txXfrm>
        <a:off x="7556610" y="2467772"/>
        <a:ext cx="3102898" cy="5825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F5F5E1-2036-4DE6-A690-185DC6FDC13B}">
      <dsp:nvSpPr>
        <dsp:cNvPr id="0" name=""/>
        <dsp:cNvSpPr/>
      </dsp:nvSpPr>
      <dsp:spPr>
        <a:xfrm>
          <a:off x="0" y="155436"/>
          <a:ext cx="3360309" cy="1270596"/>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IN" sz="3500" b="0" kern="1200" dirty="0">
              <a:solidFill>
                <a:srgbClr val="C00000"/>
              </a:solidFill>
            </a:rPr>
            <a:t>Water Crisis Area Prediction</a:t>
          </a:r>
        </a:p>
      </dsp:txBody>
      <dsp:txXfrm>
        <a:off x="0" y="155436"/>
        <a:ext cx="3360309" cy="1270596"/>
      </dsp:txXfrm>
    </dsp:sp>
    <dsp:sp modelId="{70B629FD-1C11-4F1B-89D9-1853BF23262B}">
      <dsp:nvSpPr>
        <dsp:cNvPr id="0" name=""/>
        <dsp:cNvSpPr/>
      </dsp:nvSpPr>
      <dsp:spPr>
        <a:xfrm>
          <a:off x="35" y="1456387"/>
          <a:ext cx="3360309" cy="168131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IN" sz="2000" kern="1200" dirty="0"/>
            <a:t>Priority for historically drought affected areas</a:t>
          </a:r>
        </a:p>
      </dsp:txBody>
      <dsp:txXfrm>
        <a:off x="35" y="1456387"/>
        <a:ext cx="3360309" cy="1681312"/>
      </dsp:txXfrm>
    </dsp:sp>
    <dsp:sp modelId="{0F71E94F-6BCE-4F08-89F1-E936D8BEE1A4}">
      <dsp:nvSpPr>
        <dsp:cNvPr id="0" name=""/>
        <dsp:cNvSpPr/>
      </dsp:nvSpPr>
      <dsp:spPr>
        <a:xfrm>
          <a:off x="3830787" y="185790"/>
          <a:ext cx="3360309" cy="1270596"/>
        </a:xfrm>
        <a:prstGeom prst="rect">
          <a:avLst/>
        </a:prstGeom>
        <a:solidFill>
          <a:schemeClr val="accent4">
            <a:hueOff val="9800891"/>
            <a:satOff val="-40777"/>
            <a:lumOff val="9608"/>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IN" sz="3500" kern="1200" dirty="0"/>
            <a:t>Spatial Flood Prediction</a:t>
          </a:r>
        </a:p>
      </dsp:txBody>
      <dsp:txXfrm>
        <a:off x="3830787" y="185790"/>
        <a:ext cx="3360309" cy="1270596"/>
      </dsp:txXfrm>
    </dsp:sp>
    <dsp:sp modelId="{C072727F-3AE6-42D5-95DD-951BB1128E4A}">
      <dsp:nvSpPr>
        <dsp:cNvPr id="0" name=""/>
        <dsp:cNvSpPr/>
      </dsp:nvSpPr>
      <dsp:spPr>
        <a:xfrm>
          <a:off x="3830787" y="1456387"/>
          <a:ext cx="3360309" cy="1681312"/>
        </a:xfrm>
        <a:prstGeom prst="rect">
          <a:avLst/>
        </a:prstGeom>
        <a:solidFill>
          <a:schemeClr val="accent4">
            <a:tint val="40000"/>
            <a:alpha val="90000"/>
            <a:hueOff val="10861925"/>
            <a:satOff val="-51245"/>
            <a:lumOff val="-1851"/>
            <a:alphaOff val="0"/>
          </a:schemeClr>
        </a:solidFill>
        <a:ln w="12700" cap="flat" cmpd="sng" algn="ctr">
          <a:solidFill>
            <a:schemeClr val="accent4">
              <a:tint val="40000"/>
              <a:alpha val="90000"/>
              <a:hueOff val="10861925"/>
              <a:satOff val="-51245"/>
              <a:lumOff val="-18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IN" sz="2000" kern="1200" dirty="0"/>
            <a:t>Use </a:t>
          </a:r>
          <a:r>
            <a:rPr lang="en-IN" sz="2000" kern="1200" dirty="0" err="1"/>
            <a:t>spatio</a:t>
          </a:r>
          <a:r>
            <a:rPr lang="en-IN" sz="2000" kern="1200" dirty="0"/>
            <a:t>-temporal Temperature, Humidity, Precipitation, Water Discharge and Digital Elevation Model</a:t>
          </a:r>
        </a:p>
      </dsp:txBody>
      <dsp:txXfrm>
        <a:off x="3830787" y="1456387"/>
        <a:ext cx="3360309" cy="1681312"/>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79BAC-D1FB-4B4D-99A0-ED5CAC5AA697}" type="datetimeFigureOut">
              <a:rPr lang="en-IN" smtClean="0"/>
              <a:t>19-07-2023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C99DEE-8BDB-4379-B95E-AFA12D575CCE}" type="slidenum">
              <a:rPr lang="en-IN" smtClean="0"/>
              <a:t>‹#›</a:t>
            </a:fld>
            <a:endParaRPr lang="en-IN"/>
          </a:p>
        </p:txBody>
      </p:sp>
    </p:spTree>
    <p:extLst>
      <p:ext uri="{BB962C8B-B14F-4D97-AF65-F5344CB8AC3E}">
        <p14:creationId xmlns:p14="http://schemas.microsoft.com/office/powerpoint/2010/main" val="595842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C99DEE-8BDB-4379-B95E-AFA12D575CCE}" type="slidenum">
              <a:rPr lang="en-IN" smtClean="0"/>
              <a:t>6</a:t>
            </a:fld>
            <a:endParaRPr lang="en-IN"/>
          </a:p>
        </p:txBody>
      </p:sp>
    </p:spTree>
    <p:extLst>
      <p:ext uri="{BB962C8B-B14F-4D97-AF65-F5344CB8AC3E}">
        <p14:creationId xmlns:p14="http://schemas.microsoft.com/office/powerpoint/2010/main" val="3091696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357D4-585E-6160-85F5-7B86183581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90CA0D-B08D-D97C-EEA0-8BED1AA734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BB43FB-91BF-D2E7-54FE-5025207EE0C2}"/>
              </a:ext>
            </a:extLst>
          </p:cNvPr>
          <p:cNvSpPr>
            <a:spLocks noGrp="1"/>
          </p:cNvSpPr>
          <p:nvPr>
            <p:ph type="dt" sz="half" idx="10"/>
          </p:nvPr>
        </p:nvSpPr>
        <p:spPr/>
        <p:txBody>
          <a:bodyPr/>
          <a:lstStyle/>
          <a:p>
            <a:fld id="{1B27EF98-349D-4EB9-93FC-D653CD7EDB10}" type="datetimeFigureOut">
              <a:rPr lang="en-IN" smtClean="0"/>
              <a:t>19-07-2023</a:t>
            </a:fld>
            <a:endParaRPr lang="en-IN"/>
          </a:p>
        </p:txBody>
      </p:sp>
      <p:sp>
        <p:nvSpPr>
          <p:cNvPr id="5" name="Footer Placeholder 4">
            <a:extLst>
              <a:ext uri="{FF2B5EF4-FFF2-40B4-BE49-F238E27FC236}">
                <a16:creationId xmlns:a16="http://schemas.microsoft.com/office/drawing/2014/main" id="{59A23FA4-0D52-3496-9D36-6CFC51E831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284955-9C30-614D-32E2-A8543F669032}"/>
              </a:ext>
            </a:extLst>
          </p:cNvPr>
          <p:cNvSpPr>
            <a:spLocks noGrp="1"/>
          </p:cNvSpPr>
          <p:nvPr>
            <p:ph type="sldNum" sz="quarter" idx="12"/>
          </p:nvPr>
        </p:nvSpPr>
        <p:spPr/>
        <p:txBody>
          <a:bodyPr/>
          <a:lstStyle/>
          <a:p>
            <a:fld id="{6F2153A4-3F68-40A5-AC34-0C8C98E7421A}" type="slidenum">
              <a:rPr lang="en-IN" smtClean="0"/>
              <a:t>‹#›</a:t>
            </a:fld>
            <a:endParaRPr lang="en-IN"/>
          </a:p>
        </p:txBody>
      </p:sp>
    </p:spTree>
    <p:extLst>
      <p:ext uri="{BB962C8B-B14F-4D97-AF65-F5344CB8AC3E}">
        <p14:creationId xmlns:p14="http://schemas.microsoft.com/office/powerpoint/2010/main" val="959369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D9EA2-3001-9EF2-C6EE-838714256A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B47F50-DDC6-0C46-7484-E3C16075DE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ED28F7-4492-3A19-F19E-E00720BFD6DB}"/>
              </a:ext>
            </a:extLst>
          </p:cNvPr>
          <p:cNvSpPr>
            <a:spLocks noGrp="1"/>
          </p:cNvSpPr>
          <p:nvPr>
            <p:ph type="dt" sz="half" idx="10"/>
          </p:nvPr>
        </p:nvSpPr>
        <p:spPr/>
        <p:txBody>
          <a:bodyPr/>
          <a:lstStyle/>
          <a:p>
            <a:fld id="{1B27EF98-349D-4EB9-93FC-D653CD7EDB10}" type="datetimeFigureOut">
              <a:rPr lang="en-IN" smtClean="0"/>
              <a:t>19-07-2023</a:t>
            </a:fld>
            <a:endParaRPr lang="en-IN"/>
          </a:p>
        </p:txBody>
      </p:sp>
      <p:sp>
        <p:nvSpPr>
          <p:cNvPr id="5" name="Footer Placeholder 4">
            <a:extLst>
              <a:ext uri="{FF2B5EF4-FFF2-40B4-BE49-F238E27FC236}">
                <a16:creationId xmlns:a16="http://schemas.microsoft.com/office/drawing/2014/main" id="{045B1B37-235D-065C-C026-544EC59519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84F9F9-C67B-407F-F0F1-BB353FE78EF1}"/>
              </a:ext>
            </a:extLst>
          </p:cNvPr>
          <p:cNvSpPr>
            <a:spLocks noGrp="1"/>
          </p:cNvSpPr>
          <p:nvPr>
            <p:ph type="sldNum" sz="quarter" idx="12"/>
          </p:nvPr>
        </p:nvSpPr>
        <p:spPr/>
        <p:txBody>
          <a:bodyPr/>
          <a:lstStyle/>
          <a:p>
            <a:fld id="{6F2153A4-3F68-40A5-AC34-0C8C98E7421A}" type="slidenum">
              <a:rPr lang="en-IN" smtClean="0"/>
              <a:t>‹#›</a:t>
            </a:fld>
            <a:endParaRPr lang="en-IN"/>
          </a:p>
        </p:txBody>
      </p:sp>
    </p:spTree>
    <p:extLst>
      <p:ext uri="{BB962C8B-B14F-4D97-AF65-F5344CB8AC3E}">
        <p14:creationId xmlns:p14="http://schemas.microsoft.com/office/powerpoint/2010/main" val="2565996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0EF116-537D-F0E3-D370-D35F4025F2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E5D552-E62D-C1C8-C23B-D1A138D2A1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BFD725-538A-3B3F-F574-8DD67914994B}"/>
              </a:ext>
            </a:extLst>
          </p:cNvPr>
          <p:cNvSpPr>
            <a:spLocks noGrp="1"/>
          </p:cNvSpPr>
          <p:nvPr>
            <p:ph type="dt" sz="half" idx="10"/>
          </p:nvPr>
        </p:nvSpPr>
        <p:spPr/>
        <p:txBody>
          <a:bodyPr/>
          <a:lstStyle/>
          <a:p>
            <a:fld id="{1B27EF98-349D-4EB9-93FC-D653CD7EDB10}" type="datetimeFigureOut">
              <a:rPr lang="en-IN" smtClean="0"/>
              <a:t>19-07-2023</a:t>
            </a:fld>
            <a:endParaRPr lang="en-IN"/>
          </a:p>
        </p:txBody>
      </p:sp>
      <p:sp>
        <p:nvSpPr>
          <p:cNvPr id="5" name="Footer Placeholder 4">
            <a:extLst>
              <a:ext uri="{FF2B5EF4-FFF2-40B4-BE49-F238E27FC236}">
                <a16:creationId xmlns:a16="http://schemas.microsoft.com/office/drawing/2014/main" id="{67B409CF-E558-7DDB-C43B-B69CAF663F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FE005B-4E64-C266-3A5A-BE33262BE580}"/>
              </a:ext>
            </a:extLst>
          </p:cNvPr>
          <p:cNvSpPr>
            <a:spLocks noGrp="1"/>
          </p:cNvSpPr>
          <p:nvPr>
            <p:ph type="sldNum" sz="quarter" idx="12"/>
          </p:nvPr>
        </p:nvSpPr>
        <p:spPr/>
        <p:txBody>
          <a:bodyPr/>
          <a:lstStyle/>
          <a:p>
            <a:fld id="{6F2153A4-3F68-40A5-AC34-0C8C98E7421A}" type="slidenum">
              <a:rPr lang="en-IN" smtClean="0"/>
              <a:t>‹#›</a:t>
            </a:fld>
            <a:endParaRPr lang="en-IN"/>
          </a:p>
        </p:txBody>
      </p:sp>
    </p:spTree>
    <p:extLst>
      <p:ext uri="{BB962C8B-B14F-4D97-AF65-F5344CB8AC3E}">
        <p14:creationId xmlns:p14="http://schemas.microsoft.com/office/powerpoint/2010/main" val="379896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097E0-274C-FCBD-A971-B61AF58AE0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EA14B5-2C23-FEFF-5FE4-1C55E970D2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3AC0F1-126D-21B5-4E35-0E31C9BC2909}"/>
              </a:ext>
            </a:extLst>
          </p:cNvPr>
          <p:cNvSpPr>
            <a:spLocks noGrp="1"/>
          </p:cNvSpPr>
          <p:nvPr>
            <p:ph type="dt" sz="half" idx="10"/>
          </p:nvPr>
        </p:nvSpPr>
        <p:spPr/>
        <p:txBody>
          <a:bodyPr/>
          <a:lstStyle/>
          <a:p>
            <a:fld id="{1B27EF98-349D-4EB9-93FC-D653CD7EDB10}" type="datetimeFigureOut">
              <a:rPr lang="en-IN" smtClean="0"/>
              <a:t>19-07-2023</a:t>
            </a:fld>
            <a:endParaRPr lang="en-IN"/>
          </a:p>
        </p:txBody>
      </p:sp>
      <p:sp>
        <p:nvSpPr>
          <p:cNvPr id="5" name="Footer Placeholder 4">
            <a:extLst>
              <a:ext uri="{FF2B5EF4-FFF2-40B4-BE49-F238E27FC236}">
                <a16:creationId xmlns:a16="http://schemas.microsoft.com/office/drawing/2014/main" id="{807B9F5B-9B96-79C1-81C2-1BCF998474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E5758D-73C3-B8CE-F640-4268B3C3E9CE}"/>
              </a:ext>
            </a:extLst>
          </p:cNvPr>
          <p:cNvSpPr>
            <a:spLocks noGrp="1"/>
          </p:cNvSpPr>
          <p:nvPr>
            <p:ph type="sldNum" sz="quarter" idx="12"/>
          </p:nvPr>
        </p:nvSpPr>
        <p:spPr/>
        <p:txBody>
          <a:bodyPr/>
          <a:lstStyle/>
          <a:p>
            <a:fld id="{6F2153A4-3F68-40A5-AC34-0C8C98E7421A}" type="slidenum">
              <a:rPr lang="en-IN" smtClean="0"/>
              <a:t>‹#›</a:t>
            </a:fld>
            <a:endParaRPr lang="en-IN"/>
          </a:p>
        </p:txBody>
      </p:sp>
    </p:spTree>
    <p:extLst>
      <p:ext uri="{BB962C8B-B14F-4D97-AF65-F5344CB8AC3E}">
        <p14:creationId xmlns:p14="http://schemas.microsoft.com/office/powerpoint/2010/main" val="241337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EAA25-2470-238C-DD7F-5DEE337B3D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22EC3C-5DC6-D970-D7F4-151C7B5537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A9E9AF-5693-42D1-4167-53CF6980257F}"/>
              </a:ext>
            </a:extLst>
          </p:cNvPr>
          <p:cNvSpPr>
            <a:spLocks noGrp="1"/>
          </p:cNvSpPr>
          <p:nvPr>
            <p:ph type="dt" sz="half" idx="10"/>
          </p:nvPr>
        </p:nvSpPr>
        <p:spPr/>
        <p:txBody>
          <a:bodyPr/>
          <a:lstStyle/>
          <a:p>
            <a:fld id="{1B27EF98-349D-4EB9-93FC-D653CD7EDB10}" type="datetimeFigureOut">
              <a:rPr lang="en-IN" smtClean="0"/>
              <a:t>19-07-2023</a:t>
            </a:fld>
            <a:endParaRPr lang="en-IN"/>
          </a:p>
        </p:txBody>
      </p:sp>
      <p:sp>
        <p:nvSpPr>
          <p:cNvPr id="5" name="Footer Placeholder 4">
            <a:extLst>
              <a:ext uri="{FF2B5EF4-FFF2-40B4-BE49-F238E27FC236}">
                <a16:creationId xmlns:a16="http://schemas.microsoft.com/office/drawing/2014/main" id="{8306FEAB-44CD-48D3-D274-0B10FEE851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72A49F-B479-D8DA-4E53-8CFF1F342251}"/>
              </a:ext>
            </a:extLst>
          </p:cNvPr>
          <p:cNvSpPr>
            <a:spLocks noGrp="1"/>
          </p:cNvSpPr>
          <p:nvPr>
            <p:ph type="sldNum" sz="quarter" idx="12"/>
          </p:nvPr>
        </p:nvSpPr>
        <p:spPr/>
        <p:txBody>
          <a:bodyPr/>
          <a:lstStyle/>
          <a:p>
            <a:fld id="{6F2153A4-3F68-40A5-AC34-0C8C98E7421A}" type="slidenum">
              <a:rPr lang="en-IN" smtClean="0"/>
              <a:t>‹#›</a:t>
            </a:fld>
            <a:endParaRPr lang="en-IN"/>
          </a:p>
        </p:txBody>
      </p:sp>
    </p:spTree>
    <p:extLst>
      <p:ext uri="{BB962C8B-B14F-4D97-AF65-F5344CB8AC3E}">
        <p14:creationId xmlns:p14="http://schemas.microsoft.com/office/powerpoint/2010/main" val="883888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42AAE-9966-072D-00CD-DBC2C8883F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A233B3-3812-7A19-9DCB-90EFE61455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553BB0-0A88-541C-7DF9-527F84EF28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FC6EE0-5105-B151-FE01-0DD058C8B35B}"/>
              </a:ext>
            </a:extLst>
          </p:cNvPr>
          <p:cNvSpPr>
            <a:spLocks noGrp="1"/>
          </p:cNvSpPr>
          <p:nvPr>
            <p:ph type="dt" sz="half" idx="10"/>
          </p:nvPr>
        </p:nvSpPr>
        <p:spPr/>
        <p:txBody>
          <a:bodyPr/>
          <a:lstStyle/>
          <a:p>
            <a:fld id="{1B27EF98-349D-4EB9-93FC-D653CD7EDB10}" type="datetimeFigureOut">
              <a:rPr lang="en-IN" smtClean="0"/>
              <a:t>19-07-2023</a:t>
            </a:fld>
            <a:endParaRPr lang="en-IN"/>
          </a:p>
        </p:txBody>
      </p:sp>
      <p:sp>
        <p:nvSpPr>
          <p:cNvPr id="6" name="Footer Placeholder 5">
            <a:extLst>
              <a:ext uri="{FF2B5EF4-FFF2-40B4-BE49-F238E27FC236}">
                <a16:creationId xmlns:a16="http://schemas.microsoft.com/office/drawing/2014/main" id="{9D1B22B4-6D6B-83A0-F4EE-D50D446D1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BAEEC6-74D8-4FBC-E3DF-498298F2D8C6}"/>
              </a:ext>
            </a:extLst>
          </p:cNvPr>
          <p:cNvSpPr>
            <a:spLocks noGrp="1"/>
          </p:cNvSpPr>
          <p:nvPr>
            <p:ph type="sldNum" sz="quarter" idx="12"/>
          </p:nvPr>
        </p:nvSpPr>
        <p:spPr/>
        <p:txBody>
          <a:bodyPr/>
          <a:lstStyle/>
          <a:p>
            <a:fld id="{6F2153A4-3F68-40A5-AC34-0C8C98E7421A}" type="slidenum">
              <a:rPr lang="en-IN" smtClean="0"/>
              <a:t>‹#›</a:t>
            </a:fld>
            <a:endParaRPr lang="en-IN"/>
          </a:p>
        </p:txBody>
      </p:sp>
    </p:spTree>
    <p:extLst>
      <p:ext uri="{BB962C8B-B14F-4D97-AF65-F5344CB8AC3E}">
        <p14:creationId xmlns:p14="http://schemas.microsoft.com/office/powerpoint/2010/main" val="359562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78C3F-B509-6E61-5C64-410AA1C6F1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88C65F-718C-1B7A-2C86-3C717EB240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62BBD2-5472-B2F1-0081-FB2EEFA090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3A7441-C7CC-D74A-A830-232F52E0F7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5DBCD1-1E29-EE95-130D-5770FA9CAF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A892AB-C731-D449-4933-C22253360C7E}"/>
              </a:ext>
            </a:extLst>
          </p:cNvPr>
          <p:cNvSpPr>
            <a:spLocks noGrp="1"/>
          </p:cNvSpPr>
          <p:nvPr>
            <p:ph type="dt" sz="half" idx="10"/>
          </p:nvPr>
        </p:nvSpPr>
        <p:spPr/>
        <p:txBody>
          <a:bodyPr/>
          <a:lstStyle/>
          <a:p>
            <a:fld id="{1B27EF98-349D-4EB9-93FC-D653CD7EDB10}" type="datetimeFigureOut">
              <a:rPr lang="en-IN" smtClean="0"/>
              <a:t>19-07-2023</a:t>
            </a:fld>
            <a:endParaRPr lang="en-IN"/>
          </a:p>
        </p:txBody>
      </p:sp>
      <p:sp>
        <p:nvSpPr>
          <p:cNvPr id="8" name="Footer Placeholder 7">
            <a:extLst>
              <a:ext uri="{FF2B5EF4-FFF2-40B4-BE49-F238E27FC236}">
                <a16:creationId xmlns:a16="http://schemas.microsoft.com/office/drawing/2014/main" id="{0BE30E75-F2C2-C3D4-65D6-0B122FF925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29652E-DDD9-3B5B-F735-56B6C31EDFB2}"/>
              </a:ext>
            </a:extLst>
          </p:cNvPr>
          <p:cNvSpPr>
            <a:spLocks noGrp="1"/>
          </p:cNvSpPr>
          <p:nvPr>
            <p:ph type="sldNum" sz="quarter" idx="12"/>
          </p:nvPr>
        </p:nvSpPr>
        <p:spPr/>
        <p:txBody>
          <a:bodyPr/>
          <a:lstStyle/>
          <a:p>
            <a:fld id="{6F2153A4-3F68-40A5-AC34-0C8C98E7421A}" type="slidenum">
              <a:rPr lang="en-IN" smtClean="0"/>
              <a:t>‹#›</a:t>
            </a:fld>
            <a:endParaRPr lang="en-IN"/>
          </a:p>
        </p:txBody>
      </p:sp>
    </p:spTree>
    <p:extLst>
      <p:ext uri="{BB962C8B-B14F-4D97-AF65-F5344CB8AC3E}">
        <p14:creationId xmlns:p14="http://schemas.microsoft.com/office/powerpoint/2010/main" val="1284615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13385-6C4E-AC62-CEA2-C47C5E61CB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9FCAC0-FF6C-EC0A-4937-03A0494A9E72}"/>
              </a:ext>
            </a:extLst>
          </p:cNvPr>
          <p:cNvSpPr>
            <a:spLocks noGrp="1"/>
          </p:cNvSpPr>
          <p:nvPr>
            <p:ph type="dt" sz="half" idx="10"/>
          </p:nvPr>
        </p:nvSpPr>
        <p:spPr/>
        <p:txBody>
          <a:bodyPr/>
          <a:lstStyle/>
          <a:p>
            <a:fld id="{1B27EF98-349D-4EB9-93FC-D653CD7EDB10}" type="datetimeFigureOut">
              <a:rPr lang="en-IN" smtClean="0"/>
              <a:t>19-07-2023</a:t>
            </a:fld>
            <a:endParaRPr lang="en-IN"/>
          </a:p>
        </p:txBody>
      </p:sp>
      <p:sp>
        <p:nvSpPr>
          <p:cNvPr id="4" name="Footer Placeholder 3">
            <a:extLst>
              <a:ext uri="{FF2B5EF4-FFF2-40B4-BE49-F238E27FC236}">
                <a16:creationId xmlns:a16="http://schemas.microsoft.com/office/drawing/2014/main" id="{87868318-BCBB-163D-6AE0-C2296F4E34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6FB9C5-F2E2-2FD2-1F72-5F328E9E9C42}"/>
              </a:ext>
            </a:extLst>
          </p:cNvPr>
          <p:cNvSpPr>
            <a:spLocks noGrp="1"/>
          </p:cNvSpPr>
          <p:nvPr>
            <p:ph type="sldNum" sz="quarter" idx="12"/>
          </p:nvPr>
        </p:nvSpPr>
        <p:spPr/>
        <p:txBody>
          <a:bodyPr/>
          <a:lstStyle/>
          <a:p>
            <a:fld id="{6F2153A4-3F68-40A5-AC34-0C8C98E7421A}" type="slidenum">
              <a:rPr lang="en-IN" smtClean="0"/>
              <a:t>‹#›</a:t>
            </a:fld>
            <a:endParaRPr lang="en-IN"/>
          </a:p>
        </p:txBody>
      </p:sp>
    </p:spTree>
    <p:extLst>
      <p:ext uri="{BB962C8B-B14F-4D97-AF65-F5344CB8AC3E}">
        <p14:creationId xmlns:p14="http://schemas.microsoft.com/office/powerpoint/2010/main" val="2199522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BEDECA-5757-AE2F-77A6-386AF594A681}"/>
              </a:ext>
            </a:extLst>
          </p:cNvPr>
          <p:cNvSpPr>
            <a:spLocks noGrp="1"/>
          </p:cNvSpPr>
          <p:nvPr>
            <p:ph type="dt" sz="half" idx="10"/>
          </p:nvPr>
        </p:nvSpPr>
        <p:spPr/>
        <p:txBody>
          <a:bodyPr/>
          <a:lstStyle/>
          <a:p>
            <a:fld id="{1B27EF98-349D-4EB9-93FC-D653CD7EDB10}" type="datetimeFigureOut">
              <a:rPr lang="en-IN" smtClean="0"/>
              <a:t>19-07-2023</a:t>
            </a:fld>
            <a:endParaRPr lang="en-IN"/>
          </a:p>
        </p:txBody>
      </p:sp>
      <p:sp>
        <p:nvSpPr>
          <p:cNvPr id="3" name="Footer Placeholder 2">
            <a:extLst>
              <a:ext uri="{FF2B5EF4-FFF2-40B4-BE49-F238E27FC236}">
                <a16:creationId xmlns:a16="http://schemas.microsoft.com/office/drawing/2014/main" id="{A917B0B6-1999-4560-B773-EAAAA4DEC7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BC3F24-5897-BB08-6C61-E554BD77D1CA}"/>
              </a:ext>
            </a:extLst>
          </p:cNvPr>
          <p:cNvSpPr>
            <a:spLocks noGrp="1"/>
          </p:cNvSpPr>
          <p:nvPr>
            <p:ph type="sldNum" sz="quarter" idx="12"/>
          </p:nvPr>
        </p:nvSpPr>
        <p:spPr/>
        <p:txBody>
          <a:bodyPr/>
          <a:lstStyle/>
          <a:p>
            <a:fld id="{6F2153A4-3F68-40A5-AC34-0C8C98E7421A}" type="slidenum">
              <a:rPr lang="en-IN" smtClean="0"/>
              <a:t>‹#›</a:t>
            </a:fld>
            <a:endParaRPr lang="en-IN"/>
          </a:p>
        </p:txBody>
      </p:sp>
    </p:spTree>
    <p:extLst>
      <p:ext uri="{BB962C8B-B14F-4D97-AF65-F5344CB8AC3E}">
        <p14:creationId xmlns:p14="http://schemas.microsoft.com/office/powerpoint/2010/main" val="2765027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46488-80D4-8FFF-2F73-740673EBE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632438-B753-2D2F-8A02-FB20F776AF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E7A949-7D5D-6E68-361A-2B30363B2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F1CCCC-925F-01C8-9720-C900DB70D1EF}"/>
              </a:ext>
            </a:extLst>
          </p:cNvPr>
          <p:cNvSpPr>
            <a:spLocks noGrp="1"/>
          </p:cNvSpPr>
          <p:nvPr>
            <p:ph type="dt" sz="half" idx="10"/>
          </p:nvPr>
        </p:nvSpPr>
        <p:spPr/>
        <p:txBody>
          <a:bodyPr/>
          <a:lstStyle/>
          <a:p>
            <a:fld id="{1B27EF98-349D-4EB9-93FC-D653CD7EDB10}" type="datetimeFigureOut">
              <a:rPr lang="en-IN" smtClean="0"/>
              <a:t>19-07-2023</a:t>
            </a:fld>
            <a:endParaRPr lang="en-IN"/>
          </a:p>
        </p:txBody>
      </p:sp>
      <p:sp>
        <p:nvSpPr>
          <p:cNvPr id="6" name="Footer Placeholder 5">
            <a:extLst>
              <a:ext uri="{FF2B5EF4-FFF2-40B4-BE49-F238E27FC236}">
                <a16:creationId xmlns:a16="http://schemas.microsoft.com/office/drawing/2014/main" id="{8C02A5FA-2381-5C8B-6ED2-FE6E1FD51A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3D13C6-AC3A-8971-D27E-780003F92663}"/>
              </a:ext>
            </a:extLst>
          </p:cNvPr>
          <p:cNvSpPr>
            <a:spLocks noGrp="1"/>
          </p:cNvSpPr>
          <p:nvPr>
            <p:ph type="sldNum" sz="quarter" idx="12"/>
          </p:nvPr>
        </p:nvSpPr>
        <p:spPr/>
        <p:txBody>
          <a:bodyPr/>
          <a:lstStyle/>
          <a:p>
            <a:fld id="{6F2153A4-3F68-40A5-AC34-0C8C98E7421A}" type="slidenum">
              <a:rPr lang="en-IN" smtClean="0"/>
              <a:t>‹#›</a:t>
            </a:fld>
            <a:endParaRPr lang="en-IN"/>
          </a:p>
        </p:txBody>
      </p:sp>
    </p:spTree>
    <p:extLst>
      <p:ext uri="{BB962C8B-B14F-4D97-AF65-F5344CB8AC3E}">
        <p14:creationId xmlns:p14="http://schemas.microsoft.com/office/powerpoint/2010/main" val="274435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F1A6-FFB2-33D9-572A-0BEC66EE5B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18C383-9D33-B7C8-9530-D25D3B1C98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35E5F9-4439-8907-6E2F-5BDA530A7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61D5FA-F4F9-8E8C-3544-E20C3632E977}"/>
              </a:ext>
            </a:extLst>
          </p:cNvPr>
          <p:cNvSpPr>
            <a:spLocks noGrp="1"/>
          </p:cNvSpPr>
          <p:nvPr>
            <p:ph type="dt" sz="half" idx="10"/>
          </p:nvPr>
        </p:nvSpPr>
        <p:spPr/>
        <p:txBody>
          <a:bodyPr/>
          <a:lstStyle/>
          <a:p>
            <a:fld id="{1B27EF98-349D-4EB9-93FC-D653CD7EDB10}" type="datetimeFigureOut">
              <a:rPr lang="en-IN" smtClean="0"/>
              <a:t>19-07-2023</a:t>
            </a:fld>
            <a:endParaRPr lang="en-IN"/>
          </a:p>
        </p:txBody>
      </p:sp>
      <p:sp>
        <p:nvSpPr>
          <p:cNvPr id="6" name="Footer Placeholder 5">
            <a:extLst>
              <a:ext uri="{FF2B5EF4-FFF2-40B4-BE49-F238E27FC236}">
                <a16:creationId xmlns:a16="http://schemas.microsoft.com/office/drawing/2014/main" id="{E2245CF2-32D6-B466-713F-22AE5B5924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A2F91C-CC44-5D06-BDBD-903362478604}"/>
              </a:ext>
            </a:extLst>
          </p:cNvPr>
          <p:cNvSpPr>
            <a:spLocks noGrp="1"/>
          </p:cNvSpPr>
          <p:nvPr>
            <p:ph type="sldNum" sz="quarter" idx="12"/>
          </p:nvPr>
        </p:nvSpPr>
        <p:spPr/>
        <p:txBody>
          <a:bodyPr/>
          <a:lstStyle/>
          <a:p>
            <a:fld id="{6F2153A4-3F68-40A5-AC34-0C8C98E7421A}" type="slidenum">
              <a:rPr lang="en-IN" smtClean="0"/>
              <a:t>‹#›</a:t>
            </a:fld>
            <a:endParaRPr lang="en-IN"/>
          </a:p>
        </p:txBody>
      </p:sp>
    </p:spTree>
    <p:extLst>
      <p:ext uri="{BB962C8B-B14F-4D97-AF65-F5344CB8AC3E}">
        <p14:creationId xmlns:p14="http://schemas.microsoft.com/office/powerpoint/2010/main" val="3320228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0431DD-B44E-3102-9EE8-FA86FF2EB1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F4103C-06C0-3445-43E0-739568EB6A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34BB8C-4940-7BF5-B60A-FCCB9AD9E5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7EF98-349D-4EB9-93FC-D653CD7EDB10}" type="datetimeFigureOut">
              <a:rPr lang="en-IN" smtClean="0"/>
              <a:t>19-07-2023</a:t>
            </a:fld>
            <a:endParaRPr lang="en-IN"/>
          </a:p>
        </p:txBody>
      </p:sp>
      <p:sp>
        <p:nvSpPr>
          <p:cNvPr id="5" name="Footer Placeholder 4">
            <a:extLst>
              <a:ext uri="{FF2B5EF4-FFF2-40B4-BE49-F238E27FC236}">
                <a16:creationId xmlns:a16="http://schemas.microsoft.com/office/drawing/2014/main" id="{20384F38-1F29-A613-5AB4-605AE4EEC4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0104BDD-C9BC-A766-A907-F8B5CB6E50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2153A4-3F68-40A5-AC34-0C8C98E7421A}" type="slidenum">
              <a:rPr lang="en-IN" smtClean="0"/>
              <a:t>‹#›</a:t>
            </a:fld>
            <a:endParaRPr lang="en-IN"/>
          </a:p>
        </p:txBody>
      </p:sp>
    </p:spTree>
    <p:extLst>
      <p:ext uri="{BB962C8B-B14F-4D97-AF65-F5344CB8AC3E}">
        <p14:creationId xmlns:p14="http://schemas.microsoft.com/office/powerpoint/2010/main" val="2448659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papiad984@gmail.com" TargetMode="External"/><Relationship Id="rId2" Type="http://schemas.openxmlformats.org/officeDocument/2006/relationships/hyperlink" Target="mailto:sanerji9@gmail.com" TargetMode="External"/><Relationship Id="rId1" Type="http://schemas.openxmlformats.org/officeDocument/2006/relationships/slideLayout" Target="../slideLayouts/slideLayout4.xml"/><Relationship Id="rId6" Type="http://schemas.openxmlformats.org/officeDocument/2006/relationships/hyperlink" Target="mailto:mukherjee.kasturi86@gmail.com" TargetMode="External"/><Relationship Id="rId5" Type="http://schemas.openxmlformats.org/officeDocument/2006/relationships/hyperlink" Target="mailto:manisha.baral26@gmail.com" TargetMode="External"/><Relationship Id="rId4" Type="http://schemas.openxmlformats.org/officeDocument/2006/relationships/hyperlink" Target="mailto:adhikariranajit60@gmail.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37B7F-D3D3-3590-C31D-97574DAECB41}"/>
              </a:ext>
            </a:extLst>
          </p:cNvPr>
          <p:cNvSpPr>
            <a:spLocks noGrp="1"/>
          </p:cNvSpPr>
          <p:nvPr>
            <p:ph type="ctrTitle"/>
          </p:nvPr>
        </p:nvSpPr>
        <p:spPr>
          <a:xfrm>
            <a:off x="562709" y="474784"/>
            <a:ext cx="11069514" cy="4141177"/>
          </a:xfrm>
        </p:spPr>
        <p:txBody>
          <a:bodyPr>
            <a:normAutofit fontScale="90000"/>
          </a:bodyPr>
          <a:lstStyle/>
          <a:p>
            <a:br>
              <a:rPr lang="en-IN" dirty="0">
                <a:solidFill>
                  <a:srgbClr val="FF0000"/>
                </a:solidFill>
              </a:rPr>
            </a:br>
            <a:r>
              <a:rPr lang="en-IN" b="1" dirty="0" err="1">
                <a:solidFill>
                  <a:srgbClr val="FF0000"/>
                </a:solidFill>
              </a:rPr>
              <a:t>PreFlowd</a:t>
            </a:r>
            <a:br>
              <a:rPr lang="en-IN" dirty="0">
                <a:solidFill>
                  <a:srgbClr val="FF0000"/>
                </a:solidFill>
              </a:rPr>
            </a:br>
            <a:br>
              <a:rPr lang="en-IN" dirty="0">
                <a:solidFill>
                  <a:srgbClr val="FF0000"/>
                </a:solidFill>
              </a:rPr>
            </a:br>
            <a:r>
              <a:rPr lang="en-IN" dirty="0">
                <a:solidFill>
                  <a:srgbClr val="FF0000"/>
                </a:solidFill>
              </a:rPr>
              <a:t>Pre</a:t>
            </a:r>
            <a:r>
              <a:rPr lang="en-IN" dirty="0"/>
              <a:t>diction and </a:t>
            </a:r>
            <a:r>
              <a:rPr lang="en-IN" dirty="0">
                <a:solidFill>
                  <a:srgbClr val="FF0000"/>
                </a:solidFill>
              </a:rPr>
              <a:t>Pre</a:t>
            </a:r>
            <a:r>
              <a:rPr lang="en-IN" dirty="0"/>
              <a:t>vention of </a:t>
            </a:r>
            <a:r>
              <a:rPr lang="en-IN" dirty="0">
                <a:solidFill>
                  <a:srgbClr val="FF0000"/>
                </a:solidFill>
              </a:rPr>
              <a:t>Flo</a:t>
            </a:r>
            <a:r>
              <a:rPr lang="en-IN" dirty="0"/>
              <a:t>od through pre-Flood </a:t>
            </a:r>
            <a:r>
              <a:rPr lang="en-IN" dirty="0">
                <a:solidFill>
                  <a:srgbClr val="FF0000"/>
                </a:solidFill>
              </a:rPr>
              <a:t>w</a:t>
            </a:r>
            <a:r>
              <a:rPr lang="en-IN" dirty="0"/>
              <a:t>ater </a:t>
            </a:r>
            <a:r>
              <a:rPr lang="en-IN" dirty="0">
                <a:solidFill>
                  <a:srgbClr val="FF0000"/>
                </a:solidFill>
              </a:rPr>
              <a:t>d</a:t>
            </a:r>
            <a:r>
              <a:rPr lang="en-IN" dirty="0"/>
              <a:t>iversion to water-crisis areas</a:t>
            </a:r>
          </a:p>
        </p:txBody>
      </p:sp>
      <p:sp>
        <p:nvSpPr>
          <p:cNvPr id="3" name="Subtitle 2">
            <a:extLst>
              <a:ext uri="{FF2B5EF4-FFF2-40B4-BE49-F238E27FC236}">
                <a16:creationId xmlns:a16="http://schemas.microsoft.com/office/drawing/2014/main" id="{D0A509DE-CE10-988B-FFB1-D291A172CEEE}"/>
              </a:ext>
            </a:extLst>
          </p:cNvPr>
          <p:cNvSpPr>
            <a:spLocks noGrp="1"/>
          </p:cNvSpPr>
          <p:nvPr>
            <p:ph type="subTitle" idx="1"/>
          </p:nvPr>
        </p:nvSpPr>
        <p:spPr>
          <a:xfrm>
            <a:off x="1524000" y="5372100"/>
            <a:ext cx="9144000" cy="791308"/>
          </a:xfrm>
        </p:spPr>
        <p:txBody>
          <a:bodyPr/>
          <a:lstStyle/>
          <a:p>
            <a:r>
              <a:rPr lang="en-IN" dirty="0"/>
              <a:t>Template for Master Plan for Effective-Decision Making</a:t>
            </a:r>
          </a:p>
        </p:txBody>
      </p:sp>
    </p:spTree>
    <p:extLst>
      <p:ext uri="{BB962C8B-B14F-4D97-AF65-F5344CB8AC3E}">
        <p14:creationId xmlns:p14="http://schemas.microsoft.com/office/powerpoint/2010/main" val="2950255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7FF66-E530-5DBF-DE0B-2D26C1699B7F}"/>
              </a:ext>
            </a:extLst>
          </p:cNvPr>
          <p:cNvSpPr>
            <a:spLocks noGrp="1"/>
          </p:cNvSpPr>
          <p:nvPr>
            <p:ph type="title"/>
          </p:nvPr>
        </p:nvSpPr>
        <p:spPr/>
        <p:txBody>
          <a:bodyPr/>
          <a:lstStyle/>
          <a:p>
            <a:pPr algn="ctr"/>
            <a:r>
              <a:rPr lang="en-IN" dirty="0"/>
              <a:t>Team Members</a:t>
            </a:r>
          </a:p>
        </p:txBody>
      </p:sp>
      <p:sp>
        <p:nvSpPr>
          <p:cNvPr id="5" name="Content Placeholder 2">
            <a:extLst>
              <a:ext uri="{FF2B5EF4-FFF2-40B4-BE49-F238E27FC236}">
                <a16:creationId xmlns:a16="http://schemas.microsoft.com/office/drawing/2014/main" id="{3AA6F64C-3E72-C744-6C5E-7F9773C39474}"/>
              </a:ext>
            </a:extLst>
          </p:cNvPr>
          <p:cNvSpPr txBox="1">
            <a:spLocks/>
          </p:cNvSpPr>
          <p:nvPr/>
        </p:nvSpPr>
        <p:spPr>
          <a:xfrm>
            <a:off x="4305300" y="1825625"/>
            <a:ext cx="317988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dirty="0"/>
          </a:p>
        </p:txBody>
      </p:sp>
      <p:graphicFrame>
        <p:nvGraphicFramePr>
          <p:cNvPr id="4" name="Table 5">
            <a:extLst>
              <a:ext uri="{FF2B5EF4-FFF2-40B4-BE49-F238E27FC236}">
                <a16:creationId xmlns:a16="http://schemas.microsoft.com/office/drawing/2014/main" id="{9E1BFC35-5233-4549-83CB-19D53284C51E}"/>
              </a:ext>
            </a:extLst>
          </p:cNvPr>
          <p:cNvGraphicFramePr>
            <a:graphicFrameLocks noGrp="1"/>
          </p:cNvGraphicFramePr>
          <p:nvPr>
            <p:extLst>
              <p:ext uri="{D42A27DB-BD31-4B8C-83A1-F6EECF244321}">
                <p14:modId xmlns:p14="http://schemas.microsoft.com/office/powerpoint/2010/main" val="4113769911"/>
              </p:ext>
            </p:extLst>
          </p:nvPr>
        </p:nvGraphicFramePr>
        <p:xfrm>
          <a:off x="586153" y="1941354"/>
          <a:ext cx="11151576" cy="3845560"/>
        </p:xfrm>
        <a:graphic>
          <a:graphicData uri="http://schemas.openxmlformats.org/drawingml/2006/table">
            <a:tbl>
              <a:tblPr firstRow="1" bandRow="1">
                <a:tableStyleId>{2D5ABB26-0587-4C30-8999-92F81FD0307C}</a:tableStyleId>
              </a:tblPr>
              <a:tblGrid>
                <a:gridCol w="3717192">
                  <a:extLst>
                    <a:ext uri="{9D8B030D-6E8A-4147-A177-3AD203B41FA5}">
                      <a16:colId xmlns:a16="http://schemas.microsoft.com/office/drawing/2014/main" val="3077450067"/>
                    </a:ext>
                  </a:extLst>
                </a:gridCol>
                <a:gridCol w="3717192">
                  <a:extLst>
                    <a:ext uri="{9D8B030D-6E8A-4147-A177-3AD203B41FA5}">
                      <a16:colId xmlns:a16="http://schemas.microsoft.com/office/drawing/2014/main" val="213287118"/>
                    </a:ext>
                  </a:extLst>
                </a:gridCol>
                <a:gridCol w="3717192">
                  <a:extLst>
                    <a:ext uri="{9D8B030D-6E8A-4147-A177-3AD203B41FA5}">
                      <a16:colId xmlns:a16="http://schemas.microsoft.com/office/drawing/2014/main" val="1657102025"/>
                    </a:ext>
                  </a:extLst>
                </a:gridCol>
              </a:tblGrid>
              <a:tr h="370840">
                <a:tc>
                  <a:txBody>
                    <a:bodyPr/>
                    <a:lstStyle/>
                    <a:p>
                      <a:pPr algn="l"/>
                      <a:r>
                        <a:rPr lang="en-IN" dirty="0">
                          <a:solidFill>
                            <a:schemeClr val="tx1"/>
                          </a:solidFill>
                        </a:rPr>
                        <a:t>Name</a:t>
                      </a:r>
                      <a:endParaRPr lang="en-IN" i="1" dirty="0">
                        <a:solidFill>
                          <a:schemeClr val="tx1"/>
                        </a:solidFill>
                      </a:endParaRPr>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rPr>
                        <a:t>Designation</a:t>
                      </a:r>
                      <a:endParaRPr lang="en-IN"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a:r>
                        <a:rPr lang="en-IN" u="none" dirty="0">
                          <a:solidFill>
                            <a:schemeClr val="tx1"/>
                          </a:solidFill>
                        </a:rPr>
                        <a:t>Email</a:t>
                      </a:r>
                      <a:endParaRPr lang="en-IN" i="1" u="none" dirty="0">
                        <a:solidFill>
                          <a:schemeClr val="tx1"/>
                        </a:solidFill>
                      </a:endParaRPr>
                    </a:p>
                  </a:txBody>
                  <a:tcP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626411"/>
                  </a:ext>
                </a:extLst>
              </a:tr>
              <a:tr h="370840">
                <a:tc>
                  <a:txBody>
                    <a:bodyPr/>
                    <a:lstStyle/>
                    <a:p>
                      <a:r>
                        <a:rPr lang="en-IN" dirty="0"/>
                        <a:t>Santanu Banerjee</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MS in Operation Research from Department of Industrial and Systems Engineering in IIT Kharagpur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u="none" dirty="0">
                          <a:solidFill>
                            <a:schemeClr val="tx1"/>
                          </a:solidFill>
                          <a:hlinkClick r:id="rId2">
                            <a:extLst>
                              <a:ext uri="{A12FA001-AC4F-418D-AE19-62706E023703}">
                                <ahyp:hlinkClr xmlns:ahyp="http://schemas.microsoft.com/office/drawing/2018/hyperlinkcolor" val="tx"/>
                              </a:ext>
                            </a:extLst>
                          </a:hlinkClick>
                        </a:rPr>
                        <a:t>sanerji9@gmail.com</a:t>
                      </a:r>
                      <a:endParaRPr lang="en-IN" u="none" dirty="0">
                        <a:solidFill>
                          <a:schemeClr val="tx1"/>
                        </a:solidFill>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7991500"/>
                  </a:ext>
                </a:extLst>
              </a:tr>
              <a:tr h="370840">
                <a:tc>
                  <a:txBody>
                    <a:bodyPr/>
                    <a:lstStyle/>
                    <a:p>
                      <a:r>
                        <a:rPr lang="en-IN" dirty="0" err="1"/>
                        <a:t>Papia</a:t>
                      </a:r>
                      <a:r>
                        <a:rPr lang="en-IN" dirty="0"/>
                        <a:t> Das</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M. Sc in </a:t>
                      </a:r>
                      <a:r>
                        <a:rPr lang="en-IN" dirty="0" err="1"/>
                        <a:t>GeoInformatics</a:t>
                      </a:r>
                      <a:r>
                        <a:rPr lang="en-IN" dirty="0"/>
                        <a:t> from Adamas University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pt-BR" u="none" dirty="0">
                          <a:solidFill>
                            <a:schemeClr val="tx1"/>
                          </a:solidFill>
                          <a:hlinkClick r:id="rId3">
                            <a:extLst>
                              <a:ext uri="{A12FA001-AC4F-418D-AE19-62706E023703}">
                                <ahyp:hlinkClr xmlns:ahyp="http://schemas.microsoft.com/office/drawing/2018/hyperlinkcolor" val="tx"/>
                              </a:ext>
                            </a:extLst>
                          </a:hlinkClick>
                        </a:rPr>
                        <a:t>papiad984@gmail.com</a:t>
                      </a:r>
                      <a:endParaRPr lang="en-IN" u="none" dirty="0">
                        <a:solidFill>
                          <a:schemeClr val="tx1"/>
                        </a:solidFill>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3016182"/>
                  </a:ext>
                </a:extLst>
              </a:tr>
              <a:tr h="370840">
                <a:tc>
                  <a:txBody>
                    <a:bodyPr/>
                    <a:lstStyle/>
                    <a:p>
                      <a:r>
                        <a:rPr lang="en-IN" dirty="0"/>
                        <a:t>Ranajit Adhikari</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Masters in </a:t>
                      </a:r>
                      <a:r>
                        <a:rPr lang="en-IN" dirty="0" err="1"/>
                        <a:t>GeoSpatial</a:t>
                      </a:r>
                      <a:r>
                        <a:rPr lang="en-IN" dirty="0"/>
                        <a:t> from Burdwan University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pt-BR" u="none" dirty="0">
                          <a:solidFill>
                            <a:schemeClr val="tx1"/>
                          </a:solidFill>
                          <a:hlinkClick r:id="rId4">
                            <a:extLst>
                              <a:ext uri="{A12FA001-AC4F-418D-AE19-62706E023703}">
                                <ahyp:hlinkClr xmlns:ahyp="http://schemas.microsoft.com/office/drawing/2018/hyperlinkcolor" val="tx"/>
                              </a:ext>
                            </a:extLst>
                          </a:hlinkClick>
                        </a:rPr>
                        <a:t>adhikariranajit60@gmail.com</a:t>
                      </a:r>
                      <a:endParaRPr lang="en-IN" u="none" dirty="0">
                        <a:solidFill>
                          <a:schemeClr val="tx1"/>
                        </a:solidFill>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3939270"/>
                  </a:ext>
                </a:extLst>
              </a:tr>
              <a:tr h="370840">
                <a:tc>
                  <a:txBody>
                    <a:bodyPr/>
                    <a:lstStyle/>
                    <a:p>
                      <a:r>
                        <a:rPr lang="en-IN" dirty="0"/>
                        <a:t>Manisha </a:t>
                      </a:r>
                      <a:r>
                        <a:rPr lang="en-IN" dirty="0" err="1"/>
                        <a:t>Baral</a:t>
                      </a:r>
                      <a:endParaRPr lang="en-IN" dirty="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Assistant Professor, Adamas University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pt-BR" u="none" dirty="0">
                          <a:solidFill>
                            <a:schemeClr val="tx1"/>
                          </a:solidFill>
                          <a:hlinkClick r:id="rId5">
                            <a:extLst>
                              <a:ext uri="{A12FA001-AC4F-418D-AE19-62706E023703}">
                                <ahyp:hlinkClr xmlns:ahyp="http://schemas.microsoft.com/office/drawing/2018/hyperlinkcolor" val="tx"/>
                              </a:ext>
                            </a:extLst>
                          </a:hlinkClick>
                        </a:rPr>
                        <a:t>manisha.baral26@gmail.com</a:t>
                      </a:r>
                      <a:endParaRPr lang="en-IN" u="none" dirty="0">
                        <a:solidFill>
                          <a:schemeClr val="tx1"/>
                        </a:solidFill>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073677"/>
                  </a:ext>
                </a:extLst>
              </a:tr>
              <a:tr h="370840">
                <a:tc>
                  <a:txBody>
                    <a:bodyPr/>
                    <a:lstStyle/>
                    <a:p>
                      <a:r>
                        <a:rPr lang="en-IN" dirty="0"/>
                        <a:t>Kasturi Mukherjee</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IN" dirty="0"/>
                        <a:t>Associate Professor, Adamas University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a:r>
                        <a:rPr lang="en-IN" u="none" dirty="0">
                          <a:solidFill>
                            <a:schemeClr val="tx1"/>
                          </a:solidFill>
                          <a:hlinkClick r:id="rId6">
                            <a:extLst>
                              <a:ext uri="{A12FA001-AC4F-418D-AE19-62706E023703}">
                                <ahyp:hlinkClr xmlns:ahyp="http://schemas.microsoft.com/office/drawing/2018/hyperlinkcolor" val="tx"/>
                              </a:ext>
                            </a:extLst>
                          </a:hlinkClick>
                        </a:rPr>
                        <a:t>mukherjee.kasturi86@gmail.com</a:t>
                      </a:r>
                      <a:endParaRPr lang="en-IN" u="none" dirty="0">
                        <a:solidFill>
                          <a:schemeClr val="tx1"/>
                        </a:solidFill>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04699060"/>
                  </a:ext>
                </a:extLst>
              </a:tr>
            </a:tbl>
          </a:graphicData>
        </a:graphic>
      </p:graphicFrame>
    </p:spTree>
    <p:extLst>
      <p:ext uri="{BB962C8B-B14F-4D97-AF65-F5344CB8AC3E}">
        <p14:creationId xmlns:p14="http://schemas.microsoft.com/office/powerpoint/2010/main" val="302735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88BBB-2106-191A-3F46-1D684C24735D}"/>
              </a:ext>
            </a:extLst>
          </p:cNvPr>
          <p:cNvSpPr>
            <a:spLocks noGrp="1"/>
          </p:cNvSpPr>
          <p:nvPr>
            <p:ph type="title"/>
          </p:nvPr>
        </p:nvSpPr>
        <p:spPr/>
        <p:txBody>
          <a:bodyPr/>
          <a:lstStyle/>
          <a:p>
            <a:r>
              <a:rPr lang="en-IN" dirty="0"/>
              <a:t>Problem statement </a:t>
            </a:r>
          </a:p>
        </p:txBody>
      </p:sp>
      <p:sp>
        <p:nvSpPr>
          <p:cNvPr id="3" name="Content Placeholder 2">
            <a:extLst>
              <a:ext uri="{FF2B5EF4-FFF2-40B4-BE49-F238E27FC236}">
                <a16:creationId xmlns:a16="http://schemas.microsoft.com/office/drawing/2014/main" id="{E4C1EAFB-CB41-A866-DB1E-581AAAC39E95}"/>
              </a:ext>
            </a:extLst>
          </p:cNvPr>
          <p:cNvSpPr>
            <a:spLocks noGrp="1"/>
          </p:cNvSpPr>
          <p:nvPr>
            <p:ph idx="1"/>
          </p:nvPr>
        </p:nvSpPr>
        <p:spPr>
          <a:xfrm>
            <a:off x="838200" y="1825625"/>
            <a:ext cx="4648200" cy="2951938"/>
          </a:xfrm>
        </p:spPr>
        <p:txBody>
          <a:bodyPr>
            <a:normAutofit fontScale="92500" lnSpcReduction="10000"/>
          </a:bodyPr>
          <a:lstStyle/>
          <a:p>
            <a:r>
              <a:rPr lang="en-IN" sz="2400" dirty="0" err="1"/>
              <a:t>Ghatal</a:t>
            </a:r>
            <a:r>
              <a:rPr lang="en-IN" sz="2400" dirty="0"/>
              <a:t> (or, </a:t>
            </a:r>
            <a:r>
              <a:rPr lang="en-IN" sz="2400" dirty="0" err="1"/>
              <a:t>Dwarekeshar</a:t>
            </a:r>
            <a:r>
              <a:rPr lang="en-IN" sz="2400" dirty="0"/>
              <a:t> /</a:t>
            </a:r>
            <a:r>
              <a:rPr lang="en-IN" sz="2400" dirty="0" err="1"/>
              <a:t>Shilabati</a:t>
            </a:r>
            <a:r>
              <a:rPr lang="en-IN" sz="2400" dirty="0"/>
              <a:t> Basin) used to face floods every year </a:t>
            </a:r>
          </a:p>
          <a:p>
            <a:pPr marL="0" indent="0">
              <a:buNone/>
            </a:pPr>
            <a:endParaRPr lang="en-IN" sz="2400" dirty="0"/>
          </a:p>
          <a:p>
            <a:r>
              <a:rPr lang="en-IN" sz="2400" dirty="0"/>
              <a:t>The flood height reaches 5 ft on the left bank of </a:t>
            </a:r>
            <a:r>
              <a:rPr lang="en-IN" sz="2400" dirty="0" err="1"/>
              <a:t>Shilabati</a:t>
            </a:r>
            <a:r>
              <a:rPr lang="en-IN" sz="2400" dirty="0"/>
              <a:t> </a:t>
            </a:r>
          </a:p>
          <a:p>
            <a:pPr marL="0" indent="0">
              <a:buNone/>
            </a:pPr>
            <a:endParaRPr lang="en-IN" sz="2400" dirty="0"/>
          </a:p>
          <a:p>
            <a:r>
              <a:rPr lang="en-IN" sz="2400" dirty="0"/>
              <a:t>The waterlogging condition persists for 15-30 days </a:t>
            </a:r>
          </a:p>
          <a:p>
            <a:endParaRPr lang="en-IN" dirty="0"/>
          </a:p>
          <a:p>
            <a:endParaRPr lang="en-IN" dirty="0"/>
          </a:p>
          <a:p>
            <a:endParaRPr lang="en-IN" dirty="0"/>
          </a:p>
        </p:txBody>
      </p:sp>
      <p:pic>
        <p:nvPicPr>
          <p:cNvPr id="4" name="Picture 3">
            <a:extLst>
              <a:ext uri="{FF2B5EF4-FFF2-40B4-BE49-F238E27FC236}">
                <a16:creationId xmlns:a16="http://schemas.microsoft.com/office/drawing/2014/main" id="{DF932F6B-86CC-D443-D757-4202591E44CB}"/>
              </a:ext>
            </a:extLst>
          </p:cNvPr>
          <p:cNvPicPr>
            <a:picLocks noChangeAspect="1"/>
          </p:cNvPicPr>
          <p:nvPr/>
        </p:nvPicPr>
        <p:blipFill>
          <a:blip r:embed="rId2"/>
          <a:stretch>
            <a:fillRect/>
          </a:stretch>
        </p:blipFill>
        <p:spPr>
          <a:xfrm>
            <a:off x="5860270" y="1354189"/>
            <a:ext cx="5668400" cy="4380127"/>
          </a:xfrm>
          <a:prstGeom prst="rect">
            <a:avLst/>
          </a:prstGeom>
          <a:ln>
            <a:solidFill>
              <a:schemeClr val="tx1"/>
            </a:solidFill>
          </a:ln>
        </p:spPr>
      </p:pic>
    </p:spTree>
    <p:extLst>
      <p:ext uri="{BB962C8B-B14F-4D97-AF65-F5344CB8AC3E}">
        <p14:creationId xmlns:p14="http://schemas.microsoft.com/office/powerpoint/2010/main" val="2193742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7F1E01-9F77-3AF3-7599-9FA951AB922A}"/>
              </a:ext>
            </a:extLst>
          </p:cNvPr>
          <p:cNvPicPr>
            <a:picLocks noChangeAspect="1"/>
          </p:cNvPicPr>
          <p:nvPr/>
        </p:nvPicPr>
        <p:blipFill>
          <a:blip r:embed="rId2"/>
          <a:stretch>
            <a:fillRect/>
          </a:stretch>
        </p:blipFill>
        <p:spPr>
          <a:xfrm>
            <a:off x="637310" y="1007104"/>
            <a:ext cx="4502728" cy="5177597"/>
          </a:xfrm>
          <a:prstGeom prst="rect">
            <a:avLst/>
          </a:prstGeom>
          <a:ln>
            <a:solidFill>
              <a:schemeClr val="tx1"/>
            </a:solidFill>
          </a:ln>
        </p:spPr>
      </p:pic>
      <p:sp>
        <p:nvSpPr>
          <p:cNvPr id="6" name="TextBox 5">
            <a:extLst>
              <a:ext uri="{FF2B5EF4-FFF2-40B4-BE49-F238E27FC236}">
                <a16:creationId xmlns:a16="http://schemas.microsoft.com/office/drawing/2014/main" id="{A8FA1B3A-8AE2-A21C-554A-378EDCFF7870}"/>
              </a:ext>
            </a:extLst>
          </p:cNvPr>
          <p:cNvSpPr txBox="1"/>
          <p:nvPr/>
        </p:nvSpPr>
        <p:spPr>
          <a:xfrm>
            <a:off x="5743627" y="1526691"/>
            <a:ext cx="5333082" cy="36933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dirty="0"/>
              <a:t>The </a:t>
            </a:r>
            <a:r>
              <a:rPr lang="en-US" dirty="0" err="1"/>
              <a:t>Shilabati</a:t>
            </a:r>
            <a:r>
              <a:rPr lang="en-US" dirty="0"/>
              <a:t> River (also known as </a:t>
            </a:r>
            <a:r>
              <a:rPr lang="en-US" dirty="0" err="1"/>
              <a:t>Shilai</a:t>
            </a:r>
            <a:r>
              <a:rPr lang="en-US" dirty="0"/>
              <a:t>) originates near </a:t>
            </a:r>
            <a:r>
              <a:rPr lang="en-US" dirty="0" err="1"/>
              <a:t>Chak</a:t>
            </a:r>
            <a:r>
              <a:rPr lang="en-US" dirty="0"/>
              <a:t> Gopalpur village of Hura block in the Purulia district of the Indian state of West Bengal. </a:t>
            </a:r>
          </a:p>
          <a:p>
            <a:pPr algn="just"/>
            <a:endParaRPr lang="en-US" dirty="0"/>
          </a:p>
          <a:p>
            <a:pPr algn="just"/>
            <a:r>
              <a:rPr lang="en-US" dirty="0"/>
              <a:t>It flows almost southeasterly through the districts of Bankura and Paschim Medinipur. </a:t>
            </a:r>
          </a:p>
          <a:p>
            <a:pPr algn="just"/>
            <a:endParaRPr lang="en-US" dirty="0"/>
          </a:p>
          <a:p>
            <a:pPr algn="just"/>
            <a:r>
              <a:rPr lang="en-US" dirty="0"/>
              <a:t>The </a:t>
            </a:r>
            <a:r>
              <a:rPr lang="en-US" dirty="0" err="1"/>
              <a:t>Shilabati</a:t>
            </a:r>
            <a:r>
              <a:rPr lang="en-US" dirty="0"/>
              <a:t> joins the </a:t>
            </a:r>
            <a:r>
              <a:rPr lang="en-US" dirty="0" err="1"/>
              <a:t>Dwarakeswar</a:t>
            </a:r>
            <a:r>
              <a:rPr lang="en-US" dirty="0"/>
              <a:t> near </a:t>
            </a:r>
            <a:r>
              <a:rPr lang="en-US" dirty="0" err="1"/>
              <a:t>Ghatal</a:t>
            </a:r>
            <a:r>
              <a:rPr lang="en-US" dirty="0"/>
              <a:t> and afterward is known as </a:t>
            </a:r>
            <a:r>
              <a:rPr lang="en-US" dirty="0" err="1"/>
              <a:t>Rupnarayan</a:t>
            </a:r>
            <a:r>
              <a:rPr lang="en-US" dirty="0"/>
              <a:t>. </a:t>
            </a:r>
          </a:p>
          <a:p>
            <a:pPr algn="just"/>
            <a:endParaRPr lang="en-US" dirty="0"/>
          </a:p>
          <a:p>
            <a:pPr algn="just"/>
            <a:r>
              <a:rPr lang="en-US" dirty="0"/>
              <a:t>It finally joins the Hooghly River, which empties into the Bay of Bengal.</a:t>
            </a:r>
          </a:p>
          <a:p>
            <a:pPr algn="just"/>
            <a:endParaRPr lang="en-IN" dirty="0"/>
          </a:p>
        </p:txBody>
      </p:sp>
    </p:spTree>
    <p:extLst>
      <p:ext uri="{BB962C8B-B14F-4D97-AF65-F5344CB8AC3E}">
        <p14:creationId xmlns:p14="http://schemas.microsoft.com/office/powerpoint/2010/main" val="2285991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FBE4589-79D8-AC6A-9763-BBC55589C2E0}"/>
              </a:ext>
            </a:extLst>
          </p:cNvPr>
          <p:cNvPicPr>
            <a:picLocks noGrp="1" noChangeAspect="1"/>
          </p:cNvPicPr>
          <p:nvPr>
            <p:ph idx="1"/>
          </p:nvPr>
        </p:nvPicPr>
        <p:blipFill>
          <a:blip r:embed="rId2"/>
          <a:stretch>
            <a:fillRect/>
          </a:stretch>
        </p:blipFill>
        <p:spPr>
          <a:xfrm>
            <a:off x="284459" y="488142"/>
            <a:ext cx="5811541" cy="5720079"/>
          </a:xfrm>
          <a:prstGeom prst="rect">
            <a:avLst/>
          </a:prstGeom>
          <a:ln>
            <a:solidFill>
              <a:srgbClr val="000000"/>
            </a:solidFill>
          </a:ln>
        </p:spPr>
      </p:pic>
      <p:sp>
        <p:nvSpPr>
          <p:cNvPr id="6" name="Slide Number Placeholder 5">
            <a:extLst>
              <a:ext uri="{FF2B5EF4-FFF2-40B4-BE49-F238E27FC236}">
                <a16:creationId xmlns:a16="http://schemas.microsoft.com/office/drawing/2014/main" id="{377165F9-BFFC-38EE-25CC-35D4B254F1EF}"/>
              </a:ext>
            </a:extLst>
          </p:cNvPr>
          <p:cNvSpPr>
            <a:spLocks noGrp="1"/>
          </p:cNvSpPr>
          <p:nvPr>
            <p:ph type="sldNum" sz="quarter" idx="12"/>
          </p:nvPr>
        </p:nvSpPr>
        <p:spPr/>
        <p:txBody>
          <a:bodyPr/>
          <a:lstStyle/>
          <a:p>
            <a:fld id="{58FB4751-880F-D840-AAA9-3A15815CC996}" type="slidenum">
              <a:rPr lang="en-US" smtClean="0"/>
              <a:t>4</a:t>
            </a:fld>
            <a:endParaRPr lang="en-US" dirty="0"/>
          </a:p>
        </p:txBody>
      </p:sp>
      <p:pic>
        <p:nvPicPr>
          <p:cNvPr id="8" name="Picture 7">
            <a:extLst>
              <a:ext uri="{FF2B5EF4-FFF2-40B4-BE49-F238E27FC236}">
                <a16:creationId xmlns:a16="http://schemas.microsoft.com/office/drawing/2014/main" id="{3C298447-8C0C-9721-28D1-264E81EA4DDD}"/>
              </a:ext>
            </a:extLst>
          </p:cNvPr>
          <p:cNvPicPr>
            <a:picLocks noChangeAspect="1"/>
          </p:cNvPicPr>
          <p:nvPr/>
        </p:nvPicPr>
        <p:blipFill>
          <a:blip r:embed="rId3"/>
          <a:stretch>
            <a:fillRect/>
          </a:stretch>
        </p:blipFill>
        <p:spPr>
          <a:xfrm>
            <a:off x="6327930" y="488142"/>
            <a:ext cx="5522347" cy="5720078"/>
          </a:xfrm>
          <a:prstGeom prst="rect">
            <a:avLst/>
          </a:prstGeom>
          <a:ln>
            <a:solidFill>
              <a:srgbClr val="000000"/>
            </a:solidFill>
          </a:ln>
        </p:spPr>
      </p:pic>
    </p:spTree>
    <p:extLst>
      <p:ext uri="{BB962C8B-B14F-4D97-AF65-F5344CB8AC3E}">
        <p14:creationId xmlns:p14="http://schemas.microsoft.com/office/powerpoint/2010/main" val="927924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7">
            <a:extLst>
              <a:ext uri="{FF2B5EF4-FFF2-40B4-BE49-F238E27FC236}">
                <a16:creationId xmlns:a16="http://schemas.microsoft.com/office/drawing/2014/main" id="{8A7F1419-454E-E624-B042-71DDED5F3E18}"/>
              </a:ext>
            </a:extLst>
          </p:cNvPr>
          <p:cNvGraphicFramePr>
            <a:graphicFrameLocks/>
          </p:cNvGraphicFramePr>
          <p:nvPr>
            <p:extLst>
              <p:ext uri="{D42A27DB-BD31-4B8C-83A1-F6EECF244321}">
                <p14:modId xmlns:p14="http://schemas.microsoft.com/office/powerpoint/2010/main" val="551093723"/>
              </p:ext>
            </p:extLst>
          </p:nvPr>
        </p:nvGraphicFramePr>
        <p:xfrm>
          <a:off x="1565564" y="738022"/>
          <a:ext cx="9254836" cy="5381955"/>
        </p:xfrm>
        <a:graphic>
          <a:graphicData uri="http://schemas.openxmlformats.org/drawingml/2006/table">
            <a:tbl>
              <a:tblPr firstRow="1" bandRow="1">
                <a:tableStyleId>{1E171933-4619-4E11-9A3F-F7608DF75F80}</a:tableStyleId>
              </a:tblPr>
              <a:tblGrid>
                <a:gridCol w="4468587">
                  <a:extLst>
                    <a:ext uri="{9D8B030D-6E8A-4147-A177-3AD203B41FA5}">
                      <a16:colId xmlns:a16="http://schemas.microsoft.com/office/drawing/2014/main" val="2474581322"/>
                    </a:ext>
                  </a:extLst>
                </a:gridCol>
                <a:gridCol w="4786249">
                  <a:extLst>
                    <a:ext uri="{9D8B030D-6E8A-4147-A177-3AD203B41FA5}">
                      <a16:colId xmlns:a16="http://schemas.microsoft.com/office/drawing/2014/main" val="1248601825"/>
                    </a:ext>
                  </a:extLst>
                </a:gridCol>
              </a:tblGrid>
              <a:tr h="2739044">
                <a:tc>
                  <a:txBody>
                    <a:bodyPr/>
                    <a:lstStyle>
                      <a:lvl1pPr marL="0" algn="l" defTabSz="914400" rtl="0" eaLnBrk="1" latinLnBrk="0" hangingPunct="1">
                        <a:defRPr sz="1800" kern="1200">
                          <a:solidFill>
                            <a:schemeClr val="tx1"/>
                          </a:solidFill>
                          <a:latin typeface="Gill Sans Nova Light"/>
                        </a:defRPr>
                      </a:lvl1pPr>
                      <a:lvl2pPr marL="457200" algn="l" defTabSz="914400" rtl="0" eaLnBrk="1" latinLnBrk="0" hangingPunct="1">
                        <a:defRPr sz="1800" kern="1200">
                          <a:solidFill>
                            <a:schemeClr val="tx1"/>
                          </a:solidFill>
                          <a:latin typeface="Gill Sans Nova Light"/>
                        </a:defRPr>
                      </a:lvl2pPr>
                      <a:lvl3pPr marL="914400" algn="l" defTabSz="914400" rtl="0" eaLnBrk="1" latinLnBrk="0" hangingPunct="1">
                        <a:defRPr sz="1800" kern="1200">
                          <a:solidFill>
                            <a:schemeClr val="tx1"/>
                          </a:solidFill>
                          <a:latin typeface="Gill Sans Nova Light"/>
                        </a:defRPr>
                      </a:lvl3pPr>
                      <a:lvl4pPr marL="1371600" algn="l" defTabSz="914400" rtl="0" eaLnBrk="1" latinLnBrk="0" hangingPunct="1">
                        <a:defRPr sz="1800" kern="1200">
                          <a:solidFill>
                            <a:schemeClr val="tx1"/>
                          </a:solidFill>
                          <a:latin typeface="Gill Sans Nova Light"/>
                        </a:defRPr>
                      </a:lvl4pPr>
                      <a:lvl5pPr marL="1828800" algn="l" defTabSz="914400" rtl="0" eaLnBrk="1" latinLnBrk="0" hangingPunct="1">
                        <a:defRPr sz="1800" kern="1200">
                          <a:solidFill>
                            <a:schemeClr val="tx1"/>
                          </a:solidFill>
                          <a:latin typeface="Gill Sans Nova Light"/>
                        </a:defRPr>
                      </a:lvl5pPr>
                      <a:lvl6pPr marL="2286000" algn="l" defTabSz="914400" rtl="0" eaLnBrk="1" latinLnBrk="0" hangingPunct="1">
                        <a:defRPr sz="1800" kern="1200">
                          <a:solidFill>
                            <a:schemeClr val="tx1"/>
                          </a:solidFill>
                          <a:latin typeface="Gill Sans Nova Light"/>
                        </a:defRPr>
                      </a:lvl6pPr>
                      <a:lvl7pPr marL="2743200" algn="l" defTabSz="914400" rtl="0" eaLnBrk="1" latinLnBrk="0" hangingPunct="1">
                        <a:defRPr sz="1800" kern="1200">
                          <a:solidFill>
                            <a:schemeClr val="tx1"/>
                          </a:solidFill>
                          <a:latin typeface="Gill Sans Nova Light"/>
                        </a:defRPr>
                      </a:lvl7pPr>
                      <a:lvl8pPr marL="3200400" algn="l" defTabSz="914400" rtl="0" eaLnBrk="1" latinLnBrk="0" hangingPunct="1">
                        <a:defRPr sz="1800" kern="1200">
                          <a:solidFill>
                            <a:schemeClr val="tx1"/>
                          </a:solidFill>
                          <a:latin typeface="Gill Sans Nova Light"/>
                        </a:defRPr>
                      </a:lvl8pPr>
                      <a:lvl9pPr marL="3657600" algn="l" defTabSz="914400" rtl="0" eaLnBrk="1" latinLnBrk="0" hangingPunct="1">
                        <a:defRPr sz="1800" kern="1200">
                          <a:solidFill>
                            <a:schemeClr val="tx1"/>
                          </a:solidFill>
                          <a:latin typeface="Gill Sans Nova Light"/>
                        </a:defRPr>
                      </a:lvl9pPr>
                    </a:lstStyle>
                    <a:p>
                      <a:pPr algn="ctr"/>
                      <a:r>
                        <a:rPr lang="en-IN" sz="1800" b="1" i="1" u="none" dirty="0">
                          <a:solidFill>
                            <a:schemeClr val="bg1"/>
                          </a:solidFill>
                          <a:latin typeface="+mn-lt"/>
                        </a:rPr>
                        <a:t>STRENGTHS</a:t>
                      </a:r>
                      <a:r>
                        <a:rPr lang="en-IN" sz="1800" b="1" i="1" u="none" dirty="0">
                          <a:solidFill>
                            <a:schemeClr val="bg2">
                              <a:lumMod val="10000"/>
                            </a:schemeClr>
                          </a:solidFill>
                          <a:latin typeface="+mn-lt"/>
                        </a:rPr>
                        <a:t> </a:t>
                      </a:r>
                    </a:p>
                    <a:p>
                      <a:endParaRPr lang="en-IN" sz="1800" b="1" u="none" dirty="0">
                        <a:solidFill>
                          <a:schemeClr val="bg2">
                            <a:lumMod val="10000"/>
                          </a:schemeClr>
                        </a:solidFill>
                        <a:latin typeface="+mn-lt"/>
                      </a:endParaRPr>
                    </a:p>
                    <a:p>
                      <a:pPr marL="342900" indent="-342900">
                        <a:buAutoNum type="arabicParenR"/>
                      </a:pPr>
                      <a:r>
                        <a:rPr lang="en-IN" sz="1800" b="1" u="none" dirty="0">
                          <a:solidFill>
                            <a:schemeClr val="bg2">
                              <a:lumMod val="10000"/>
                            </a:schemeClr>
                          </a:solidFill>
                          <a:latin typeface="+mn-lt"/>
                        </a:rPr>
                        <a:t>Maximum people have their own house funded by government</a:t>
                      </a:r>
                    </a:p>
                    <a:p>
                      <a:pPr marL="342900" indent="-342900">
                        <a:buAutoNum type="arabicParenR"/>
                      </a:pPr>
                      <a:r>
                        <a:rPr lang="en-IN" sz="1800" b="1" u="none" dirty="0">
                          <a:solidFill>
                            <a:schemeClr val="bg2">
                              <a:lumMod val="10000"/>
                            </a:schemeClr>
                          </a:solidFill>
                          <a:latin typeface="+mn-lt"/>
                        </a:rPr>
                        <a:t>Boats for transportation are available throughout the year</a:t>
                      </a:r>
                    </a:p>
                    <a:p>
                      <a:pPr marL="342900" indent="-342900">
                        <a:buAutoNum type="arabicParenR"/>
                      </a:pPr>
                      <a:endParaRPr lang="en-IN" sz="1800" b="1" u="none" dirty="0">
                        <a:solidFill>
                          <a:schemeClr val="bg2">
                            <a:lumMod val="10000"/>
                          </a:schemeClr>
                        </a:solidFill>
                        <a:latin typeface="+mn-lt"/>
                        <a:cs typeface="Times New Roman" panose="02020603050405020304" pitchFamily="18" charset="0"/>
                      </a:endParaRPr>
                    </a:p>
                  </a:txBody>
                  <a:tcPr marL="45720" marR="45720"/>
                </a:tc>
                <a:tc>
                  <a:txBody>
                    <a:bodyPr/>
                    <a:lstStyle>
                      <a:lvl1pPr marL="0" algn="l" defTabSz="914400" rtl="0" eaLnBrk="1" latinLnBrk="0" hangingPunct="1">
                        <a:defRPr sz="1800" kern="1200">
                          <a:solidFill>
                            <a:schemeClr val="tx1"/>
                          </a:solidFill>
                          <a:latin typeface="Gill Sans Nova Light"/>
                        </a:defRPr>
                      </a:lvl1pPr>
                      <a:lvl2pPr marL="457200" algn="l" defTabSz="914400" rtl="0" eaLnBrk="1" latinLnBrk="0" hangingPunct="1">
                        <a:defRPr sz="1800" kern="1200">
                          <a:solidFill>
                            <a:schemeClr val="tx1"/>
                          </a:solidFill>
                          <a:latin typeface="Gill Sans Nova Light"/>
                        </a:defRPr>
                      </a:lvl2pPr>
                      <a:lvl3pPr marL="914400" algn="l" defTabSz="914400" rtl="0" eaLnBrk="1" latinLnBrk="0" hangingPunct="1">
                        <a:defRPr sz="1800" kern="1200">
                          <a:solidFill>
                            <a:schemeClr val="tx1"/>
                          </a:solidFill>
                          <a:latin typeface="Gill Sans Nova Light"/>
                        </a:defRPr>
                      </a:lvl3pPr>
                      <a:lvl4pPr marL="1371600" algn="l" defTabSz="914400" rtl="0" eaLnBrk="1" latinLnBrk="0" hangingPunct="1">
                        <a:defRPr sz="1800" kern="1200">
                          <a:solidFill>
                            <a:schemeClr val="tx1"/>
                          </a:solidFill>
                          <a:latin typeface="Gill Sans Nova Light"/>
                        </a:defRPr>
                      </a:lvl4pPr>
                      <a:lvl5pPr marL="1828800" algn="l" defTabSz="914400" rtl="0" eaLnBrk="1" latinLnBrk="0" hangingPunct="1">
                        <a:defRPr sz="1800" kern="1200">
                          <a:solidFill>
                            <a:schemeClr val="tx1"/>
                          </a:solidFill>
                          <a:latin typeface="Gill Sans Nova Light"/>
                        </a:defRPr>
                      </a:lvl5pPr>
                      <a:lvl6pPr marL="2286000" algn="l" defTabSz="914400" rtl="0" eaLnBrk="1" latinLnBrk="0" hangingPunct="1">
                        <a:defRPr sz="1800" kern="1200">
                          <a:solidFill>
                            <a:schemeClr val="tx1"/>
                          </a:solidFill>
                          <a:latin typeface="Gill Sans Nova Light"/>
                        </a:defRPr>
                      </a:lvl6pPr>
                      <a:lvl7pPr marL="2743200" algn="l" defTabSz="914400" rtl="0" eaLnBrk="1" latinLnBrk="0" hangingPunct="1">
                        <a:defRPr sz="1800" kern="1200">
                          <a:solidFill>
                            <a:schemeClr val="tx1"/>
                          </a:solidFill>
                          <a:latin typeface="Gill Sans Nova Light"/>
                        </a:defRPr>
                      </a:lvl7pPr>
                      <a:lvl8pPr marL="3200400" algn="l" defTabSz="914400" rtl="0" eaLnBrk="1" latinLnBrk="0" hangingPunct="1">
                        <a:defRPr sz="1800" kern="1200">
                          <a:solidFill>
                            <a:schemeClr val="tx1"/>
                          </a:solidFill>
                          <a:latin typeface="Gill Sans Nova Light"/>
                        </a:defRPr>
                      </a:lvl8pPr>
                      <a:lvl9pPr marL="3657600" algn="l" defTabSz="914400" rtl="0" eaLnBrk="1" latinLnBrk="0" hangingPunct="1">
                        <a:defRPr sz="1800" kern="1200">
                          <a:solidFill>
                            <a:schemeClr val="tx1"/>
                          </a:solidFill>
                          <a:latin typeface="Gill Sans Nova Light"/>
                        </a:defRPr>
                      </a:lvl9pPr>
                    </a:lstStyle>
                    <a:p>
                      <a:pPr algn="ctr"/>
                      <a:r>
                        <a:rPr lang="en-IN" sz="1800" b="1" i="1" u="none" kern="1200" dirty="0">
                          <a:solidFill>
                            <a:schemeClr val="bg1"/>
                          </a:solidFill>
                          <a:effectLst/>
                          <a:latin typeface="+mn-lt"/>
                        </a:rPr>
                        <a:t>WEAKNESS</a:t>
                      </a:r>
                    </a:p>
                    <a:p>
                      <a:pPr algn="ctr"/>
                      <a:endParaRPr lang="en-IN" sz="1800" b="1" u="sng" kern="1200" dirty="0">
                        <a:solidFill>
                          <a:schemeClr val="tx1"/>
                        </a:solidFill>
                        <a:effectLst/>
                        <a:latin typeface="+mn-lt"/>
                      </a:endParaRPr>
                    </a:p>
                    <a:p>
                      <a:pPr algn="ctr"/>
                      <a:endParaRPr lang="en-IN" sz="1800" kern="1200" dirty="0">
                        <a:solidFill>
                          <a:schemeClr val="tx1"/>
                        </a:solidFill>
                        <a:effectLst/>
                        <a:latin typeface="+mn-lt"/>
                      </a:endParaRPr>
                    </a:p>
                    <a:p>
                      <a:pPr marL="342900" indent="-342900">
                        <a:buAutoNum type="arabicParenR"/>
                      </a:pPr>
                      <a:r>
                        <a:rPr lang="en-IN" sz="1800" b="1" dirty="0">
                          <a:solidFill>
                            <a:schemeClr val="tx1">
                              <a:lumMod val="95000"/>
                              <a:lumOff val="5000"/>
                            </a:schemeClr>
                          </a:solidFill>
                          <a:latin typeface="+mn-lt"/>
                        </a:rPr>
                        <a:t>Overflow of </a:t>
                      </a:r>
                      <a:r>
                        <a:rPr lang="en-IN" sz="1800" b="1" dirty="0" err="1">
                          <a:solidFill>
                            <a:schemeClr val="tx1">
                              <a:lumMod val="95000"/>
                              <a:lumOff val="5000"/>
                            </a:schemeClr>
                          </a:solidFill>
                          <a:latin typeface="+mn-lt"/>
                        </a:rPr>
                        <a:t>Shilabati</a:t>
                      </a:r>
                      <a:r>
                        <a:rPr lang="en-IN" sz="1800" b="1" dirty="0">
                          <a:solidFill>
                            <a:schemeClr val="tx1">
                              <a:lumMod val="95000"/>
                              <a:lumOff val="5000"/>
                            </a:schemeClr>
                          </a:solidFill>
                          <a:latin typeface="+mn-lt"/>
                        </a:rPr>
                        <a:t> river.</a:t>
                      </a:r>
                    </a:p>
                    <a:p>
                      <a:pPr marL="342900" indent="-342900">
                        <a:buAutoNum type="arabicParenR"/>
                      </a:pPr>
                      <a:r>
                        <a:rPr lang="en-IN" sz="1800" b="1" dirty="0">
                          <a:solidFill>
                            <a:schemeClr val="tx1">
                              <a:lumMod val="95000"/>
                              <a:lumOff val="5000"/>
                            </a:schemeClr>
                          </a:solidFill>
                          <a:latin typeface="+mn-lt"/>
                        </a:rPr>
                        <a:t>Topography of the area is uneven </a:t>
                      </a:r>
                      <a:endParaRPr lang="en-IN" sz="1800" b="1" dirty="0">
                        <a:solidFill>
                          <a:schemeClr val="tx1">
                            <a:lumMod val="95000"/>
                            <a:lumOff val="5000"/>
                          </a:schemeClr>
                        </a:solidFill>
                        <a:latin typeface="+mn-lt"/>
                        <a:cs typeface="Times New Roman" panose="02020603050405020304" pitchFamily="18" charset="0"/>
                      </a:endParaRPr>
                    </a:p>
                  </a:txBody>
                  <a:tcPr/>
                </a:tc>
                <a:extLst>
                  <a:ext uri="{0D108BD9-81ED-4DB2-BD59-A6C34878D82A}">
                    <a16:rowId xmlns:a16="http://schemas.microsoft.com/office/drawing/2014/main" val="3706117733"/>
                  </a:ext>
                </a:extLst>
              </a:tr>
              <a:tr h="2642911">
                <a:tc>
                  <a:txBody>
                    <a:bodyPr/>
                    <a:lstStyle>
                      <a:lvl1pPr marL="0" algn="l" defTabSz="914400" rtl="0" eaLnBrk="1" latinLnBrk="0" hangingPunct="1">
                        <a:defRPr sz="1800" kern="1200">
                          <a:solidFill>
                            <a:schemeClr val="tx1"/>
                          </a:solidFill>
                          <a:latin typeface="Gill Sans Nova Light"/>
                        </a:defRPr>
                      </a:lvl1pPr>
                      <a:lvl2pPr marL="457200" algn="l" defTabSz="914400" rtl="0" eaLnBrk="1" latinLnBrk="0" hangingPunct="1">
                        <a:defRPr sz="1800" kern="1200">
                          <a:solidFill>
                            <a:schemeClr val="tx1"/>
                          </a:solidFill>
                          <a:latin typeface="Gill Sans Nova Light"/>
                        </a:defRPr>
                      </a:lvl2pPr>
                      <a:lvl3pPr marL="914400" algn="l" defTabSz="914400" rtl="0" eaLnBrk="1" latinLnBrk="0" hangingPunct="1">
                        <a:defRPr sz="1800" kern="1200">
                          <a:solidFill>
                            <a:schemeClr val="tx1"/>
                          </a:solidFill>
                          <a:latin typeface="Gill Sans Nova Light"/>
                        </a:defRPr>
                      </a:lvl3pPr>
                      <a:lvl4pPr marL="1371600" algn="l" defTabSz="914400" rtl="0" eaLnBrk="1" latinLnBrk="0" hangingPunct="1">
                        <a:defRPr sz="1800" kern="1200">
                          <a:solidFill>
                            <a:schemeClr val="tx1"/>
                          </a:solidFill>
                          <a:latin typeface="Gill Sans Nova Light"/>
                        </a:defRPr>
                      </a:lvl4pPr>
                      <a:lvl5pPr marL="1828800" algn="l" defTabSz="914400" rtl="0" eaLnBrk="1" latinLnBrk="0" hangingPunct="1">
                        <a:defRPr sz="1800" kern="1200">
                          <a:solidFill>
                            <a:schemeClr val="tx1"/>
                          </a:solidFill>
                          <a:latin typeface="Gill Sans Nova Light"/>
                        </a:defRPr>
                      </a:lvl5pPr>
                      <a:lvl6pPr marL="2286000" algn="l" defTabSz="914400" rtl="0" eaLnBrk="1" latinLnBrk="0" hangingPunct="1">
                        <a:defRPr sz="1800" kern="1200">
                          <a:solidFill>
                            <a:schemeClr val="tx1"/>
                          </a:solidFill>
                          <a:latin typeface="Gill Sans Nova Light"/>
                        </a:defRPr>
                      </a:lvl6pPr>
                      <a:lvl7pPr marL="2743200" algn="l" defTabSz="914400" rtl="0" eaLnBrk="1" latinLnBrk="0" hangingPunct="1">
                        <a:defRPr sz="1800" kern="1200">
                          <a:solidFill>
                            <a:schemeClr val="tx1"/>
                          </a:solidFill>
                          <a:latin typeface="Gill Sans Nova Light"/>
                        </a:defRPr>
                      </a:lvl7pPr>
                      <a:lvl8pPr marL="3200400" algn="l" defTabSz="914400" rtl="0" eaLnBrk="1" latinLnBrk="0" hangingPunct="1">
                        <a:defRPr sz="1800" kern="1200">
                          <a:solidFill>
                            <a:schemeClr val="tx1"/>
                          </a:solidFill>
                          <a:latin typeface="Gill Sans Nova Light"/>
                        </a:defRPr>
                      </a:lvl8pPr>
                      <a:lvl9pPr marL="3657600" algn="l" defTabSz="914400" rtl="0" eaLnBrk="1" latinLnBrk="0" hangingPunct="1">
                        <a:defRPr sz="1800" kern="1200">
                          <a:solidFill>
                            <a:schemeClr val="tx1"/>
                          </a:solidFill>
                          <a:latin typeface="Gill Sans Nova Light"/>
                        </a:defRPr>
                      </a:lvl9pPr>
                    </a:lstStyle>
                    <a:p>
                      <a:pPr algn="ctr"/>
                      <a:r>
                        <a:rPr lang="en-IN" sz="1800" b="1" i="1" u="none" kern="1200" dirty="0">
                          <a:solidFill>
                            <a:srgbClr val="C00000"/>
                          </a:solidFill>
                          <a:effectLst/>
                          <a:latin typeface="+mn-lt"/>
                        </a:rPr>
                        <a:t>OPPORTUNITIES</a:t>
                      </a:r>
                    </a:p>
                    <a:p>
                      <a:pPr marL="0" indent="0">
                        <a:buNone/>
                      </a:pPr>
                      <a:endParaRPr lang="en-IN" sz="1800" b="1" dirty="0">
                        <a:solidFill>
                          <a:schemeClr val="bg2">
                            <a:lumMod val="10000"/>
                          </a:schemeClr>
                        </a:solidFill>
                        <a:latin typeface="+mn-lt"/>
                      </a:endParaRPr>
                    </a:p>
                    <a:p>
                      <a:pPr marL="342900" indent="-342900">
                        <a:buAutoNum type="arabicParenR"/>
                      </a:pPr>
                      <a:r>
                        <a:rPr lang="en-IN" sz="1800" b="1" dirty="0">
                          <a:solidFill>
                            <a:schemeClr val="tx1">
                              <a:lumMod val="95000"/>
                              <a:lumOff val="5000"/>
                            </a:schemeClr>
                          </a:solidFill>
                          <a:latin typeface="+mn-lt"/>
                        </a:rPr>
                        <a:t>Many works are being carried on the </a:t>
                      </a:r>
                      <a:r>
                        <a:rPr lang="en-IN" sz="1800" b="1" dirty="0" err="1">
                          <a:solidFill>
                            <a:schemeClr val="tx1">
                              <a:lumMod val="95000"/>
                              <a:lumOff val="5000"/>
                            </a:schemeClr>
                          </a:solidFill>
                          <a:latin typeface="+mn-lt"/>
                        </a:rPr>
                        <a:t>Ghatal</a:t>
                      </a:r>
                      <a:r>
                        <a:rPr lang="en-IN" sz="1800" b="1" dirty="0">
                          <a:solidFill>
                            <a:schemeClr val="tx1">
                              <a:lumMod val="95000"/>
                              <a:lumOff val="5000"/>
                            </a:schemeClr>
                          </a:solidFill>
                          <a:latin typeface="+mn-lt"/>
                        </a:rPr>
                        <a:t> region, so there is always a chance of improvement of the policies and developmental plans.</a:t>
                      </a:r>
                    </a:p>
                    <a:p>
                      <a:pPr marL="342900" indent="-342900">
                        <a:buAutoNum type="arabicParenR"/>
                      </a:pPr>
                      <a:r>
                        <a:rPr lang="en-IN" sz="1800" b="1" dirty="0" err="1">
                          <a:solidFill>
                            <a:schemeClr val="tx1">
                              <a:lumMod val="95000"/>
                              <a:lumOff val="5000"/>
                            </a:schemeClr>
                          </a:solidFill>
                          <a:latin typeface="+mn-lt"/>
                        </a:rPr>
                        <a:t>Ghatal</a:t>
                      </a:r>
                      <a:r>
                        <a:rPr lang="en-IN" sz="1800" b="1" dirty="0">
                          <a:solidFill>
                            <a:schemeClr val="tx1">
                              <a:lumMod val="95000"/>
                              <a:lumOff val="5000"/>
                            </a:schemeClr>
                          </a:solidFill>
                          <a:latin typeface="+mn-lt"/>
                        </a:rPr>
                        <a:t> Master Plan </a:t>
                      </a:r>
                      <a:endParaRPr lang="en-IN" sz="1800" b="1" dirty="0">
                        <a:solidFill>
                          <a:schemeClr val="tx1">
                            <a:lumMod val="95000"/>
                            <a:lumOff val="5000"/>
                          </a:schemeClr>
                        </a:solidFill>
                        <a:latin typeface="+mn-lt"/>
                        <a:cs typeface="Times New Roman" panose="02020603050405020304" pitchFamily="18" charset="0"/>
                      </a:endParaRPr>
                    </a:p>
                  </a:txBody>
                  <a:tcPr/>
                </a:tc>
                <a:tc>
                  <a:txBody>
                    <a:bodyPr/>
                    <a:lstStyle>
                      <a:lvl1pPr marL="0" algn="l" defTabSz="914400" rtl="0" eaLnBrk="1" latinLnBrk="0" hangingPunct="1">
                        <a:defRPr sz="1800" kern="1200">
                          <a:solidFill>
                            <a:schemeClr val="tx1"/>
                          </a:solidFill>
                          <a:latin typeface="Gill Sans Nova Light"/>
                        </a:defRPr>
                      </a:lvl1pPr>
                      <a:lvl2pPr marL="457200" algn="l" defTabSz="914400" rtl="0" eaLnBrk="1" latinLnBrk="0" hangingPunct="1">
                        <a:defRPr sz="1800" kern="1200">
                          <a:solidFill>
                            <a:schemeClr val="tx1"/>
                          </a:solidFill>
                          <a:latin typeface="Gill Sans Nova Light"/>
                        </a:defRPr>
                      </a:lvl2pPr>
                      <a:lvl3pPr marL="914400" algn="l" defTabSz="914400" rtl="0" eaLnBrk="1" latinLnBrk="0" hangingPunct="1">
                        <a:defRPr sz="1800" kern="1200">
                          <a:solidFill>
                            <a:schemeClr val="tx1"/>
                          </a:solidFill>
                          <a:latin typeface="Gill Sans Nova Light"/>
                        </a:defRPr>
                      </a:lvl3pPr>
                      <a:lvl4pPr marL="1371600" algn="l" defTabSz="914400" rtl="0" eaLnBrk="1" latinLnBrk="0" hangingPunct="1">
                        <a:defRPr sz="1800" kern="1200">
                          <a:solidFill>
                            <a:schemeClr val="tx1"/>
                          </a:solidFill>
                          <a:latin typeface="Gill Sans Nova Light"/>
                        </a:defRPr>
                      </a:lvl4pPr>
                      <a:lvl5pPr marL="1828800" algn="l" defTabSz="914400" rtl="0" eaLnBrk="1" latinLnBrk="0" hangingPunct="1">
                        <a:defRPr sz="1800" kern="1200">
                          <a:solidFill>
                            <a:schemeClr val="tx1"/>
                          </a:solidFill>
                          <a:latin typeface="Gill Sans Nova Light"/>
                        </a:defRPr>
                      </a:lvl5pPr>
                      <a:lvl6pPr marL="2286000" algn="l" defTabSz="914400" rtl="0" eaLnBrk="1" latinLnBrk="0" hangingPunct="1">
                        <a:defRPr sz="1800" kern="1200">
                          <a:solidFill>
                            <a:schemeClr val="tx1"/>
                          </a:solidFill>
                          <a:latin typeface="Gill Sans Nova Light"/>
                        </a:defRPr>
                      </a:lvl6pPr>
                      <a:lvl7pPr marL="2743200" algn="l" defTabSz="914400" rtl="0" eaLnBrk="1" latinLnBrk="0" hangingPunct="1">
                        <a:defRPr sz="1800" kern="1200">
                          <a:solidFill>
                            <a:schemeClr val="tx1"/>
                          </a:solidFill>
                          <a:latin typeface="Gill Sans Nova Light"/>
                        </a:defRPr>
                      </a:lvl7pPr>
                      <a:lvl8pPr marL="3200400" algn="l" defTabSz="914400" rtl="0" eaLnBrk="1" latinLnBrk="0" hangingPunct="1">
                        <a:defRPr sz="1800" kern="1200">
                          <a:solidFill>
                            <a:schemeClr val="tx1"/>
                          </a:solidFill>
                          <a:latin typeface="Gill Sans Nova Light"/>
                        </a:defRPr>
                      </a:lvl8pPr>
                      <a:lvl9pPr marL="3657600" algn="l" defTabSz="914400" rtl="0" eaLnBrk="1" latinLnBrk="0" hangingPunct="1">
                        <a:defRPr sz="1800" kern="1200">
                          <a:solidFill>
                            <a:schemeClr val="tx1"/>
                          </a:solidFill>
                          <a:latin typeface="Gill Sans Nova Light"/>
                        </a:defRPr>
                      </a:lvl9pPr>
                    </a:lstStyle>
                    <a:p>
                      <a:pPr algn="ctr"/>
                      <a:r>
                        <a:rPr lang="en-IN" sz="1800" b="1" i="1" u="none" kern="1200" dirty="0">
                          <a:solidFill>
                            <a:srgbClr val="C00000"/>
                          </a:solidFill>
                          <a:effectLst/>
                          <a:latin typeface="+mn-lt"/>
                        </a:rPr>
                        <a:t>CHALLENGES</a:t>
                      </a:r>
                    </a:p>
                    <a:p>
                      <a:pPr algn="ctr"/>
                      <a:endParaRPr lang="en-IN" sz="1800" b="0" u="sng" kern="1200" dirty="0">
                        <a:solidFill>
                          <a:schemeClr val="tx1">
                            <a:lumMod val="95000"/>
                            <a:lumOff val="5000"/>
                          </a:schemeClr>
                        </a:solidFill>
                        <a:effectLst/>
                        <a:latin typeface="+mn-lt"/>
                      </a:endParaRPr>
                    </a:p>
                    <a:p>
                      <a:pPr marL="342900" indent="-342900">
                        <a:buAutoNum type="arabicParenR"/>
                      </a:pPr>
                      <a:r>
                        <a:rPr lang="en-IN" sz="1800" b="1" dirty="0">
                          <a:solidFill>
                            <a:schemeClr val="tx1">
                              <a:lumMod val="95000"/>
                              <a:lumOff val="5000"/>
                            </a:schemeClr>
                          </a:solidFill>
                          <a:latin typeface="+mn-lt"/>
                        </a:rPr>
                        <a:t>No work on the </a:t>
                      </a:r>
                      <a:r>
                        <a:rPr lang="en-IN" sz="1800" b="1" dirty="0" err="1">
                          <a:solidFill>
                            <a:schemeClr val="tx1">
                              <a:lumMod val="95000"/>
                              <a:lumOff val="5000"/>
                            </a:schemeClr>
                          </a:solidFill>
                          <a:latin typeface="+mn-lt"/>
                        </a:rPr>
                        <a:t>Ghatal</a:t>
                      </a:r>
                      <a:r>
                        <a:rPr lang="en-IN" sz="1800" b="1" dirty="0">
                          <a:solidFill>
                            <a:schemeClr val="tx1">
                              <a:lumMod val="95000"/>
                              <a:lumOff val="5000"/>
                            </a:schemeClr>
                          </a:solidFill>
                          <a:latin typeface="+mn-lt"/>
                        </a:rPr>
                        <a:t> circuit embankment has been done since the British period.</a:t>
                      </a:r>
                    </a:p>
                    <a:p>
                      <a:pPr marL="342900" indent="-342900">
                        <a:buAutoNum type="arabicParenR"/>
                      </a:pPr>
                      <a:r>
                        <a:rPr lang="en-IN" sz="1800" b="1" dirty="0">
                          <a:solidFill>
                            <a:schemeClr val="tx1">
                              <a:lumMod val="95000"/>
                              <a:lumOff val="5000"/>
                            </a:schemeClr>
                          </a:solidFill>
                          <a:latin typeface="+mn-lt"/>
                        </a:rPr>
                        <a:t>Since it is entirely a rural area, the poverty level is high.</a:t>
                      </a:r>
                      <a:endParaRPr lang="en-IN" sz="1800" b="1" dirty="0">
                        <a:solidFill>
                          <a:schemeClr val="tx1">
                            <a:lumMod val="95000"/>
                            <a:lumOff val="5000"/>
                          </a:schemeClr>
                        </a:solidFill>
                        <a:latin typeface="+mn-lt"/>
                        <a:cs typeface="Times New Roman" panose="02020603050405020304" pitchFamily="18" charset="0"/>
                      </a:endParaRPr>
                    </a:p>
                  </a:txBody>
                  <a:tcPr/>
                </a:tc>
                <a:extLst>
                  <a:ext uri="{0D108BD9-81ED-4DB2-BD59-A6C34878D82A}">
                    <a16:rowId xmlns:a16="http://schemas.microsoft.com/office/drawing/2014/main" val="3663278464"/>
                  </a:ext>
                </a:extLst>
              </a:tr>
            </a:tbl>
          </a:graphicData>
        </a:graphic>
      </p:graphicFrame>
    </p:spTree>
    <p:extLst>
      <p:ext uri="{BB962C8B-B14F-4D97-AF65-F5344CB8AC3E}">
        <p14:creationId xmlns:p14="http://schemas.microsoft.com/office/powerpoint/2010/main" val="2722609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181EC-FB8C-F3F3-5752-A0BE60C58F94}"/>
              </a:ext>
            </a:extLst>
          </p:cNvPr>
          <p:cNvSpPr>
            <a:spLocks noGrp="1"/>
          </p:cNvSpPr>
          <p:nvPr>
            <p:ph type="title"/>
          </p:nvPr>
        </p:nvSpPr>
        <p:spPr>
          <a:xfrm>
            <a:off x="671146" y="171695"/>
            <a:ext cx="10515600" cy="786668"/>
          </a:xfrm>
        </p:spPr>
        <p:txBody>
          <a:bodyPr/>
          <a:lstStyle/>
          <a:p>
            <a:r>
              <a:rPr lang="en-IN" dirty="0"/>
              <a:t>Expected Process Flow</a:t>
            </a:r>
          </a:p>
        </p:txBody>
      </p:sp>
      <p:graphicFrame>
        <p:nvGraphicFramePr>
          <p:cNvPr id="3" name="Diagram 2">
            <a:extLst>
              <a:ext uri="{FF2B5EF4-FFF2-40B4-BE49-F238E27FC236}">
                <a16:creationId xmlns:a16="http://schemas.microsoft.com/office/drawing/2014/main" id="{4461E573-B5B3-FD56-4746-D1FF4C8A2BD9}"/>
              </a:ext>
            </a:extLst>
          </p:cNvPr>
          <p:cNvGraphicFramePr/>
          <p:nvPr>
            <p:extLst>
              <p:ext uri="{D42A27DB-BD31-4B8C-83A1-F6EECF244321}">
                <p14:modId xmlns:p14="http://schemas.microsoft.com/office/powerpoint/2010/main" val="4057904895"/>
              </p:ext>
            </p:extLst>
          </p:nvPr>
        </p:nvGraphicFramePr>
        <p:xfrm>
          <a:off x="351692" y="719666"/>
          <a:ext cx="11002108" cy="57075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 name="Group 3">
            <a:extLst>
              <a:ext uri="{FF2B5EF4-FFF2-40B4-BE49-F238E27FC236}">
                <a16:creationId xmlns:a16="http://schemas.microsoft.com/office/drawing/2014/main" id="{0B14470F-6985-68ED-728E-E29E588801BA}"/>
              </a:ext>
            </a:extLst>
          </p:cNvPr>
          <p:cNvGrpSpPr/>
          <p:nvPr/>
        </p:nvGrpSpPr>
        <p:grpSpPr>
          <a:xfrm>
            <a:off x="7966229" y="3661998"/>
            <a:ext cx="2618865" cy="1349618"/>
            <a:chOff x="5071971" y="2553109"/>
            <a:chExt cx="2618865" cy="3024309"/>
          </a:xfrm>
        </p:grpSpPr>
        <p:sp>
          <p:nvSpPr>
            <p:cNvPr id="5" name="Rectangle 4">
              <a:extLst>
                <a:ext uri="{FF2B5EF4-FFF2-40B4-BE49-F238E27FC236}">
                  <a16:creationId xmlns:a16="http://schemas.microsoft.com/office/drawing/2014/main" id="{9AD9047F-BBA2-2286-6C3A-158F1044B8D2}"/>
                </a:ext>
              </a:extLst>
            </p:cNvPr>
            <p:cNvSpPr/>
            <p:nvPr/>
          </p:nvSpPr>
          <p:spPr>
            <a:xfrm>
              <a:off x="5071971" y="2553109"/>
              <a:ext cx="2535985" cy="2906527"/>
            </a:xfrm>
            <a:prstGeom prst="rect">
              <a:avLst/>
            </a:prstGeom>
          </p:spPr>
          <p:style>
            <a:lnRef idx="2">
              <a:schemeClr val="accent4">
                <a:hueOff val="9800891"/>
                <a:satOff val="-40777"/>
                <a:lumOff val="9608"/>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6" name="TextBox 5">
              <a:extLst>
                <a:ext uri="{FF2B5EF4-FFF2-40B4-BE49-F238E27FC236}">
                  <a16:creationId xmlns:a16="http://schemas.microsoft.com/office/drawing/2014/main" id="{A45323CA-ECF5-DCDF-8073-082AC6BB5490}"/>
                </a:ext>
              </a:extLst>
            </p:cNvPr>
            <p:cNvSpPr txBox="1"/>
            <p:nvPr/>
          </p:nvSpPr>
          <p:spPr>
            <a:xfrm>
              <a:off x="5234977" y="2670891"/>
              <a:ext cx="2455859" cy="29065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t>Check: </a:t>
              </a:r>
            </a:p>
            <a:p>
              <a:pPr marL="171450" lvl="1" indent="-171450" algn="l" defTabSz="800100">
                <a:lnSpc>
                  <a:spcPct val="90000"/>
                </a:lnSpc>
                <a:spcBef>
                  <a:spcPct val="0"/>
                </a:spcBef>
                <a:spcAft>
                  <a:spcPct val="15000"/>
                </a:spcAft>
                <a:buChar char="•"/>
              </a:pPr>
              <a:r>
                <a:rPr lang="en-IN" sz="1800" kern="1200" dirty="0"/>
                <a:t>Possibility of establishing the measures </a:t>
              </a:r>
            </a:p>
            <a:p>
              <a:pPr marL="0" lvl="0" indent="0" algn="l" defTabSz="1600200">
                <a:lnSpc>
                  <a:spcPct val="90000"/>
                </a:lnSpc>
                <a:spcBef>
                  <a:spcPct val="0"/>
                </a:spcBef>
                <a:spcAft>
                  <a:spcPct val="35000"/>
                </a:spcAft>
                <a:buNone/>
              </a:pPr>
              <a:endParaRPr lang="en-IN" sz="3600" kern="1200" dirty="0"/>
            </a:p>
            <a:p>
              <a:pPr marL="0" lvl="0" indent="0" algn="l" defTabSz="1600200">
                <a:lnSpc>
                  <a:spcPct val="90000"/>
                </a:lnSpc>
                <a:spcBef>
                  <a:spcPct val="0"/>
                </a:spcBef>
                <a:spcAft>
                  <a:spcPct val="35000"/>
                </a:spcAft>
                <a:buNone/>
              </a:pPr>
              <a:endParaRPr lang="en-IN" sz="3600" kern="1200" dirty="0"/>
            </a:p>
          </p:txBody>
        </p:sp>
      </p:grpSp>
    </p:spTree>
    <p:extLst>
      <p:ext uri="{BB962C8B-B14F-4D97-AF65-F5344CB8AC3E}">
        <p14:creationId xmlns:p14="http://schemas.microsoft.com/office/powerpoint/2010/main" val="2879590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5D4D69-6EAF-7833-EBC3-B424A8685654}"/>
              </a:ext>
            </a:extLst>
          </p:cNvPr>
          <p:cNvPicPr>
            <a:picLocks noChangeAspect="1"/>
          </p:cNvPicPr>
          <p:nvPr/>
        </p:nvPicPr>
        <p:blipFill>
          <a:blip r:embed="rId2"/>
          <a:stretch>
            <a:fillRect/>
          </a:stretch>
        </p:blipFill>
        <p:spPr>
          <a:xfrm>
            <a:off x="95258" y="182880"/>
            <a:ext cx="9752830" cy="6327648"/>
          </a:xfrm>
          <a:prstGeom prst="rect">
            <a:avLst/>
          </a:prstGeom>
          <a:ln>
            <a:solidFill>
              <a:srgbClr val="000000"/>
            </a:solidFill>
          </a:ln>
        </p:spPr>
      </p:pic>
      <p:sp>
        <p:nvSpPr>
          <p:cNvPr id="6" name="TextBox 5">
            <a:extLst>
              <a:ext uri="{FF2B5EF4-FFF2-40B4-BE49-F238E27FC236}">
                <a16:creationId xmlns:a16="http://schemas.microsoft.com/office/drawing/2014/main" id="{0E220183-0E1D-A925-2281-5470BCF76D55}"/>
              </a:ext>
            </a:extLst>
          </p:cNvPr>
          <p:cNvSpPr txBox="1"/>
          <p:nvPr/>
        </p:nvSpPr>
        <p:spPr>
          <a:xfrm>
            <a:off x="10049256" y="5477256"/>
            <a:ext cx="1965960" cy="1200329"/>
          </a:xfrm>
          <a:prstGeom prst="rect">
            <a:avLst/>
          </a:prstGeom>
          <a:noFill/>
        </p:spPr>
        <p:txBody>
          <a:bodyPr wrap="square" rtlCol="0">
            <a:spAutoFit/>
          </a:bodyPr>
          <a:lstStyle/>
          <a:p>
            <a:r>
              <a:rPr lang="en-IN" dirty="0"/>
              <a:t>Source : Irrigation and waterways department</a:t>
            </a:r>
          </a:p>
        </p:txBody>
      </p:sp>
      <p:sp>
        <p:nvSpPr>
          <p:cNvPr id="2" name="TextBox 1">
            <a:extLst>
              <a:ext uri="{FF2B5EF4-FFF2-40B4-BE49-F238E27FC236}">
                <a16:creationId xmlns:a16="http://schemas.microsoft.com/office/drawing/2014/main" id="{A1ADB551-B204-0841-B45E-39A54B621B34}"/>
              </a:ext>
            </a:extLst>
          </p:cNvPr>
          <p:cNvSpPr txBox="1"/>
          <p:nvPr/>
        </p:nvSpPr>
        <p:spPr>
          <a:xfrm flipH="1">
            <a:off x="10243038" y="483577"/>
            <a:ext cx="1617785" cy="1015663"/>
          </a:xfrm>
          <a:prstGeom prst="rect">
            <a:avLst/>
          </a:prstGeom>
          <a:noFill/>
        </p:spPr>
        <p:txBody>
          <a:bodyPr wrap="square" rtlCol="0">
            <a:spAutoFit/>
          </a:bodyPr>
          <a:lstStyle/>
          <a:p>
            <a:r>
              <a:rPr lang="en-IN" sz="2000" b="1" i="1" dirty="0"/>
              <a:t>Evolving on the previous Master Plans</a:t>
            </a:r>
          </a:p>
        </p:txBody>
      </p:sp>
    </p:spTree>
    <p:extLst>
      <p:ext uri="{BB962C8B-B14F-4D97-AF65-F5344CB8AC3E}">
        <p14:creationId xmlns:p14="http://schemas.microsoft.com/office/powerpoint/2010/main" val="3747414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8C55405-700A-944B-3B33-C479EBF502CC}"/>
              </a:ext>
            </a:extLst>
          </p:cNvPr>
          <p:cNvGraphicFramePr/>
          <p:nvPr/>
        </p:nvGraphicFramePr>
        <p:xfrm>
          <a:off x="1381369" y="1072663"/>
          <a:ext cx="7191132" cy="33234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284429D2-DF10-8A43-5A92-E1C090790E4E}"/>
              </a:ext>
            </a:extLst>
          </p:cNvPr>
          <p:cNvSpPr txBox="1"/>
          <p:nvPr/>
        </p:nvSpPr>
        <p:spPr>
          <a:xfrm>
            <a:off x="1552819" y="0"/>
            <a:ext cx="6848231" cy="707886"/>
          </a:xfrm>
          <a:prstGeom prst="rect">
            <a:avLst/>
          </a:prstGeom>
          <a:noFill/>
        </p:spPr>
        <p:txBody>
          <a:bodyPr wrap="square" rtlCol="0">
            <a:spAutoFit/>
          </a:bodyPr>
          <a:lstStyle/>
          <a:p>
            <a:pPr algn="ctr"/>
            <a:r>
              <a:rPr lang="en-IN" sz="4000" dirty="0"/>
              <a:t>Simultaneous Processes</a:t>
            </a:r>
          </a:p>
        </p:txBody>
      </p:sp>
      <p:sp>
        <p:nvSpPr>
          <p:cNvPr id="9" name="Arrow: Right 8">
            <a:extLst>
              <a:ext uri="{FF2B5EF4-FFF2-40B4-BE49-F238E27FC236}">
                <a16:creationId xmlns:a16="http://schemas.microsoft.com/office/drawing/2014/main" id="{D7B514A1-A940-83A5-BEFD-D7CED769BA42}"/>
              </a:ext>
            </a:extLst>
          </p:cNvPr>
          <p:cNvSpPr/>
          <p:nvPr/>
        </p:nvSpPr>
        <p:spPr>
          <a:xfrm rot="5400000">
            <a:off x="3235569" y="553915"/>
            <a:ext cx="404446" cy="4471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17F51B03-DA7B-8480-F2BF-ADE8E48C4957}"/>
              </a:ext>
            </a:extLst>
          </p:cNvPr>
          <p:cNvSpPr/>
          <p:nvPr/>
        </p:nvSpPr>
        <p:spPr>
          <a:xfrm rot="5400000">
            <a:off x="6117329" y="553915"/>
            <a:ext cx="404446" cy="4471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D57DA824-8AE1-989E-A0AB-D28902369394}"/>
              </a:ext>
            </a:extLst>
          </p:cNvPr>
          <p:cNvSpPr txBox="1"/>
          <p:nvPr/>
        </p:nvSpPr>
        <p:spPr>
          <a:xfrm>
            <a:off x="9530861" y="2745261"/>
            <a:ext cx="2426677" cy="1569660"/>
          </a:xfrm>
          <a:prstGeom prst="rect">
            <a:avLst/>
          </a:prstGeom>
          <a:noFill/>
        </p:spPr>
        <p:txBody>
          <a:bodyPr wrap="square" rtlCol="0">
            <a:spAutoFit/>
          </a:bodyPr>
          <a:lstStyle/>
          <a:p>
            <a:r>
              <a:rPr lang="en-IN" sz="2400" dirty="0"/>
              <a:t>Simulation for Time based Pro-Active Intelligent Interventions</a:t>
            </a:r>
          </a:p>
        </p:txBody>
      </p:sp>
      <p:sp>
        <p:nvSpPr>
          <p:cNvPr id="12" name="Rectangle 11">
            <a:extLst>
              <a:ext uri="{FF2B5EF4-FFF2-40B4-BE49-F238E27FC236}">
                <a16:creationId xmlns:a16="http://schemas.microsoft.com/office/drawing/2014/main" id="{88C943AE-1466-F8BF-F799-F1827FE0D9E2}"/>
              </a:ext>
            </a:extLst>
          </p:cNvPr>
          <p:cNvSpPr/>
          <p:nvPr/>
        </p:nvSpPr>
        <p:spPr>
          <a:xfrm>
            <a:off x="5231423" y="4396154"/>
            <a:ext cx="6866792" cy="290146"/>
          </a:xfrm>
          <a:prstGeom prst="rect">
            <a:avLst/>
          </a:prstGeom>
          <a:solidFill>
            <a:srgbClr val="FF0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55FFB44-2B40-521E-C7FF-5B00288B33EB}"/>
              </a:ext>
            </a:extLst>
          </p:cNvPr>
          <p:cNvSpPr/>
          <p:nvPr/>
        </p:nvSpPr>
        <p:spPr>
          <a:xfrm>
            <a:off x="1552819" y="4927951"/>
            <a:ext cx="10545396" cy="29014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56465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A3CC623-A628-EFC9-0487-3805E82D7575}"/>
              </a:ext>
            </a:extLst>
          </p:cNvPr>
          <p:cNvSpPr/>
          <p:nvPr/>
        </p:nvSpPr>
        <p:spPr>
          <a:xfrm>
            <a:off x="-2199" y="0"/>
            <a:ext cx="914400" cy="448408"/>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Start</a:t>
            </a:r>
          </a:p>
        </p:txBody>
      </p:sp>
      <p:sp>
        <p:nvSpPr>
          <p:cNvPr id="3" name="Rectangle: Rounded Corners 2">
            <a:extLst>
              <a:ext uri="{FF2B5EF4-FFF2-40B4-BE49-F238E27FC236}">
                <a16:creationId xmlns:a16="http://schemas.microsoft.com/office/drawing/2014/main" id="{626702A4-94A9-C236-FEE4-7CE0AF7582A7}"/>
              </a:ext>
            </a:extLst>
          </p:cNvPr>
          <p:cNvSpPr/>
          <p:nvPr/>
        </p:nvSpPr>
        <p:spPr>
          <a:xfrm>
            <a:off x="593482" y="1214715"/>
            <a:ext cx="1925516" cy="633047"/>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1600" dirty="0">
                <a:solidFill>
                  <a:srgbClr val="C00000"/>
                </a:solidFill>
              </a:rPr>
              <a:t>Flood Prediction (Algo &amp; Simulation)</a:t>
            </a:r>
          </a:p>
        </p:txBody>
      </p:sp>
      <p:sp>
        <p:nvSpPr>
          <p:cNvPr id="4" name="Parallelogram 3">
            <a:extLst>
              <a:ext uri="{FF2B5EF4-FFF2-40B4-BE49-F238E27FC236}">
                <a16:creationId xmlns:a16="http://schemas.microsoft.com/office/drawing/2014/main" id="{B3182A57-0EB1-F94B-3EF3-6468A6FF3B8C}"/>
              </a:ext>
            </a:extLst>
          </p:cNvPr>
          <p:cNvSpPr/>
          <p:nvPr/>
        </p:nvSpPr>
        <p:spPr>
          <a:xfrm>
            <a:off x="1493593" y="0"/>
            <a:ext cx="2976196" cy="659423"/>
          </a:xfrm>
          <a:prstGeom prst="parallelogram">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600" dirty="0">
                <a:solidFill>
                  <a:srgbClr val="002060"/>
                </a:solidFill>
              </a:rPr>
              <a:t>Use input parameters for simultaneous processing</a:t>
            </a:r>
          </a:p>
        </p:txBody>
      </p:sp>
      <p:sp>
        <p:nvSpPr>
          <p:cNvPr id="5" name="Rectangle: Rounded Corners 4">
            <a:extLst>
              <a:ext uri="{FF2B5EF4-FFF2-40B4-BE49-F238E27FC236}">
                <a16:creationId xmlns:a16="http://schemas.microsoft.com/office/drawing/2014/main" id="{80005048-6D2C-D8E2-BDC6-ED3D2D7FA8FC}"/>
              </a:ext>
            </a:extLst>
          </p:cNvPr>
          <p:cNvSpPr/>
          <p:nvPr/>
        </p:nvSpPr>
        <p:spPr>
          <a:xfrm>
            <a:off x="2899263" y="1214714"/>
            <a:ext cx="2118946" cy="633047"/>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1600" dirty="0">
                <a:solidFill>
                  <a:srgbClr val="C00000"/>
                </a:solidFill>
              </a:rPr>
              <a:t>Drought Prediction (Algo &amp; Simulation)</a:t>
            </a:r>
          </a:p>
        </p:txBody>
      </p:sp>
      <p:sp>
        <p:nvSpPr>
          <p:cNvPr id="6" name="Oval 5">
            <a:extLst>
              <a:ext uri="{FF2B5EF4-FFF2-40B4-BE49-F238E27FC236}">
                <a16:creationId xmlns:a16="http://schemas.microsoft.com/office/drawing/2014/main" id="{99F4543B-C90F-F6B0-E503-1F1C1084DF57}"/>
              </a:ext>
            </a:extLst>
          </p:cNvPr>
          <p:cNvSpPr/>
          <p:nvPr/>
        </p:nvSpPr>
        <p:spPr>
          <a:xfrm>
            <a:off x="-6594" y="6405195"/>
            <a:ext cx="914400" cy="448408"/>
          </a:xfrm>
          <a:prstGeom prst="ellipse">
            <a:avLst/>
          </a:pr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IN" dirty="0">
                <a:solidFill>
                  <a:schemeClr val="bg1"/>
                </a:solidFill>
              </a:rPr>
              <a:t>End</a:t>
            </a:r>
          </a:p>
        </p:txBody>
      </p:sp>
      <p:sp>
        <p:nvSpPr>
          <p:cNvPr id="18" name="Flowchart: Decision 17">
            <a:extLst>
              <a:ext uri="{FF2B5EF4-FFF2-40B4-BE49-F238E27FC236}">
                <a16:creationId xmlns:a16="http://schemas.microsoft.com/office/drawing/2014/main" id="{0DEDABD7-3D86-CE75-5EB3-742FF619897C}"/>
              </a:ext>
            </a:extLst>
          </p:cNvPr>
          <p:cNvSpPr/>
          <p:nvPr/>
        </p:nvSpPr>
        <p:spPr>
          <a:xfrm>
            <a:off x="6958585" y="985012"/>
            <a:ext cx="4187951" cy="1886204"/>
          </a:xfrm>
          <a:prstGeom prst="flowChartDecis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dirty="0"/>
              <a:t>Either Flood or Drought Predicted. Severity check (Impact Assessment). Is intelligent human intervention necessary and required?</a:t>
            </a:r>
          </a:p>
        </p:txBody>
      </p:sp>
      <p:grpSp>
        <p:nvGrpSpPr>
          <p:cNvPr id="21" name="Group 20">
            <a:extLst>
              <a:ext uri="{FF2B5EF4-FFF2-40B4-BE49-F238E27FC236}">
                <a16:creationId xmlns:a16="http://schemas.microsoft.com/office/drawing/2014/main" id="{8A383D2D-F823-7B84-326B-1AB41A0C5921}"/>
              </a:ext>
            </a:extLst>
          </p:cNvPr>
          <p:cNvGrpSpPr/>
          <p:nvPr/>
        </p:nvGrpSpPr>
        <p:grpSpPr>
          <a:xfrm>
            <a:off x="46906" y="2492617"/>
            <a:ext cx="5938464" cy="2828378"/>
            <a:chOff x="149471" y="2094219"/>
            <a:chExt cx="5938464" cy="2828378"/>
          </a:xfrm>
        </p:grpSpPr>
        <p:sp>
          <p:nvSpPr>
            <p:cNvPr id="17" name="Rectangle: Top Corners Rounded 16">
              <a:extLst>
                <a:ext uri="{FF2B5EF4-FFF2-40B4-BE49-F238E27FC236}">
                  <a16:creationId xmlns:a16="http://schemas.microsoft.com/office/drawing/2014/main" id="{933BCE54-ED04-D82E-108F-11BD0D025D1D}"/>
                </a:ext>
              </a:extLst>
            </p:cNvPr>
            <p:cNvSpPr/>
            <p:nvPr/>
          </p:nvSpPr>
          <p:spPr>
            <a:xfrm>
              <a:off x="3201139" y="2158440"/>
              <a:ext cx="2886796" cy="2764157"/>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400" dirty="0"/>
                <a:t>Store the Timestamped Environmental States for each Simulation (Example: Original Simulation, </a:t>
              </a:r>
              <a:r>
                <a:rPr lang="en-IN" sz="1400" dirty="0">
                  <a:solidFill>
                    <a:srgbClr val="FFFF00"/>
                  </a:solidFill>
                  <a:highlight>
                    <a:srgbClr val="800080"/>
                  </a:highlight>
                </a:rPr>
                <a:t>1</a:t>
              </a:r>
              <a:r>
                <a:rPr lang="en-IN" sz="1400" baseline="30000" dirty="0">
                  <a:solidFill>
                    <a:srgbClr val="FFFF00"/>
                  </a:solidFill>
                  <a:highlight>
                    <a:srgbClr val="800080"/>
                  </a:highlight>
                </a:rPr>
                <a:t>st</a:t>
              </a:r>
              <a:r>
                <a:rPr lang="en-IN" sz="1400" dirty="0"/>
                <a:t> Intervention Simulation, </a:t>
              </a:r>
              <a:r>
                <a:rPr lang="en-IN" sz="1400" dirty="0">
                  <a:solidFill>
                    <a:schemeClr val="accent6">
                      <a:lumMod val="20000"/>
                      <a:lumOff val="80000"/>
                    </a:schemeClr>
                  </a:solidFill>
                  <a:highlight>
                    <a:srgbClr val="FF0000"/>
                  </a:highlight>
                </a:rPr>
                <a:t>2</a:t>
              </a:r>
              <a:r>
                <a:rPr lang="en-IN" sz="1400" baseline="30000" dirty="0">
                  <a:solidFill>
                    <a:schemeClr val="accent6">
                      <a:lumMod val="20000"/>
                      <a:lumOff val="80000"/>
                    </a:schemeClr>
                  </a:solidFill>
                  <a:highlight>
                    <a:srgbClr val="FF0000"/>
                  </a:highlight>
                </a:rPr>
                <a:t>nd</a:t>
              </a:r>
              <a:r>
                <a:rPr lang="en-IN" sz="1400" dirty="0"/>
                <a:t> Intervention Simulation which is an alternate solution of the original problem, </a:t>
              </a:r>
              <a:r>
                <a:rPr lang="en-IN" sz="1400" dirty="0">
                  <a:solidFill>
                    <a:srgbClr val="FFFF00"/>
                  </a:solidFill>
                  <a:highlight>
                    <a:srgbClr val="800080"/>
                  </a:highlight>
                </a:rPr>
                <a:t>1</a:t>
              </a:r>
              <a:r>
                <a:rPr lang="en-IN" sz="1400" dirty="0"/>
                <a:t>-</a:t>
              </a:r>
              <a:r>
                <a:rPr lang="en-IN" sz="1400" dirty="0">
                  <a:solidFill>
                    <a:schemeClr val="accent2">
                      <a:lumMod val="20000"/>
                      <a:lumOff val="80000"/>
                    </a:schemeClr>
                  </a:solidFill>
                  <a:highlight>
                    <a:srgbClr val="0000FF"/>
                  </a:highlight>
                </a:rPr>
                <a:t>1</a:t>
              </a:r>
              <a:r>
                <a:rPr lang="en-IN" sz="1400" dirty="0"/>
                <a:t> Simulation (it refers to if after the </a:t>
              </a:r>
              <a:r>
                <a:rPr lang="en-IN" sz="1400" dirty="0">
                  <a:solidFill>
                    <a:srgbClr val="FFFF00"/>
                  </a:solidFill>
                  <a:highlight>
                    <a:srgbClr val="800080"/>
                  </a:highlight>
                </a:rPr>
                <a:t>1</a:t>
              </a:r>
              <a:r>
                <a:rPr lang="en-IN" sz="1400" baseline="30000" dirty="0">
                  <a:solidFill>
                    <a:srgbClr val="FFFF00"/>
                  </a:solidFill>
                  <a:highlight>
                    <a:srgbClr val="800080"/>
                  </a:highlight>
                </a:rPr>
                <a:t>st</a:t>
              </a:r>
              <a:r>
                <a:rPr lang="en-IN" sz="1400" dirty="0"/>
                <a:t> Intervention, an after-effect needs to be managed, which is done through the subtree </a:t>
              </a:r>
              <a:r>
                <a:rPr lang="en-IN" sz="1400" dirty="0">
                  <a:solidFill>
                    <a:schemeClr val="accent2">
                      <a:lumMod val="20000"/>
                      <a:lumOff val="80000"/>
                    </a:schemeClr>
                  </a:solidFill>
                  <a:highlight>
                    <a:srgbClr val="0000FF"/>
                  </a:highlight>
                </a:rPr>
                <a:t>1</a:t>
              </a:r>
              <a:r>
                <a:rPr lang="en-IN" sz="1400" dirty="0"/>
                <a:t> intervention)</a:t>
              </a:r>
            </a:p>
          </p:txBody>
        </p:sp>
        <p:sp>
          <p:nvSpPr>
            <p:cNvPr id="19" name="Rectangle: Top Corners Rounded 18">
              <a:extLst>
                <a:ext uri="{FF2B5EF4-FFF2-40B4-BE49-F238E27FC236}">
                  <a16:creationId xmlns:a16="http://schemas.microsoft.com/office/drawing/2014/main" id="{0BF985CA-90D1-BC11-78B4-D48D5DF4A00A}"/>
                </a:ext>
              </a:extLst>
            </p:cNvPr>
            <p:cNvSpPr/>
            <p:nvPr/>
          </p:nvSpPr>
          <p:spPr>
            <a:xfrm>
              <a:off x="149471" y="2094219"/>
              <a:ext cx="3051668" cy="2828378"/>
            </a:xfrm>
            <a:prstGeom prst="round2SameRect">
              <a:avLst/>
            </a:prstGeom>
            <a:solidFill>
              <a:schemeClr val="accent2">
                <a:lumMod val="75000"/>
              </a:schemeClr>
            </a:solidFill>
          </p:spPr>
          <p:style>
            <a:lnRef idx="1">
              <a:schemeClr val="accent2"/>
            </a:lnRef>
            <a:fillRef idx="3">
              <a:schemeClr val="accent2"/>
            </a:fillRef>
            <a:effectRef idx="2">
              <a:schemeClr val="accent2"/>
            </a:effectRef>
            <a:fontRef idx="minor">
              <a:schemeClr val="lt1"/>
            </a:fontRef>
          </p:style>
          <p:txBody>
            <a:bodyPr rtlCol="0" anchor="ctr"/>
            <a:lstStyle/>
            <a:p>
              <a:r>
                <a:rPr lang="en-IN" sz="1400" dirty="0"/>
                <a:t>This essentially creates a Decision Tree with each Decision Node giving rise to new possibilities of managing the river flow. Each Node is a predicted problem of  Flood or Drought and the Edges originating from a Node refers to the different solution strategies suggested by the Algorithm as well as the possibility of no Intelligent action (i.e. positive or negative consequences of the ignorance).</a:t>
              </a:r>
            </a:p>
          </p:txBody>
        </p:sp>
      </p:grpSp>
      <p:sp>
        <p:nvSpPr>
          <p:cNvPr id="20" name="Rectangle: Rounded Corners 19">
            <a:extLst>
              <a:ext uri="{FF2B5EF4-FFF2-40B4-BE49-F238E27FC236}">
                <a16:creationId xmlns:a16="http://schemas.microsoft.com/office/drawing/2014/main" id="{DBD30FC8-793F-DBE7-818C-C0E85D8A6C72}"/>
              </a:ext>
            </a:extLst>
          </p:cNvPr>
          <p:cNvSpPr/>
          <p:nvPr/>
        </p:nvSpPr>
        <p:spPr>
          <a:xfrm>
            <a:off x="1556240" y="5779707"/>
            <a:ext cx="9486900" cy="1004793"/>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1400" dirty="0">
                <a:solidFill>
                  <a:srgbClr val="C00000"/>
                </a:solidFill>
                <a:effectLst>
                  <a:outerShdw blurRad="38100" dist="38100" dir="2700000" algn="tl">
                    <a:srgbClr val="000000">
                      <a:alpha val="43137"/>
                    </a:srgbClr>
                  </a:outerShdw>
                </a:effectLst>
              </a:rPr>
              <a:t>The best pathway to choose for the intelligent intervention would be based on:</a:t>
            </a:r>
          </a:p>
          <a:p>
            <a:pPr marL="342900" indent="-342900" algn="ctr">
              <a:buFont typeface="+mj-lt"/>
              <a:buAutoNum type="arabicPeriod"/>
            </a:pPr>
            <a:r>
              <a:rPr lang="en-IN" sz="1400" dirty="0">
                <a:solidFill>
                  <a:srgbClr val="C00000"/>
                </a:solidFill>
                <a:effectLst>
                  <a:outerShdw blurRad="38100" dist="38100" dir="2700000" algn="tl">
                    <a:srgbClr val="000000">
                      <a:alpha val="43137"/>
                    </a:srgbClr>
                  </a:outerShdw>
                </a:effectLst>
              </a:rPr>
              <a:t>Minimum Cumulative Impact Assessment (may be weighted with accuracy of the Simulations as it degrades with Time)</a:t>
            </a:r>
          </a:p>
          <a:p>
            <a:pPr marL="342900" indent="-342900" algn="ctr">
              <a:buFont typeface="+mj-lt"/>
              <a:buAutoNum type="arabicPeriod"/>
            </a:pPr>
            <a:r>
              <a:rPr lang="en-IN" sz="1400" dirty="0">
                <a:solidFill>
                  <a:srgbClr val="C00000"/>
                </a:solidFill>
                <a:effectLst>
                  <a:outerShdw blurRad="38100" dist="38100" dir="2700000" algn="tl">
                    <a:srgbClr val="000000">
                      <a:alpha val="43137"/>
                    </a:srgbClr>
                  </a:outerShdw>
                </a:effectLst>
              </a:rPr>
              <a:t>Closeness of the chosen intervention (i.e. Environmental Parameters) with the pathway of no-intervention, essentially mapping out a different trajectory of reaching similar and safe environmental states through minimal human intervention</a:t>
            </a:r>
          </a:p>
        </p:txBody>
      </p:sp>
      <p:sp>
        <p:nvSpPr>
          <p:cNvPr id="22" name="Parallelogram 21">
            <a:extLst>
              <a:ext uri="{FF2B5EF4-FFF2-40B4-BE49-F238E27FC236}">
                <a16:creationId xmlns:a16="http://schemas.microsoft.com/office/drawing/2014/main" id="{57A4A4EB-0553-61A4-6E99-755EFC9C4E0A}"/>
              </a:ext>
            </a:extLst>
          </p:cNvPr>
          <p:cNvSpPr/>
          <p:nvPr/>
        </p:nvSpPr>
        <p:spPr>
          <a:xfrm>
            <a:off x="6299690" y="96233"/>
            <a:ext cx="4272331" cy="659423"/>
          </a:xfrm>
          <a:prstGeom prst="parallelogram">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600" dirty="0">
                <a:solidFill>
                  <a:srgbClr val="002060"/>
                </a:solidFill>
              </a:rPr>
              <a:t>Simulate consequences of the solution with updated Decision Inputs</a:t>
            </a:r>
          </a:p>
        </p:txBody>
      </p:sp>
      <p:sp>
        <p:nvSpPr>
          <p:cNvPr id="23" name="Flowchart: Predefined Process 22">
            <a:extLst>
              <a:ext uri="{FF2B5EF4-FFF2-40B4-BE49-F238E27FC236}">
                <a16:creationId xmlns:a16="http://schemas.microsoft.com/office/drawing/2014/main" id="{3060673C-6A36-9630-3DA9-A5D99CF65440}"/>
              </a:ext>
            </a:extLst>
          </p:cNvPr>
          <p:cNvSpPr/>
          <p:nvPr/>
        </p:nvSpPr>
        <p:spPr>
          <a:xfrm>
            <a:off x="6325703" y="3489281"/>
            <a:ext cx="5257798" cy="2061070"/>
          </a:xfrm>
          <a:prstGeom prst="flowChartPredefinedProcess">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1600" b="1" i="1" dirty="0" err="1">
                <a:solidFill>
                  <a:schemeClr val="tx1"/>
                </a:solidFill>
                <a:effectLst>
                  <a:outerShdw blurRad="38100" dist="38100" dir="2700000" algn="tl">
                    <a:srgbClr val="000000">
                      <a:alpha val="43137"/>
                    </a:srgbClr>
                  </a:outerShdw>
                </a:effectLst>
              </a:rPr>
              <a:t>PreFlowd</a:t>
            </a:r>
            <a:r>
              <a:rPr lang="en-IN" sz="1600" dirty="0">
                <a:solidFill>
                  <a:schemeClr val="tx1"/>
                </a:solidFill>
              </a:rPr>
              <a:t> Algorithm finds multiple solutions (i.e. decisions of previous water diversion over different times at places from where the pre-flood water is coming from). Each of these possible solutions are stored (in an array) and the outcome of each solution is further simulated using the updated inputs which were changed due to human decision.</a:t>
            </a:r>
          </a:p>
        </p:txBody>
      </p:sp>
      <p:cxnSp>
        <p:nvCxnSpPr>
          <p:cNvPr id="25" name="Connector: Curved 24">
            <a:extLst>
              <a:ext uri="{FF2B5EF4-FFF2-40B4-BE49-F238E27FC236}">
                <a16:creationId xmlns:a16="http://schemas.microsoft.com/office/drawing/2014/main" id="{199E07CA-56EF-F46F-B509-6F371035C827}"/>
              </a:ext>
            </a:extLst>
          </p:cNvPr>
          <p:cNvCxnSpPr>
            <a:cxnSpLocks/>
            <a:stCxn id="2" idx="6"/>
            <a:endCxn id="4" idx="5"/>
          </p:cNvCxnSpPr>
          <p:nvPr/>
        </p:nvCxnSpPr>
        <p:spPr>
          <a:xfrm>
            <a:off x="912201" y="224204"/>
            <a:ext cx="663820" cy="105508"/>
          </a:xfrm>
          <a:prstGeom prst="curvedConnector3">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B0194BB2-F6E4-3B45-C6CB-C07C0E84AE01}"/>
              </a:ext>
            </a:extLst>
          </p:cNvPr>
          <p:cNvCxnSpPr>
            <a:cxnSpLocks/>
            <a:stCxn id="4" idx="4"/>
            <a:endCxn id="3" idx="0"/>
          </p:cNvCxnSpPr>
          <p:nvPr/>
        </p:nvCxnSpPr>
        <p:spPr>
          <a:xfrm rot="5400000">
            <a:off x="1991320" y="224344"/>
            <a:ext cx="555292" cy="1425451"/>
          </a:xfrm>
          <a:prstGeom prst="curvedConnector3">
            <a:avLst>
              <a:gd name="adj1" fmla="val 50000"/>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9AF110D8-7215-24C8-5637-8330D332EBA1}"/>
              </a:ext>
            </a:extLst>
          </p:cNvPr>
          <p:cNvCxnSpPr>
            <a:cxnSpLocks/>
            <a:endCxn id="5" idx="0"/>
          </p:cNvCxnSpPr>
          <p:nvPr/>
        </p:nvCxnSpPr>
        <p:spPr>
          <a:xfrm>
            <a:off x="2850724" y="815411"/>
            <a:ext cx="1108012" cy="399303"/>
          </a:xfrm>
          <a:prstGeom prst="curved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60EF1645-9265-1469-1BC4-F83161A55381}"/>
              </a:ext>
            </a:extLst>
          </p:cNvPr>
          <p:cNvCxnSpPr>
            <a:cxnSpLocks/>
            <a:stCxn id="3" idx="2"/>
            <a:endCxn id="18" idx="1"/>
          </p:cNvCxnSpPr>
          <p:nvPr/>
        </p:nvCxnSpPr>
        <p:spPr>
          <a:xfrm rot="16200000" flipH="1">
            <a:off x="4217236" y="-813235"/>
            <a:ext cx="80352" cy="5402345"/>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CE72B2E-30A7-F7A1-D7D2-AD5CD4D23DE2}"/>
              </a:ext>
            </a:extLst>
          </p:cNvPr>
          <p:cNvCxnSpPr>
            <a:cxnSpLocks/>
            <a:stCxn id="5" idx="3"/>
            <a:endCxn id="18" idx="1"/>
          </p:cNvCxnSpPr>
          <p:nvPr/>
        </p:nvCxnSpPr>
        <p:spPr>
          <a:xfrm>
            <a:off x="5018209" y="1531238"/>
            <a:ext cx="1940376" cy="3968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C34F25D-01C6-7DCF-DD03-057544CD1374}"/>
              </a:ext>
            </a:extLst>
          </p:cNvPr>
          <p:cNvCxnSpPr>
            <a:cxnSpLocks/>
            <a:endCxn id="19" idx="3"/>
          </p:cNvCxnSpPr>
          <p:nvPr/>
        </p:nvCxnSpPr>
        <p:spPr>
          <a:xfrm flipH="1">
            <a:off x="1572740" y="1943600"/>
            <a:ext cx="1408951" cy="549017"/>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79E750E-98E7-B98C-0BEF-71208383D1B6}"/>
              </a:ext>
            </a:extLst>
          </p:cNvPr>
          <p:cNvCxnSpPr>
            <a:cxnSpLocks/>
            <a:endCxn id="17" idx="3"/>
          </p:cNvCxnSpPr>
          <p:nvPr/>
        </p:nvCxnSpPr>
        <p:spPr>
          <a:xfrm>
            <a:off x="2981691" y="1943602"/>
            <a:ext cx="1560281" cy="61323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5BB22B0-5B7E-CADD-44D5-35243B438506}"/>
              </a:ext>
            </a:extLst>
          </p:cNvPr>
          <p:cNvCxnSpPr>
            <a:cxnSpLocks/>
            <a:stCxn id="19" idx="1"/>
            <a:endCxn id="20" idx="0"/>
          </p:cNvCxnSpPr>
          <p:nvPr/>
        </p:nvCxnSpPr>
        <p:spPr>
          <a:xfrm>
            <a:off x="1572740" y="5320995"/>
            <a:ext cx="4726950" cy="458712"/>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3C92291-4659-2A7A-1DF6-B886A29F9C03}"/>
              </a:ext>
            </a:extLst>
          </p:cNvPr>
          <p:cNvCxnSpPr>
            <a:cxnSpLocks/>
            <a:stCxn id="17" idx="1"/>
            <a:endCxn id="20" idx="0"/>
          </p:cNvCxnSpPr>
          <p:nvPr/>
        </p:nvCxnSpPr>
        <p:spPr>
          <a:xfrm>
            <a:off x="4541972" y="5320995"/>
            <a:ext cx="1757718" cy="458712"/>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76CDDCB-4912-AB00-66A1-1CEE3A6AF85C}"/>
              </a:ext>
            </a:extLst>
          </p:cNvPr>
          <p:cNvCxnSpPr>
            <a:cxnSpLocks/>
            <a:stCxn id="20" idx="1"/>
            <a:endCxn id="6" idx="6"/>
          </p:cNvCxnSpPr>
          <p:nvPr/>
        </p:nvCxnSpPr>
        <p:spPr>
          <a:xfrm flipH="1">
            <a:off x="907806" y="6282104"/>
            <a:ext cx="648434" cy="347295"/>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ED58FAA-1931-3F9E-81FB-5E6D2C59C0E1}"/>
              </a:ext>
            </a:extLst>
          </p:cNvPr>
          <p:cNvCxnSpPr>
            <a:cxnSpLocks/>
            <a:stCxn id="18" idx="2"/>
            <a:endCxn id="23" idx="0"/>
          </p:cNvCxnSpPr>
          <p:nvPr/>
        </p:nvCxnSpPr>
        <p:spPr>
          <a:xfrm flipH="1">
            <a:off x="8954602" y="2871216"/>
            <a:ext cx="97959" cy="618065"/>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A5023AD5-A28D-8304-6387-0A0CA096F008}"/>
              </a:ext>
            </a:extLst>
          </p:cNvPr>
          <p:cNvSpPr txBox="1"/>
          <p:nvPr/>
        </p:nvSpPr>
        <p:spPr>
          <a:xfrm>
            <a:off x="8607587" y="2883260"/>
            <a:ext cx="512641" cy="369332"/>
          </a:xfrm>
          <a:prstGeom prst="rect">
            <a:avLst/>
          </a:prstGeom>
          <a:noFill/>
        </p:spPr>
        <p:txBody>
          <a:bodyPr wrap="none" rtlCol="0">
            <a:spAutoFit/>
          </a:bodyPr>
          <a:lstStyle/>
          <a:p>
            <a:r>
              <a:rPr lang="en-IN" dirty="0"/>
              <a:t>YES</a:t>
            </a:r>
          </a:p>
        </p:txBody>
      </p:sp>
      <p:cxnSp>
        <p:nvCxnSpPr>
          <p:cNvPr id="74" name="Straight Arrow Connector 73">
            <a:extLst>
              <a:ext uri="{FF2B5EF4-FFF2-40B4-BE49-F238E27FC236}">
                <a16:creationId xmlns:a16="http://schemas.microsoft.com/office/drawing/2014/main" id="{903B68CE-415F-DC63-5D03-74C2096D223A}"/>
              </a:ext>
            </a:extLst>
          </p:cNvPr>
          <p:cNvCxnSpPr>
            <a:cxnSpLocks/>
          </p:cNvCxnSpPr>
          <p:nvPr/>
        </p:nvCxnSpPr>
        <p:spPr>
          <a:xfrm flipH="1" flipV="1">
            <a:off x="5100637" y="2035052"/>
            <a:ext cx="2955227" cy="41575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7112454E-8668-86C6-14B4-A32F2A28459F}"/>
              </a:ext>
            </a:extLst>
          </p:cNvPr>
          <p:cNvSpPr txBox="1"/>
          <p:nvPr/>
        </p:nvSpPr>
        <p:spPr>
          <a:xfrm>
            <a:off x="6233801" y="2091074"/>
            <a:ext cx="1966180" cy="954107"/>
          </a:xfrm>
          <a:prstGeom prst="rect">
            <a:avLst/>
          </a:prstGeom>
          <a:noFill/>
        </p:spPr>
        <p:txBody>
          <a:bodyPr wrap="square" rtlCol="0">
            <a:spAutoFit/>
          </a:bodyPr>
          <a:lstStyle/>
          <a:p>
            <a:r>
              <a:rPr lang="en-IN" sz="1400" dirty="0"/>
              <a:t>NO: Continue Simulation where left off till simulation accuracy dies down.</a:t>
            </a:r>
          </a:p>
        </p:txBody>
      </p:sp>
      <p:cxnSp>
        <p:nvCxnSpPr>
          <p:cNvPr id="101" name="Connector: Elbow 100">
            <a:extLst>
              <a:ext uri="{FF2B5EF4-FFF2-40B4-BE49-F238E27FC236}">
                <a16:creationId xmlns:a16="http://schemas.microsoft.com/office/drawing/2014/main" id="{CDCAD4B5-410B-050F-0787-0ED2AB130A44}"/>
              </a:ext>
            </a:extLst>
          </p:cNvPr>
          <p:cNvCxnSpPr>
            <a:cxnSpLocks/>
            <a:stCxn id="23" idx="3"/>
            <a:endCxn id="22" idx="2"/>
          </p:cNvCxnSpPr>
          <p:nvPr/>
        </p:nvCxnSpPr>
        <p:spPr>
          <a:xfrm flipH="1" flipV="1">
            <a:off x="10489593" y="425945"/>
            <a:ext cx="1093908" cy="4093871"/>
          </a:xfrm>
          <a:prstGeom prst="bentConnector3">
            <a:avLst>
              <a:gd name="adj1" fmla="val -20898"/>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nector: Curved 103">
            <a:extLst>
              <a:ext uri="{FF2B5EF4-FFF2-40B4-BE49-F238E27FC236}">
                <a16:creationId xmlns:a16="http://schemas.microsoft.com/office/drawing/2014/main" id="{82898CF1-483A-F46B-5F29-1869365C0B7B}"/>
              </a:ext>
            </a:extLst>
          </p:cNvPr>
          <p:cNvCxnSpPr>
            <a:cxnSpLocks/>
            <a:stCxn id="22" idx="5"/>
          </p:cNvCxnSpPr>
          <p:nvPr/>
        </p:nvCxnSpPr>
        <p:spPr>
          <a:xfrm rot="10800000" flipV="1">
            <a:off x="3044340" y="425945"/>
            <a:ext cx="3337779" cy="314880"/>
          </a:xfrm>
          <a:prstGeom prst="curvedConnector3">
            <a:avLst>
              <a:gd name="adj1" fmla="val 26988"/>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256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756</Words>
  <Application>Microsoft Office PowerPoint</Application>
  <PresentationFormat>Widescreen</PresentationFormat>
  <Paragraphs>99</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 PreFlowd  Prediction and Prevention of Flood through pre-Flood water diversion to water-crisis areas</vt:lpstr>
      <vt:lpstr>Problem statement </vt:lpstr>
      <vt:lpstr>PowerPoint Presentation</vt:lpstr>
      <vt:lpstr>PowerPoint Presentation</vt:lpstr>
      <vt:lpstr>PowerPoint Presentation</vt:lpstr>
      <vt:lpstr>Expected Process Flow</vt:lpstr>
      <vt:lpstr>PowerPoint Presentation</vt:lpstr>
      <vt:lpstr>PowerPoint Presentation</vt:lpstr>
      <vt:lpstr>PowerPoint Presentation</vt:lpstr>
      <vt:lpstr>Team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PreFlowd  Prediction and Prevention of Flood through pre-Flood water diversion to water-crisis areas</dc:title>
  <dc:creator>Santanu Banerjee</dc:creator>
  <cp:lastModifiedBy>Santanu Banerjee</cp:lastModifiedBy>
  <cp:revision>12</cp:revision>
  <dcterms:created xsi:type="dcterms:W3CDTF">2023-07-14T07:18:42Z</dcterms:created>
  <dcterms:modified xsi:type="dcterms:W3CDTF">2023-07-19T15:50:47Z</dcterms:modified>
</cp:coreProperties>
</file>