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 id="257" r:id="rId4"/>
    <p:sldId id="260" r:id="rId5"/>
    <p:sldId id="261" r:id="rId6"/>
    <p:sldId id="262" r:id="rId7"/>
    <p:sldId id="263" r:id="rId8"/>
    <p:sldId id="264" r:id="rId9"/>
    <p:sldId id="265" r:id="rId10"/>
    <p:sldId id="266" r:id="rId11"/>
    <p:sldId id="282" r:id="rId12"/>
    <p:sldId id="267" r:id="rId13"/>
    <p:sldId id="28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4"/>
    <p:restoredTop sz="94648"/>
  </p:normalViewPr>
  <p:slideViewPr>
    <p:cSldViewPr snapToGrid="0">
      <p:cViewPr varScale="1">
        <p:scale>
          <a:sx n="87" d="100"/>
          <a:sy n="87" d="100"/>
        </p:scale>
        <p:origin x="70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753A-E0A9-21F3-7963-54081F841100}"/>
              </a:ext>
            </a:extLst>
          </p:cNvPr>
          <p:cNvSpPr>
            <a:spLocks noGrp="1"/>
          </p:cNvSpPr>
          <p:nvPr>
            <p:ph type="ctrTitle" hasCustomPrompt="1"/>
          </p:nvPr>
        </p:nvSpPr>
        <p:spPr>
          <a:xfrm>
            <a:off x="1567823" y="1848678"/>
            <a:ext cx="9144000" cy="715618"/>
          </a:xfrm>
        </p:spPr>
        <p:txBody>
          <a:bodyPr anchor="b">
            <a:normAutofit/>
          </a:bodyPr>
          <a:lstStyle>
            <a:lvl1pPr algn="ctr">
              <a:defRPr sz="4000"/>
            </a:lvl1pPr>
          </a:lstStyle>
          <a:p>
            <a:r>
              <a:rPr lang="en-GB" dirty="0"/>
              <a:t>INSERT TITLE</a:t>
            </a:r>
            <a:endParaRPr lang="en-US" dirty="0"/>
          </a:p>
        </p:txBody>
      </p:sp>
      <p:sp>
        <p:nvSpPr>
          <p:cNvPr id="3" name="Subtitle 2">
            <a:extLst>
              <a:ext uri="{FF2B5EF4-FFF2-40B4-BE49-F238E27FC236}">
                <a16:creationId xmlns:a16="http://schemas.microsoft.com/office/drawing/2014/main" id="{553DA8AE-9BF9-C358-B491-B6A1B466F98C}"/>
              </a:ext>
            </a:extLst>
          </p:cNvPr>
          <p:cNvSpPr>
            <a:spLocks noGrp="1"/>
          </p:cNvSpPr>
          <p:nvPr>
            <p:ph type="subTitle" idx="1" hasCustomPrompt="1"/>
          </p:nvPr>
        </p:nvSpPr>
        <p:spPr>
          <a:xfrm>
            <a:off x="1524000" y="3250096"/>
            <a:ext cx="9144000" cy="200770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Insert Text</a:t>
            </a:r>
          </a:p>
        </p:txBody>
      </p:sp>
      <p:sp>
        <p:nvSpPr>
          <p:cNvPr id="4" name="Date Placeholder 3">
            <a:extLst>
              <a:ext uri="{FF2B5EF4-FFF2-40B4-BE49-F238E27FC236}">
                <a16:creationId xmlns:a16="http://schemas.microsoft.com/office/drawing/2014/main" id="{2F31C039-7DF7-FE4F-15B7-A441CBB4CA8C}"/>
              </a:ext>
            </a:extLst>
          </p:cNvPr>
          <p:cNvSpPr>
            <a:spLocks noGrp="1"/>
          </p:cNvSpPr>
          <p:nvPr>
            <p:ph type="dt" sz="half" idx="10"/>
          </p:nvPr>
        </p:nvSpPr>
        <p:spPr/>
        <p:txBody>
          <a:bodyPr/>
          <a:lstStyle/>
          <a:p>
            <a:fld id="{EDBF1D66-9A24-BD4C-B129-CE5E5A994BE7}" type="datetimeFigureOut">
              <a:rPr lang="en-US" smtClean="0"/>
              <a:t>1/30/2024</a:t>
            </a:fld>
            <a:endParaRPr lang="en-US"/>
          </a:p>
        </p:txBody>
      </p:sp>
      <p:sp>
        <p:nvSpPr>
          <p:cNvPr id="5" name="Footer Placeholder 4">
            <a:extLst>
              <a:ext uri="{FF2B5EF4-FFF2-40B4-BE49-F238E27FC236}">
                <a16:creationId xmlns:a16="http://schemas.microsoft.com/office/drawing/2014/main" id="{AE32E5B5-D45C-2C17-2704-F53F3EAD7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9E176-E6FE-6BB6-3F27-5BAA4BBE9A3B}"/>
              </a:ext>
            </a:extLst>
          </p:cNvPr>
          <p:cNvSpPr>
            <a:spLocks noGrp="1"/>
          </p:cNvSpPr>
          <p:nvPr>
            <p:ph type="sldNum" sz="quarter" idx="12"/>
          </p:nvPr>
        </p:nvSpPr>
        <p:spPr/>
        <p:txBody>
          <a:bodyPr/>
          <a:lstStyle/>
          <a:p>
            <a:fld id="{E9A7F341-CD18-0249-A57A-A9E03AACD13D}" type="slidenum">
              <a:rPr lang="en-US" smtClean="0"/>
              <a:t>‹#›</a:t>
            </a:fld>
            <a:endParaRPr lang="en-US"/>
          </a:p>
        </p:txBody>
      </p:sp>
    </p:spTree>
    <p:extLst>
      <p:ext uri="{BB962C8B-B14F-4D97-AF65-F5344CB8AC3E}">
        <p14:creationId xmlns:p14="http://schemas.microsoft.com/office/powerpoint/2010/main" val="497439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8FAB2-BF54-7E2A-12E2-F9133FEFA9E3}"/>
              </a:ext>
            </a:extLst>
          </p:cNvPr>
          <p:cNvSpPr>
            <a:spLocks noGrp="1"/>
          </p:cNvSpPr>
          <p:nvPr>
            <p:ph type="ctrTitle" hasCustomPrompt="1"/>
          </p:nvPr>
        </p:nvSpPr>
        <p:spPr>
          <a:xfrm>
            <a:off x="1524000" y="1734931"/>
            <a:ext cx="9144000" cy="531192"/>
          </a:xfrm>
          <a:prstGeom prst="rect">
            <a:avLst/>
          </a:prstGeom>
        </p:spPr>
        <p:txBody>
          <a:bodyPr anchor="b">
            <a:normAutofit/>
          </a:bodyPr>
          <a:lstStyle>
            <a:lvl1pPr algn="ctr">
              <a:defRPr sz="3200"/>
            </a:lvl1pPr>
          </a:lstStyle>
          <a:p>
            <a:r>
              <a:rPr lang="en-US" dirty="0"/>
              <a:t>Heading </a:t>
            </a:r>
          </a:p>
        </p:txBody>
      </p:sp>
      <p:sp>
        <p:nvSpPr>
          <p:cNvPr id="3" name="Subtitle 2">
            <a:extLst>
              <a:ext uri="{FF2B5EF4-FFF2-40B4-BE49-F238E27FC236}">
                <a16:creationId xmlns:a16="http://schemas.microsoft.com/office/drawing/2014/main" id="{88596B2F-E89E-C398-05A8-A75536F3AF8F}"/>
              </a:ext>
            </a:extLst>
          </p:cNvPr>
          <p:cNvSpPr>
            <a:spLocks noGrp="1"/>
          </p:cNvSpPr>
          <p:nvPr>
            <p:ph type="subTitle" idx="1" hasCustomPrompt="1"/>
          </p:nvPr>
        </p:nvSpPr>
        <p:spPr>
          <a:xfrm>
            <a:off x="1524000" y="2564295"/>
            <a:ext cx="9144000" cy="323021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Content</a:t>
            </a:r>
          </a:p>
        </p:txBody>
      </p:sp>
    </p:spTree>
    <p:extLst>
      <p:ext uri="{BB962C8B-B14F-4D97-AF65-F5344CB8AC3E}">
        <p14:creationId xmlns:p14="http://schemas.microsoft.com/office/powerpoint/2010/main" val="309908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6DAD-8181-1F8F-2240-D8FD065A8B08}"/>
              </a:ext>
            </a:extLst>
          </p:cNvPr>
          <p:cNvSpPr>
            <a:spLocks noGrp="1"/>
          </p:cNvSpPr>
          <p:nvPr>
            <p:ph type="title" hasCustomPrompt="1"/>
          </p:nvPr>
        </p:nvSpPr>
        <p:spPr>
          <a:xfrm>
            <a:off x="1270000" y="1981021"/>
            <a:ext cx="9652000" cy="3565014"/>
          </a:xfrm>
        </p:spPr>
        <p:txBody>
          <a:bodyPr>
            <a:normAutofit/>
          </a:bodyPr>
          <a:lstStyle>
            <a:lvl1pPr>
              <a:defRPr sz="6000"/>
            </a:lvl1pPr>
          </a:lstStyle>
          <a:p>
            <a:r>
              <a:rPr lang="en-GB" dirty="0"/>
              <a:t>Thank you </a:t>
            </a:r>
            <a:endParaRPr lang="en-US" dirty="0"/>
          </a:p>
        </p:txBody>
      </p:sp>
      <p:sp>
        <p:nvSpPr>
          <p:cNvPr id="3" name="Slide Number Placeholder 2">
            <a:extLst>
              <a:ext uri="{FF2B5EF4-FFF2-40B4-BE49-F238E27FC236}">
                <a16:creationId xmlns:a16="http://schemas.microsoft.com/office/drawing/2014/main" id="{E9DAC2E1-544C-5BE8-9EF2-70B4F9A9F8C2}"/>
              </a:ext>
            </a:extLst>
          </p:cNvPr>
          <p:cNvSpPr>
            <a:spLocks noGrp="1"/>
          </p:cNvSpPr>
          <p:nvPr>
            <p:ph type="sldNum" sz="quarter" idx="10"/>
          </p:nvPr>
        </p:nvSpPr>
        <p:spPr/>
        <p:txBody>
          <a:bodyPr/>
          <a:lstStyle/>
          <a:p>
            <a:fld id="{459663CC-5BAB-DE43-B3C4-FE4BDDF1C39B}" type="slidenum">
              <a:rPr lang="en-US" smtClean="0"/>
              <a:t>‹#›</a:t>
            </a:fld>
            <a:endParaRPr lang="en-US"/>
          </a:p>
        </p:txBody>
      </p:sp>
    </p:spTree>
    <p:extLst>
      <p:ext uri="{BB962C8B-B14F-4D97-AF65-F5344CB8AC3E}">
        <p14:creationId xmlns:p14="http://schemas.microsoft.com/office/powerpoint/2010/main" val="30039608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D8B536-50BA-8543-BB39-B4ED2D2611F1}"/>
              </a:ext>
            </a:extLst>
          </p:cNvPr>
          <p:cNvSpPr>
            <a:spLocks noGrp="1"/>
          </p:cNvSpPr>
          <p:nvPr>
            <p:ph type="body" idx="1"/>
          </p:nvPr>
        </p:nvSpPr>
        <p:spPr>
          <a:xfrm>
            <a:off x="2357120" y="2758111"/>
            <a:ext cx="7995920" cy="3576320"/>
          </a:xfrm>
          <a:prstGeom prst="rect">
            <a:avLst/>
          </a:prstGeom>
        </p:spPr>
        <p:txBody>
          <a:bodyPr vert="horz" lIns="91440" tIns="45720" rIns="91440" bIns="45720" rtlCol="0">
            <a:normAutofit/>
          </a:bodyPr>
          <a:lstStyle/>
          <a:p>
            <a:pPr lvl="0"/>
            <a:r>
              <a:rPr lang="en-GB" dirty="0"/>
              <a:t>Insert Text</a:t>
            </a:r>
            <a:endParaRPr lang="en-US" dirty="0"/>
          </a:p>
        </p:txBody>
      </p:sp>
      <p:sp>
        <p:nvSpPr>
          <p:cNvPr id="7" name="Title Placeholder 6">
            <a:extLst>
              <a:ext uri="{FF2B5EF4-FFF2-40B4-BE49-F238E27FC236}">
                <a16:creationId xmlns:a16="http://schemas.microsoft.com/office/drawing/2014/main" id="{63D1DA0A-D670-1A76-2F51-B2332399CF13}"/>
              </a:ext>
            </a:extLst>
          </p:cNvPr>
          <p:cNvSpPr>
            <a:spLocks noGrp="1"/>
          </p:cNvSpPr>
          <p:nvPr>
            <p:ph type="title"/>
          </p:nvPr>
        </p:nvSpPr>
        <p:spPr>
          <a:xfrm>
            <a:off x="1270000" y="1981021"/>
            <a:ext cx="9652000" cy="579120"/>
          </a:xfrm>
          <a:prstGeom prst="rect">
            <a:avLst/>
          </a:prstGeom>
        </p:spPr>
        <p:txBody>
          <a:bodyPr vert="horz" lIns="91440" tIns="45720" rIns="91440" bIns="45720" rtlCol="0" anchor="ctr">
            <a:normAutofit/>
          </a:bodyPr>
          <a:lstStyle/>
          <a:p>
            <a:r>
              <a:rPr lang="en-GB" dirty="0"/>
              <a:t>Insert Title</a:t>
            </a:r>
            <a:endParaRPr lang="en-US" dirty="0"/>
          </a:p>
        </p:txBody>
      </p:sp>
      <p:pic>
        <p:nvPicPr>
          <p:cNvPr id="11" name="Picture 10">
            <a:extLst>
              <a:ext uri="{FF2B5EF4-FFF2-40B4-BE49-F238E27FC236}">
                <a16:creationId xmlns:a16="http://schemas.microsoft.com/office/drawing/2014/main" id="{939D614E-143E-5F17-C145-7B3D508B2B41}"/>
              </a:ext>
            </a:extLst>
          </p:cNvPr>
          <p:cNvPicPr>
            <a:picLocks noChangeAspect="1"/>
          </p:cNvPicPr>
          <p:nvPr userDrawn="1"/>
        </p:nvPicPr>
        <p:blipFill>
          <a:blip r:embed="rId5"/>
          <a:stretch>
            <a:fillRect/>
          </a:stretch>
        </p:blipFill>
        <p:spPr>
          <a:xfrm>
            <a:off x="8498654" y="595808"/>
            <a:ext cx="2837475" cy="796111"/>
          </a:xfrm>
          <a:prstGeom prst="rect">
            <a:avLst/>
          </a:prstGeom>
        </p:spPr>
      </p:pic>
      <p:pic>
        <p:nvPicPr>
          <p:cNvPr id="13" name="Picture 12">
            <a:extLst>
              <a:ext uri="{FF2B5EF4-FFF2-40B4-BE49-F238E27FC236}">
                <a16:creationId xmlns:a16="http://schemas.microsoft.com/office/drawing/2014/main" id="{31649D65-C040-4052-C9DF-D4535CBCA428}"/>
              </a:ext>
            </a:extLst>
          </p:cNvPr>
          <p:cNvPicPr>
            <a:picLocks noChangeAspect="1"/>
          </p:cNvPicPr>
          <p:nvPr userDrawn="1"/>
        </p:nvPicPr>
        <p:blipFill>
          <a:blip r:embed="rId6"/>
          <a:stretch>
            <a:fillRect/>
          </a:stretch>
        </p:blipFill>
        <p:spPr>
          <a:xfrm>
            <a:off x="391885" y="150249"/>
            <a:ext cx="1720593" cy="1478688"/>
          </a:xfrm>
          <a:prstGeom prst="rect">
            <a:avLst/>
          </a:prstGeom>
        </p:spPr>
      </p:pic>
      <p:sp>
        <p:nvSpPr>
          <p:cNvPr id="21" name="Slide Number Placeholder 20">
            <a:extLst>
              <a:ext uri="{FF2B5EF4-FFF2-40B4-BE49-F238E27FC236}">
                <a16:creationId xmlns:a16="http://schemas.microsoft.com/office/drawing/2014/main" id="{A45D5328-A0AA-B0DC-6D5B-1F951F396D15}"/>
              </a:ext>
            </a:extLst>
          </p:cNvPr>
          <p:cNvSpPr>
            <a:spLocks noGrp="1"/>
          </p:cNvSpPr>
          <p:nvPr>
            <p:ph type="sldNum" sz="quarter" idx="4"/>
          </p:nvPr>
        </p:nvSpPr>
        <p:spPr>
          <a:xfrm>
            <a:off x="10711823" y="6334431"/>
            <a:ext cx="114508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663CC-5BAB-DE43-B3C4-FE4BDDF1C39B}" type="slidenum">
              <a:rPr lang="en-US" smtClean="0"/>
              <a:t>‹#›</a:t>
            </a:fld>
            <a:endParaRPr lang="en-US"/>
          </a:p>
        </p:txBody>
      </p:sp>
    </p:spTree>
    <p:extLst>
      <p:ext uri="{BB962C8B-B14F-4D97-AF65-F5344CB8AC3E}">
        <p14:creationId xmlns:p14="http://schemas.microsoft.com/office/powerpoint/2010/main" val="2704102753"/>
      </p:ext>
    </p:extLst>
  </p:cSld>
  <p:clrMap bg1="lt1" tx1="dk1" bg2="lt2" tx2="dk2" accent1="accent1" accent2="accent2" accent3="accent3" accent4="accent4" accent5="accent5" accent6="accent6" hlink="hlink" folHlink="folHlink"/>
  <p:sldLayoutIdLst>
    <p:sldLayoutId id="2147483656" r:id="rId1"/>
    <p:sldLayoutId id="2147483649" r:id="rId2"/>
    <p:sldLayoutId id="2147483651" r:id="rId3"/>
  </p:sldLayoutIdLst>
  <p:txStyles>
    <p:titleStyle>
      <a:lvl1pPr algn="ctr"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indent="0" algn="ctr" defTabSz="914400" rtl="0" eaLnBrk="1" latinLnBrk="0" hangingPunct="1">
        <a:lnSpc>
          <a:spcPct val="90000"/>
        </a:lnSpc>
        <a:spcBef>
          <a:spcPts val="1000"/>
        </a:spcBef>
        <a:buFontTx/>
        <a:buNone/>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038/nindia.2019.8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279D-DA5C-2AC5-6F9D-99F135FE3C44}"/>
              </a:ext>
            </a:extLst>
          </p:cNvPr>
          <p:cNvSpPr>
            <a:spLocks noGrp="1"/>
          </p:cNvSpPr>
          <p:nvPr>
            <p:ph type="ctrTitle"/>
          </p:nvPr>
        </p:nvSpPr>
        <p:spPr>
          <a:xfrm>
            <a:off x="1567823" y="1600200"/>
            <a:ext cx="9144000" cy="1626577"/>
          </a:xfrm>
        </p:spPr>
        <p:txBody>
          <a:bodyPr>
            <a:noAutofit/>
          </a:bodyPr>
          <a:lstStyle/>
          <a:p>
            <a:r>
              <a:rPr lang="en-GB" sz="3200" b="1" dirty="0">
                <a:effectLst/>
                <a:latin typeface="Times New Roman" panose="02020603050405020304" pitchFamily="18" charset="0"/>
                <a:ea typeface="Times New Roman" panose="02020603050405020304" pitchFamily="18" charset="0"/>
              </a:rPr>
              <a:t>#TaxDirection as Personalised Recommendations tagged with Individual Taxes enabling Sustainable Hyperlocal Governance promoting Longevity</a:t>
            </a:r>
            <a:endParaRPr lang="en-US" sz="6000" dirty="0"/>
          </a:p>
        </p:txBody>
      </p:sp>
      <p:sp>
        <p:nvSpPr>
          <p:cNvPr id="3" name="Subtitle 2">
            <a:extLst>
              <a:ext uri="{FF2B5EF4-FFF2-40B4-BE49-F238E27FC236}">
                <a16:creationId xmlns:a16="http://schemas.microsoft.com/office/drawing/2014/main" id="{6A58E8E2-3E1E-0045-D58D-062C85AF4498}"/>
              </a:ext>
            </a:extLst>
          </p:cNvPr>
          <p:cNvSpPr>
            <a:spLocks noGrp="1"/>
          </p:cNvSpPr>
          <p:nvPr>
            <p:ph type="subTitle" idx="1"/>
          </p:nvPr>
        </p:nvSpPr>
        <p:spPr>
          <a:xfrm>
            <a:off x="0" y="3868615"/>
            <a:ext cx="12192000" cy="2716823"/>
          </a:xfrm>
        </p:spPr>
        <p:txBody>
          <a:bodyPr>
            <a:normAutofit/>
          </a:bodyPr>
          <a:lstStyle/>
          <a:p>
            <a:r>
              <a:rPr lang="en-US" sz="1800" dirty="0"/>
              <a:t>Santanu Banerjee</a:t>
            </a:r>
            <a:r>
              <a:rPr lang="en-US" sz="1800" baseline="30000" dirty="0"/>
              <a:t>1,5</a:t>
            </a:r>
            <a:r>
              <a:rPr lang="en-US" sz="1800" dirty="0"/>
              <a:t>, </a:t>
            </a:r>
            <a:r>
              <a:rPr lang="en-US" sz="1800" dirty="0" err="1"/>
              <a:t>Tiyasa</a:t>
            </a:r>
            <a:r>
              <a:rPr lang="en-US" sz="1800" dirty="0"/>
              <a:t> Mishra</a:t>
            </a:r>
            <a:r>
              <a:rPr lang="en-US" sz="1800" baseline="30000" dirty="0"/>
              <a:t>2.#</a:t>
            </a:r>
            <a:r>
              <a:rPr lang="en-US" sz="1800" dirty="0"/>
              <a:t>, </a:t>
            </a:r>
            <a:r>
              <a:rPr lang="en-US" sz="1800" dirty="0" err="1"/>
              <a:t>Anandita</a:t>
            </a:r>
            <a:r>
              <a:rPr lang="en-US" sz="1800" dirty="0"/>
              <a:t> Das</a:t>
            </a:r>
            <a:r>
              <a:rPr lang="en-US" sz="1800" baseline="30000" dirty="0"/>
              <a:t>2,#</a:t>
            </a:r>
            <a:r>
              <a:rPr lang="en-US" sz="1800" dirty="0"/>
              <a:t>, Atul Kumar Dubey</a:t>
            </a:r>
            <a:r>
              <a:rPr lang="en-US" sz="1800" baseline="30000" dirty="0"/>
              <a:t>3,%</a:t>
            </a:r>
            <a:r>
              <a:rPr lang="en-US" sz="1800" dirty="0"/>
              <a:t>, Krishna Das</a:t>
            </a:r>
            <a:r>
              <a:rPr lang="en-US" sz="1800" baseline="30000" dirty="0"/>
              <a:t>3,%</a:t>
            </a:r>
          </a:p>
          <a:p>
            <a:endParaRPr lang="en-US" sz="500" baseline="30000" dirty="0"/>
          </a:p>
          <a:p>
            <a:r>
              <a:rPr lang="en-US" sz="1800" baseline="30000" dirty="0"/>
              <a:t>1</a:t>
            </a:r>
            <a:r>
              <a:rPr lang="en-US" sz="1800" dirty="0"/>
              <a:t> Department of Industrial and Systems Engineering (ISE)</a:t>
            </a:r>
            <a:r>
              <a:rPr lang="en-US" sz="1800" baseline="30000" dirty="0"/>
              <a:t>4</a:t>
            </a:r>
            <a:br>
              <a:rPr lang="en-US" sz="1800" dirty="0"/>
            </a:br>
            <a:r>
              <a:rPr lang="en-US" sz="1800" baseline="30000" dirty="0"/>
              <a:t>2</a:t>
            </a:r>
            <a:r>
              <a:rPr lang="en-US" sz="1800" dirty="0"/>
              <a:t> Department of Humanities and Social Sciences (HSS)</a:t>
            </a:r>
            <a:r>
              <a:rPr lang="en-US" sz="1800" baseline="30000" dirty="0"/>
              <a:t>4</a:t>
            </a:r>
            <a:br>
              <a:rPr lang="en-US" sz="1800" dirty="0"/>
            </a:br>
            <a:r>
              <a:rPr lang="en-US" sz="1800" baseline="30000" dirty="0"/>
              <a:t>3</a:t>
            </a:r>
            <a:r>
              <a:rPr lang="en-US" sz="1800" dirty="0"/>
              <a:t> Rajiv Gandhi School of Intellectual Property Law (RGSOIPL)</a:t>
            </a:r>
            <a:r>
              <a:rPr lang="en-US" sz="1800" baseline="30000" dirty="0"/>
              <a:t>4</a:t>
            </a:r>
            <a:br>
              <a:rPr lang="en-US" sz="1800" dirty="0"/>
            </a:br>
            <a:r>
              <a:rPr lang="en-US" sz="1800" baseline="30000" dirty="0"/>
              <a:t>4</a:t>
            </a:r>
            <a:r>
              <a:rPr lang="en-US" sz="1800" dirty="0"/>
              <a:t> Indian Institute of Technology (IIT) Kharagpur, West Bengal, India</a:t>
            </a:r>
            <a:br>
              <a:rPr lang="en-US" sz="1800" dirty="0"/>
            </a:br>
            <a:r>
              <a:rPr lang="en-US" sz="1800" baseline="30000" dirty="0"/>
              <a:t>5</a:t>
            </a:r>
            <a:r>
              <a:rPr lang="en-US" sz="1800" dirty="0"/>
              <a:t> Omdena Kharagpur (OK), Local Chapter, India</a:t>
            </a:r>
            <a:r>
              <a:rPr lang="en-US" sz="1800" baseline="30000" dirty="0"/>
              <a:t>6</a:t>
            </a:r>
            <a:br>
              <a:rPr lang="en-US" sz="1800" dirty="0"/>
            </a:br>
            <a:r>
              <a:rPr lang="en-US" sz="1800" baseline="30000" dirty="0"/>
              <a:t>6</a:t>
            </a:r>
            <a:r>
              <a:rPr lang="en-US" sz="1800" dirty="0"/>
              <a:t> International Society for Enforcing Universal Permanence (InSociEUP), India</a:t>
            </a:r>
            <a:br>
              <a:rPr lang="en-US" sz="1800" dirty="0"/>
            </a:br>
            <a:endParaRPr lang="en-US" sz="1800" dirty="0"/>
          </a:p>
          <a:p>
            <a:r>
              <a:rPr lang="en-US" sz="1600" dirty="0"/>
              <a:t># Equal contributions	% Equal contributions</a:t>
            </a:r>
          </a:p>
        </p:txBody>
      </p:sp>
    </p:spTree>
    <p:extLst>
      <p:ext uri="{BB962C8B-B14F-4D97-AF65-F5344CB8AC3E}">
        <p14:creationId xmlns:p14="http://schemas.microsoft.com/office/powerpoint/2010/main" val="1950494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C2A0-3024-FD3B-9D4F-ADD79A3A3A65}"/>
              </a:ext>
            </a:extLst>
          </p:cNvPr>
          <p:cNvSpPr>
            <a:spLocks noGrp="1"/>
          </p:cNvSpPr>
          <p:nvPr>
            <p:ph type="ctrTitle"/>
          </p:nvPr>
        </p:nvSpPr>
        <p:spPr>
          <a:xfrm>
            <a:off x="0" y="1556238"/>
            <a:ext cx="12192000" cy="709885"/>
          </a:xfrm>
        </p:spPr>
        <p:txBody>
          <a:bodyPr>
            <a:noAutofit/>
          </a:bodyPr>
          <a:lstStyle/>
          <a:p>
            <a:r>
              <a:rPr lang="en-GB" sz="2700" b="1" dirty="0">
                <a:effectLst/>
                <a:latin typeface="Times New Roman" panose="02020603050405020304" pitchFamily="18" charset="0"/>
                <a:ea typeface="Times New Roman" panose="02020603050405020304" pitchFamily="18" charset="0"/>
              </a:rPr>
              <a:t>Negative repercussions of implementing Tax-Direction (The Devil’s point of view)</a:t>
            </a:r>
            <a:endParaRPr lang="en-US" sz="2700" dirty="0"/>
          </a:p>
        </p:txBody>
      </p:sp>
      <p:sp>
        <p:nvSpPr>
          <p:cNvPr id="3" name="Subtitle 2">
            <a:extLst>
              <a:ext uri="{FF2B5EF4-FFF2-40B4-BE49-F238E27FC236}">
                <a16:creationId xmlns:a16="http://schemas.microsoft.com/office/drawing/2014/main" id="{4C66EF5F-C51F-CC23-BE04-8F1B3229DFB2}"/>
              </a:ext>
            </a:extLst>
          </p:cNvPr>
          <p:cNvSpPr>
            <a:spLocks noGrp="1"/>
          </p:cNvSpPr>
          <p:nvPr>
            <p:ph type="subTitle" idx="1"/>
          </p:nvPr>
        </p:nvSpPr>
        <p:spPr>
          <a:xfrm>
            <a:off x="307733" y="2564295"/>
            <a:ext cx="11623431" cy="4153028"/>
          </a:xfrm>
        </p:spPr>
        <p:txBody>
          <a:bodyPr>
            <a:noAutofit/>
          </a:bodyPr>
          <a:lstStyle/>
          <a:p>
            <a:pPr marL="285750" indent="-285750">
              <a:lnSpc>
                <a:spcPct val="110000"/>
              </a:lnSpc>
              <a:buFont typeface="Arial" panose="020B0604020202020204" pitchFamily="34" charset="0"/>
              <a:buChar char="•"/>
            </a:pPr>
            <a:r>
              <a:rPr lang="en-GB" sz="1800" dirty="0">
                <a:effectLst/>
                <a:ea typeface="Times New Roman" panose="02020603050405020304" pitchFamily="18" charset="0"/>
              </a:rPr>
              <a:t>As more and more voices get heard, new infrastructure development in remote, isolated areas could be affected since there would be fewer data points due to a smaller population.</a:t>
            </a:r>
            <a:br>
              <a:rPr lang="en-GB" sz="1800" dirty="0">
                <a:effectLst/>
                <a:ea typeface="Times New Roman" panose="02020603050405020304" pitchFamily="18" charset="0"/>
              </a:rPr>
            </a:br>
            <a:r>
              <a:rPr lang="en-GB" sz="1800" dirty="0">
                <a:effectLst/>
                <a:ea typeface="Times New Roman" panose="02020603050405020304" pitchFamily="18" charset="0"/>
              </a:rPr>
              <a:t>As an analogy with particle physics, it would only provide matter as the feedback, and the dark energy would be left out.</a:t>
            </a:r>
          </a:p>
          <a:p>
            <a:pPr marL="285750" indent="-285750">
              <a:lnSpc>
                <a:spcPct val="110000"/>
              </a:lnSpc>
              <a:buFont typeface="Arial" panose="020B0604020202020204" pitchFamily="34" charset="0"/>
              <a:buChar char="•"/>
            </a:pPr>
            <a:r>
              <a:rPr lang="en-GB" sz="1800" dirty="0">
                <a:ea typeface="Times New Roman" panose="02020603050405020304" pitchFamily="18" charset="0"/>
              </a:rPr>
              <a:t>P</a:t>
            </a:r>
            <a:r>
              <a:rPr lang="en-GB" sz="1800" dirty="0">
                <a:effectLst/>
                <a:ea typeface="Times New Roman" panose="02020603050405020304" pitchFamily="18" charset="0"/>
              </a:rPr>
              <a:t>eople’s decision-making, just as it is influenced through promotions by political parties before elections, would similarly be influenced by corporations and large organisations by promoting specific problems among the masses and favouring their invented method of solving a problem.</a:t>
            </a:r>
          </a:p>
          <a:p>
            <a:pPr>
              <a:lnSpc>
                <a:spcPct val="110000"/>
              </a:lnSpc>
            </a:pPr>
            <a:r>
              <a:rPr lang="en-GB" sz="1800" b="1" dirty="0">
                <a:effectLst/>
                <a:ea typeface="Times New Roman" panose="02020603050405020304" pitchFamily="18" charset="0"/>
              </a:rPr>
              <a:t>Remedies:</a:t>
            </a:r>
          </a:p>
          <a:p>
            <a:pPr marL="285750" indent="-285750">
              <a:lnSpc>
                <a:spcPct val="110000"/>
              </a:lnSpc>
              <a:buFont typeface="Arial" panose="020B0604020202020204" pitchFamily="34" charset="0"/>
              <a:buChar char="•"/>
            </a:pPr>
            <a:r>
              <a:rPr lang="en-GB" sz="1800" dirty="0">
                <a:effectLst/>
                <a:ea typeface="Times New Roman" panose="02020603050405020304" pitchFamily="18" charset="0"/>
              </a:rPr>
              <a:t>An intensive approach must be developed, as well as understanding the problems of the life forms that are unable to express their insights.</a:t>
            </a:r>
          </a:p>
          <a:p>
            <a:pPr marL="285750" indent="-285750">
              <a:lnSpc>
                <a:spcPct val="110000"/>
              </a:lnSpc>
              <a:buFont typeface="Arial" panose="020B0604020202020204" pitchFamily="34" charset="0"/>
              <a:buChar char="•"/>
            </a:pPr>
            <a:r>
              <a:rPr lang="en-GB" sz="1800" dirty="0">
                <a:effectLst/>
                <a:ea typeface="Times New Roman" panose="02020603050405020304" pitchFamily="18" charset="0"/>
              </a:rPr>
              <a:t>A limit to budget allocation by influencers (Alon et al., 2012 and </a:t>
            </a:r>
            <a:r>
              <a:rPr lang="en-GB" sz="1800" dirty="0" err="1">
                <a:effectLst/>
                <a:ea typeface="Times New Roman" panose="02020603050405020304" pitchFamily="18" charset="0"/>
              </a:rPr>
              <a:t>Staib</a:t>
            </a:r>
            <a:r>
              <a:rPr lang="en-GB" sz="1800" dirty="0">
                <a:effectLst/>
                <a:ea typeface="Times New Roman" panose="02020603050405020304" pitchFamily="18" charset="0"/>
              </a:rPr>
              <a:t> et al., 2017) should also be put forth, similar to the expenditure limitation of political parties during elections (as is the case in India).</a:t>
            </a:r>
            <a:endParaRPr lang="en-US" sz="1800" dirty="0"/>
          </a:p>
        </p:txBody>
      </p:sp>
    </p:spTree>
    <p:extLst>
      <p:ext uri="{BB962C8B-B14F-4D97-AF65-F5344CB8AC3E}">
        <p14:creationId xmlns:p14="http://schemas.microsoft.com/office/powerpoint/2010/main" val="2755197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C2A0-3024-FD3B-9D4F-ADD79A3A3A65}"/>
              </a:ext>
            </a:extLst>
          </p:cNvPr>
          <p:cNvSpPr>
            <a:spLocks noGrp="1"/>
          </p:cNvSpPr>
          <p:nvPr>
            <p:ph type="ctrTitle"/>
          </p:nvPr>
        </p:nvSpPr>
        <p:spPr>
          <a:xfrm>
            <a:off x="0" y="1556238"/>
            <a:ext cx="12192000" cy="709885"/>
          </a:xfrm>
        </p:spPr>
        <p:txBody>
          <a:bodyPr>
            <a:noAutofit/>
          </a:bodyPr>
          <a:lstStyle/>
          <a:p>
            <a:r>
              <a:rPr lang="en-US" sz="2700" b="1" dirty="0"/>
              <a:t>Certain influences on decision-making</a:t>
            </a:r>
          </a:p>
        </p:txBody>
      </p:sp>
      <p:sp>
        <p:nvSpPr>
          <p:cNvPr id="3" name="Subtitle 2">
            <a:extLst>
              <a:ext uri="{FF2B5EF4-FFF2-40B4-BE49-F238E27FC236}">
                <a16:creationId xmlns:a16="http://schemas.microsoft.com/office/drawing/2014/main" id="{4C66EF5F-C51F-CC23-BE04-8F1B3229DFB2}"/>
              </a:ext>
            </a:extLst>
          </p:cNvPr>
          <p:cNvSpPr>
            <a:spLocks noGrp="1"/>
          </p:cNvSpPr>
          <p:nvPr>
            <p:ph type="subTitle" idx="1"/>
          </p:nvPr>
        </p:nvSpPr>
        <p:spPr>
          <a:xfrm>
            <a:off x="307733" y="2564295"/>
            <a:ext cx="11623431" cy="4153028"/>
          </a:xfrm>
        </p:spPr>
        <p:txBody>
          <a:bodyPr>
            <a:noAutofit/>
          </a:bodyPr>
          <a:lstStyle/>
          <a:p>
            <a:pPr marL="285750" indent="-285750">
              <a:lnSpc>
                <a:spcPct val="110000"/>
              </a:lnSpc>
              <a:buFont typeface="Arial" panose="020B0604020202020204" pitchFamily="34" charset="0"/>
              <a:buChar char="•"/>
            </a:pPr>
            <a:r>
              <a:rPr lang="en-US" sz="1800" b="1" dirty="0"/>
              <a:t>Political Considerations: </a:t>
            </a:r>
            <a:r>
              <a:rPr lang="en-US" sz="1800" dirty="0"/>
              <a:t>The intricate relationship between personal decisions and political factors sheds light on how individuals are inevitably influenced by the ever-changing dynamics of the political sphere, evidently in matters of civic management.</a:t>
            </a:r>
          </a:p>
          <a:p>
            <a:pPr>
              <a:lnSpc>
                <a:spcPct val="110000"/>
              </a:lnSpc>
            </a:pPr>
            <a:endParaRPr lang="en-US" sz="1800" dirty="0"/>
          </a:p>
          <a:p>
            <a:pPr marL="285750" indent="-285750">
              <a:lnSpc>
                <a:spcPct val="110000"/>
              </a:lnSpc>
              <a:buFont typeface="Arial" panose="020B0604020202020204" pitchFamily="34" charset="0"/>
              <a:buChar char="•"/>
            </a:pPr>
            <a:r>
              <a:rPr lang="en-US" sz="1800" b="1" dirty="0"/>
              <a:t>Social Considerations: </a:t>
            </a:r>
            <a:r>
              <a:rPr lang="en-US" sz="1800" dirty="0"/>
              <a:t>Cultural norms and values shape individual decisions, reflecting the intricate relationship between individual decision-making and societal expectations.</a:t>
            </a:r>
          </a:p>
          <a:p>
            <a:pPr>
              <a:lnSpc>
                <a:spcPct val="110000"/>
              </a:lnSpc>
            </a:pPr>
            <a:endParaRPr lang="en-US" sz="1800" dirty="0"/>
          </a:p>
          <a:p>
            <a:pPr marL="285750" indent="-285750">
              <a:lnSpc>
                <a:spcPct val="110000"/>
              </a:lnSpc>
              <a:buFont typeface="Arial" panose="020B0604020202020204" pitchFamily="34" charset="0"/>
              <a:buChar char="•"/>
            </a:pPr>
            <a:r>
              <a:rPr lang="en-US" sz="1800" b="1" dirty="0"/>
              <a:t>Technological considerations: </a:t>
            </a:r>
            <a:r>
              <a:rPr lang="en-US" sz="1800" dirty="0"/>
              <a:t>The manipulation of  portals would reverse feedback, which will hide the reality, leading to the formulation and implementation of harmful policies.</a:t>
            </a:r>
          </a:p>
        </p:txBody>
      </p:sp>
    </p:spTree>
    <p:extLst>
      <p:ext uri="{BB962C8B-B14F-4D97-AF65-F5344CB8AC3E}">
        <p14:creationId xmlns:p14="http://schemas.microsoft.com/office/powerpoint/2010/main" val="1529609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54FE-1A85-470F-2E49-5CB677431B67}"/>
              </a:ext>
            </a:extLst>
          </p:cNvPr>
          <p:cNvSpPr>
            <a:spLocks noGrp="1"/>
          </p:cNvSpPr>
          <p:nvPr>
            <p:ph type="ctrTitle"/>
          </p:nvPr>
        </p:nvSpPr>
        <p:spPr/>
        <p:txBody>
          <a:bodyPr>
            <a:normAutofit fontScale="90000"/>
          </a:bodyPr>
          <a:lstStyle/>
          <a:p>
            <a:r>
              <a:rPr lang="en-GB" sz="3600" b="1" dirty="0">
                <a:effectLst/>
                <a:latin typeface="Times New Roman" panose="02020603050405020304" pitchFamily="18" charset="0"/>
                <a:ea typeface="Times New Roman" panose="02020603050405020304" pitchFamily="18" charset="0"/>
              </a:rPr>
              <a:t>Conclusion</a:t>
            </a:r>
            <a:endParaRPr lang="en-US" sz="5400" dirty="0"/>
          </a:p>
        </p:txBody>
      </p:sp>
      <p:sp>
        <p:nvSpPr>
          <p:cNvPr id="3" name="Subtitle 2">
            <a:extLst>
              <a:ext uri="{FF2B5EF4-FFF2-40B4-BE49-F238E27FC236}">
                <a16:creationId xmlns:a16="http://schemas.microsoft.com/office/drawing/2014/main" id="{B3D27885-ACC7-FDEE-75CD-B09275CDEA7F}"/>
              </a:ext>
            </a:extLst>
          </p:cNvPr>
          <p:cNvSpPr>
            <a:spLocks noGrp="1"/>
          </p:cNvSpPr>
          <p:nvPr>
            <p:ph type="subTitle" idx="1"/>
          </p:nvPr>
        </p:nvSpPr>
        <p:spPr>
          <a:xfrm>
            <a:off x="949568" y="2564295"/>
            <a:ext cx="10524393" cy="3977182"/>
          </a:xfrm>
        </p:spPr>
        <p:txBody>
          <a:bodyPr>
            <a:normAutofit/>
          </a:bodyPr>
          <a:lstStyle/>
          <a:p>
            <a:pPr marL="285750" indent="-285750">
              <a:lnSpc>
                <a:spcPct val="100000"/>
              </a:lnSpc>
              <a:buFont typeface="Arial" panose="020B0604020202020204" pitchFamily="34" charset="0"/>
              <a:buChar char="•"/>
            </a:pPr>
            <a:r>
              <a:rPr lang="en-GB" sz="1800" dirty="0">
                <a:effectLst/>
                <a:latin typeface="Times New Roman" panose="02020603050405020304" pitchFamily="18" charset="0"/>
                <a:ea typeface="Times New Roman" panose="02020603050405020304" pitchFamily="18" charset="0"/>
              </a:rPr>
              <a:t>Parliament’s exercise of power reflects the aspirations of citizens, envisaged as the Directive Principle of State Policy (DPSP) under Part IV of the Constitution.</a:t>
            </a:r>
            <a:br>
              <a:rPr lang="en-GB" sz="1800" dirty="0">
                <a:effectLst/>
                <a:latin typeface="Times New Roman" panose="02020603050405020304" pitchFamily="18" charset="0"/>
                <a:ea typeface="Times New Roman" panose="02020603050405020304" pitchFamily="18" charset="0"/>
              </a:rPr>
            </a:br>
            <a:r>
              <a:rPr lang="en-GB" sz="1800" dirty="0">
                <a:effectLst/>
                <a:latin typeface="Times New Roman" panose="02020603050405020304" pitchFamily="18" charset="0"/>
                <a:ea typeface="Times New Roman" panose="02020603050405020304" pitchFamily="18" charset="0"/>
              </a:rPr>
              <a:t>DPSP are regarded as a conscience of the nation set forth the humanitarian socialist precepts (K. Bharati v. State of Kerala, 24th April 1973).</a:t>
            </a:r>
            <a:br>
              <a:rPr lang="en-GB" sz="1800" dirty="0">
                <a:effectLst/>
                <a:latin typeface="Times New Roman" panose="02020603050405020304" pitchFamily="18" charset="0"/>
                <a:ea typeface="Times New Roman" panose="02020603050405020304" pitchFamily="18" charset="0"/>
              </a:rPr>
            </a:br>
            <a:r>
              <a:rPr lang="en-GB" sz="1800" b="1" dirty="0">
                <a:effectLst/>
                <a:latin typeface="Times New Roman" panose="02020603050405020304" pitchFamily="18" charset="0"/>
                <a:ea typeface="Times New Roman" panose="02020603050405020304" pitchFamily="18" charset="0"/>
              </a:rPr>
              <a:t>We draw an analogy suggesting that what (static) DPSP does towards helping in guiding governance, tax-direction (dynamic) would do similar towards policy-making as it would be the accumulation of the problems, solutions, wishes and aspirations of the majority of the responsible citizens alive today.</a:t>
            </a:r>
          </a:p>
          <a:p>
            <a:pPr marL="285750" indent="-285750">
              <a:lnSpc>
                <a:spcPct val="100000"/>
              </a:lnSpc>
              <a:buFont typeface="Arial" panose="020B0604020202020204" pitchFamily="34" charset="0"/>
              <a:buChar char="•"/>
            </a:pPr>
            <a:r>
              <a:rPr lang="en-GB" sz="1800" dirty="0">
                <a:effectLst/>
                <a:latin typeface="Times New Roman" panose="02020603050405020304" pitchFamily="18" charset="0"/>
                <a:ea typeface="Times New Roman" panose="02020603050405020304" pitchFamily="18" charset="0"/>
              </a:rPr>
              <a:t>Both DPSP and #TaxDirection are essential soft-control towards decision-making.</a:t>
            </a:r>
          </a:p>
          <a:p>
            <a:pPr marL="285750" indent="-285750">
              <a:lnSpc>
                <a:spcPct val="100000"/>
              </a:lnSpc>
              <a:buFont typeface="Arial" panose="020B0604020202020204" pitchFamily="34" charset="0"/>
              <a:buChar char="•"/>
            </a:pPr>
            <a:r>
              <a:rPr lang="en-GB" sz="1800" dirty="0">
                <a:ea typeface="Arial" panose="020B0604020202020204" pitchFamily="34" charset="0"/>
              </a:rPr>
              <a:t>Alongwith existing feedback mechanisms of the GOI including </a:t>
            </a:r>
            <a:r>
              <a:rPr lang="en-GB" sz="1800" dirty="0" err="1">
                <a:ea typeface="Arial" panose="020B0604020202020204" pitchFamily="34" charset="0"/>
              </a:rPr>
              <a:t>IdeaBox</a:t>
            </a:r>
            <a:r>
              <a:rPr lang="en-GB" sz="1800" dirty="0">
                <a:ea typeface="Arial" panose="020B0604020202020204" pitchFamily="34" charset="0"/>
              </a:rPr>
              <a:t> and ViksitBharat@2047, #TaxDirection </a:t>
            </a:r>
            <a:r>
              <a:rPr lang="en-GB" sz="1800" dirty="0">
                <a:effectLst/>
                <a:latin typeface="Times New Roman" panose="02020603050405020304" pitchFamily="18" charset="0"/>
                <a:ea typeface="Times New Roman" panose="02020603050405020304" pitchFamily="18" charset="0"/>
              </a:rPr>
              <a:t>would play a major role in integrating hyperlocal-problem solutions towards the direction of a futuristic developed nation.</a:t>
            </a:r>
            <a:br>
              <a:rPr lang="en-GB" sz="1800" dirty="0">
                <a:effectLst/>
                <a:latin typeface="Times New Roman" panose="02020603050405020304" pitchFamily="18" charset="0"/>
                <a:ea typeface="Times New Roman" panose="02020603050405020304" pitchFamily="18" charset="0"/>
              </a:rPr>
            </a:br>
            <a:r>
              <a:rPr lang="en-GB" sz="1800" dirty="0">
                <a:effectLst/>
                <a:latin typeface="Times New Roman" panose="02020603050405020304" pitchFamily="18" charset="0"/>
                <a:ea typeface="Times New Roman" panose="02020603050405020304" pitchFamily="18" charset="0"/>
              </a:rPr>
              <a:t>The idea is to fulfil the citizens' dream of making India a developed country by enhancing its openness and independence.</a:t>
            </a:r>
            <a:endParaRPr lang="en-US" dirty="0"/>
          </a:p>
        </p:txBody>
      </p:sp>
    </p:spTree>
    <p:extLst>
      <p:ext uri="{BB962C8B-B14F-4D97-AF65-F5344CB8AC3E}">
        <p14:creationId xmlns:p14="http://schemas.microsoft.com/office/powerpoint/2010/main" val="393371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DB8B-25A7-DDDE-A5D3-2EA6D24B34E9}"/>
              </a:ext>
            </a:extLst>
          </p:cNvPr>
          <p:cNvSpPr>
            <a:spLocks noGrp="1"/>
          </p:cNvSpPr>
          <p:nvPr>
            <p:ph type="ctrTitle"/>
          </p:nvPr>
        </p:nvSpPr>
        <p:spPr>
          <a:xfrm>
            <a:off x="1524000" y="1055077"/>
            <a:ext cx="9144000" cy="562709"/>
          </a:xfrm>
        </p:spPr>
        <p:txBody>
          <a:bodyPr>
            <a:normAutofit fontScale="90000"/>
          </a:bodyPr>
          <a:lstStyle/>
          <a:p>
            <a:r>
              <a:rPr lang="en-GB" sz="3600" b="1" dirty="0">
                <a:effectLst/>
                <a:latin typeface="Times New Roman" panose="02020603050405020304" pitchFamily="18" charset="0"/>
                <a:ea typeface="Times New Roman" panose="02020603050405020304" pitchFamily="18" charset="0"/>
              </a:rPr>
              <a:t>References</a:t>
            </a:r>
            <a:endParaRPr lang="en-US" sz="5400" dirty="0"/>
          </a:p>
        </p:txBody>
      </p:sp>
      <p:sp>
        <p:nvSpPr>
          <p:cNvPr id="3" name="Subtitle 2">
            <a:extLst>
              <a:ext uri="{FF2B5EF4-FFF2-40B4-BE49-F238E27FC236}">
                <a16:creationId xmlns:a16="http://schemas.microsoft.com/office/drawing/2014/main" id="{BF1FC6D3-3C10-8580-2F58-CCF7D260F6CD}"/>
              </a:ext>
            </a:extLst>
          </p:cNvPr>
          <p:cNvSpPr>
            <a:spLocks noGrp="1"/>
          </p:cNvSpPr>
          <p:nvPr>
            <p:ph type="subTitle" idx="1"/>
          </p:nvPr>
        </p:nvSpPr>
        <p:spPr>
          <a:xfrm>
            <a:off x="571500" y="1626578"/>
            <a:ext cx="11007969" cy="5240214"/>
          </a:xfrm>
        </p:spPr>
        <p:txBody>
          <a:bodyPr>
            <a:normAutofit fontScale="92500"/>
          </a:bodyPr>
          <a:lstStyle/>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Ahamed, Sarah &amp; Singh, Avinash. (2021). Research on Aging And Longevity In India: Historical Background, Present Status and Future Directions.</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Alagappan, S. M. (2019). Indian Tax Structure–An Analytical Perspective. International Journal of Management, 10(3), pp. 36-43.</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Alon, N., </a:t>
            </a:r>
            <a:r>
              <a:rPr lang="en-GB" sz="1000" dirty="0" err="1">
                <a:effectLst/>
                <a:latin typeface="Times New Roman" panose="02020603050405020304" pitchFamily="18" charset="0"/>
                <a:ea typeface="Times New Roman" panose="02020603050405020304" pitchFamily="18" charset="0"/>
                <a:cs typeface="Mangal" panose="02040503050203030202" pitchFamily="18" charset="0"/>
              </a:rPr>
              <a:t>Gamzu</a:t>
            </a:r>
            <a:r>
              <a:rPr lang="en-GB" sz="1000" dirty="0">
                <a:effectLst/>
                <a:latin typeface="Times New Roman" panose="02020603050405020304" pitchFamily="18" charset="0"/>
                <a:ea typeface="Times New Roman" panose="02020603050405020304" pitchFamily="18" charset="0"/>
                <a:cs typeface="Mangal" panose="02040503050203030202" pitchFamily="18" charset="0"/>
              </a:rPr>
              <a:t>, I., &amp; </a:t>
            </a:r>
            <a:r>
              <a:rPr lang="en-GB" sz="1000" dirty="0" err="1">
                <a:effectLst/>
                <a:latin typeface="Times New Roman" panose="02020603050405020304" pitchFamily="18" charset="0"/>
                <a:ea typeface="Times New Roman" panose="02020603050405020304" pitchFamily="18" charset="0"/>
                <a:cs typeface="Mangal" panose="02040503050203030202" pitchFamily="18" charset="0"/>
              </a:rPr>
              <a:t>Tennenholtz</a:t>
            </a:r>
            <a:r>
              <a:rPr lang="en-GB" sz="1000" dirty="0">
                <a:effectLst/>
                <a:latin typeface="Times New Roman" panose="02020603050405020304" pitchFamily="18" charset="0"/>
                <a:ea typeface="Times New Roman" panose="02020603050405020304" pitchFamily="18" charset="0"/>
                <a:cs typeface="Mangal" panose="02040503050203030202" pitchFamily="18" charset="0"/>
              </a:rPr>
              <a:t>, M. (2012, April). Optimizing budget allocation among channels and influencers. In Proceedings of the 21st international conference on World Wide Web (pp. 381-388).</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err="1">
                <a:effectLst/>
                <a:latin typeface="Times New Roman" panose="02020603050405020304" pitchFamily="18" charset="0"/>
                <a:ea typeface="Times New Roman" panose="02020603050405020304" pitchFamily="18" charset="0"/>
                <a:cs typeface="Mangal" panose="02040503050203030202" pitchFamily="18" charset="0"/>
              </a:rPr>
              <a:t>Ansumali</a:t>
            </a:r>
            <a:r>
              <a:rPr lang="en-GB" sz="1000" dirty="0">
                <a:effectLst/>
                <a:latin typeface="Times New Roman" panose="02020603050405020304" pitchFamily="18" charset="0"/>
                <a:ea typeface="Times New Roman" panose="02020603050405020304" pitchFamily="18" charset="0"/>
                <a:cs typeface="Mangal" panose="02040503050203030202" pitchFamily="18" charset="0"/>
              </a:rPr>
              <a:t> Mukhopadhyay, </a:t>
            </a:r>
            <a:r>
              <a:rPr lang="en-GB" sz="1000" dirty="0" err="1">
                <a:effectLst/>
                <a:latin typeface="Times New Roman" panose="02020603050405020304" pitchFamily="18" charset="0"/>
                <a:ea typeface="Times New Roman" panose="02020603050405020304" pitchFamily="18" charset="0"/>
                <a:cs typeface="Mangal" panose="02040503050203030202" pitchFamily="18" charset="0"/>
              </a:rPr>
              <a:t>Bahata</a:t>
            </a:r>
            <a:r>
              <a:rPr lang="en-GB" sz="1000" dirty="0">
                <a:effectLst/>
                <a:latin typeface="Times New Roman" panose="02020603050405020304" pitchFamily="18" charset="0"/>
                <a:ea typeface="Times New Roman" panose="02020603050405020304" pitchFamily="18" charset="0"/>
                <a:cs typeface="Mangal" panose="02040503050203030202" pitchFamily="18" charset="0"/>
              </a:rPr>
              <a:t>, (2018, June) Ancient Tax Tokens, Trade Licenses and Metrological Records?: Making Sense of Indus Inscribed Objects Through Script-Internal, Contextual, Linguistic, and Ethnohistorical Lenses. DOI: 10.2139/ssrn.3189473.</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Austin, Granville (1972). The Indian Constitution: Cornerstone of a Nation, Bombay: Oxford University Press (13</a:t>
            </a:r>
            <a:r>
              <a:rPr lang="en-GB" sz="1000" baseline="30000" dirty="0">
                <a:effectLst/>
                <a:latin typeface="Times New Roman" panose="02020603050405020304" pitchFamily="18" charset="0"/>
                <a:ea typeface="Times New Roman" panose="02020603050405020304" pitchFamily="18" charset="0"/>
                <a:cs typeface="Mangal" panose="02040503050203030202" pitchFamily="18" charset="0"/>
              </a:rPr>
              <a:t>th</a:t>
            </a:r>
            <a:r>
              <a:rPr lang="en-GB" sz="1000" dirty="0">
                <a:effectLst/>
                <a:latin typeface="Times New Roman" panose="02020603050405020304" pitchFamily="18" charset="0"/>
                <a:ea typeface="Times New Roman" panose="02020603050405020304" pitchFamily="18" charset="0"/>
                <a:cs typeface="Mangal" panose="02040503050203030202" pitchFamily="18" charset="0"/>
              </a:rPr>
              <a:t> ed., 2008).</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Bandyopadhyay, S. (2017). Goods and Services Tax: Challenges and Opportunities. Centre for Budget and Governance Accountability (CBGA).</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err="1">
                <a:effectLst/>
                <a:latin typeface="Times New Roman" panose="02020603050405020304" pitchFamily="18" charset="0"/>
                <a:ea typeface="Times New Roman" panose="02020603050405020304" pitchFamily="18" charset="0"/>
                <a:cs typeface="Mangal" panose="02040503050203030202" pitchFamily="18" charset="0"/>
              </a:rPr>
              <a:t>Bezhanyan</a:t>
            </a:r>
            <a:r>
              <a:rPr lang="en-GB" sz="1000" dirty="0">
                <a:effectLst/>
                <a:latin typeface="Times New Roman" panose="02020603050405020304" pitchFamily="18" charset="0"/>
                <a:ea typeface="Times New Roman" panose="02020603050405020304" pitchFamily="18" charset="0"/>
                <a:cs typeface="Mangal" panose="02040503050203030202" pitchFamily="18" charset="0"/>
              </a:rPr>
              <a:t>, R. (2018). Utilitarianism and tax policies (Doctoral dissertation).</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Bird, R. M. (2008). Tax challenges facing developing countries. Institute for International Business Working Paper, (9).</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err="1">
                <a:effectLst/>
                <a:latin typeface="Times New Roman" panose="02020603050405020304" pitchFamily="18" charset="0"/>
                <a:ea typeface="Times New Roman" panose="02020603050405020304" pitchFamily="18" charset="0"/>
                <a:cs typeface="Mangal" panose="02040503050203030202" pitchFamily="18" charset="0"/>
              </a:rPr>
              <a:t>Ekelund</a:t>
            </a:r>
            <a:r>
              <a:rPr lang="en-GB" sz="1000" dirty="0">
                <a:effectLst/>
                <a:latin typeface="Times New Roman" panose="02020603050405020304" pitchFamily="18" charset="0"/>
                <a:ea typeface="Times New Roman" panose="02020603050405020304" pitchFamily="18" charset="0"/>
                <a:cs typeface="Mangal" panose="02040503050203030202" pitchFamily="18" charset="0"/>
              </a:rPr>
              <a:t>, R. B., Jr., </a:t>
            </a:r>
            <a:r>
              <a:rPr lang="en-GB" sz="1000" dirty="0" err="1">
                <a:effectLst/>
                <a:latin typeface="Times New Roman" panose="02020603050405020304" pitchFamily="18" charset="0"/>
                <a:ea typeface="Times New Roman" panose="02020603050405020304" pitchFamily="18" charset="0"/>
                <a:cs typeface="Mangal" panose="02040503050203030202" pitchFamily="18" charset="0"/>
              </a:rPr>
              <a:t>Resseler</a:t>
            </a:r>
            <a:r>
              <a:rPr lang="en-GB" sz="1000" dirty="0">
                <a:effectLst/>
                <a:latin typeface="Times New Roman" panose="02020603050405020304" pitchFamily="18" charset="0"/>
                <a:ea typeface="Times New Roman" panose="02020603050405020304" pitchFamily="18" charset="0"/>
                <a:cs typeface="Mangal" panose="02040503050203030202" pitchFamily="18" charset="0"/>
              </a:rPr>
              <a:t>, R. W., &amp; </a:t>
            </a:r>
            <a:r>
              <a:rPr lang="en-GB" sz="1000" dirty="0" err="1">
                <a:effectLst/>
                <a:latin typeface="Times New Roman" panose="02020603050405020304" pitchFamily="18" charset="0"/>
                <a:ea typeface="Times New Roman" panose="02020603050405020304" pitchFamily="18" charset="0"/>
                <a:cs typeface="Mangal" panose="02040503050203030202" pitchFamily="18" charset="0"/>
              </a:rPr>
              <a:t>Tollison</a:t>
            </a:r>
            <a:r>
              <a:rPr lang="en-GB" sz="1000" dirty="0">
                <a:effectLst/>
                <a:latin typeface="Times New Roman" panose="02020603050405020304" pitchFamily="18" charset="0"/>
                <a:ea typeface="Times New Roman" panose="02020603050405020304" pitchFamily="18" charset="0"/>
                <a:cs typeface="Mangal" panose="02040503050203030202" pitchFamily="18" charset="0"/>
              </a:rPr>
              <a:t>, R. D. (2006). Microeconomics: Private markets and public choices (7th ed.). Boston: Addison Wesley.</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Gupta, A. (2015). Problems of double taxation in India-a case for progressive GST (goods and services tax). Journal of Commerce and Management Thought, 6(3), 456-476.</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Gupta, A. (2017). Changing Forms of Corruption in India. Modern Asian Studies, 51(6), 1862-1890. DOI:10.1017/S0026749X17000580</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Hayek, F. A. (2013). The use of knowledge in society. In Modern Understandings of Liberty and Property (pp. 27-38). Routledge.</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Hochman, H. M., &amp; Rodgers, J. D. (1969). Pareto Optimal Redistribution. The American Economic Review, 59(4), 542–557. http://www.jstor.org/stable/1813216</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Huang, Z. (2018). Discussion on the development of artificial intelligence in taxation. American Journal of Industrial and Business Management, 8(08), 1817.</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err="1">
                <a:effectLst/>
                <a:latin typeface="Times New Roman" panose="02020603050405020304" pitchFamily="18" charset="0"/>
                <a:ea typeface="Times New Roman" panose="02020603050405020304" pitchFamily="18" charset="0"/>
                <a:cs typeface="Mangal" panose="02040503050203030202" pitchFamily="18" charset="0"/>
              </a:rPr>
              <a:t>Kalyanakrishnan</a:t>
            </a:r>
            <a:r>
              <a:rPr lang="en-GB" sz="1000" dirty="0">
                <a:effectLst/>
                <a:latin typeface="Times New Roman" panose="02020603050405020304" pitchFamily="18" charset="0"/>
                <a:ea typeface="Times New Roman" panose="02020603050405020304" pitchFamily="18" charset="0"/>
                <a:cs typeface="Mangal" panose="02040503050203030202" pitchFamily="18" charset="0"/>
              </a:rPr>
              <a:t>, S., </a:t>
            </a:r>
            <a:r>
              <a:rPr lang="en-GB" sz="1000" dirty="0" err="1">
                <a:effectLst/>
                <a:latin typeface="Times New Roman" panose="02020603050405020304" pitchFamily="18" charset="0"/>
                <a:ea typeface="Times New Roman" panose="02020603050405020304" pitchFamily="18" charset="0"/>
                <a:cs typeface="Mangal" panose="02040503050203030202" pitchFamily="18" charset="0"/>
              </a:rPr>
              <a:t>Panicker</a:t>
            </a:r>
            <a:r>
              <a:rPr lang="en-GB" sz="1000" dirty="0">
                <a:effectLst/>
                <a:latin typeface="Times New Roman" panose="02020603050405020304" pitchFamily="18" charset="0"/>
                <a:ea typeface="Times New Roman" panose="02020603050405020304" pitchFamily="18" charset="0"/>
                <a:cs typeface="Mangal" panose="02040503050203030202" pitchFamily="18" charset="0"/>
              </a:rPr>
              <a:t>, R. A., Natarajan, S., &amp; Rao, S. (2018, December). Opportunities and challenges for artificial intelligence in India. In Proceedings of the 2018 AAAI/ACM conference on AI, Ethics, and Society (pp. 164-170).</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Kaur, G. (2016). Self-assessment system of taxation as a challenge for India. International Journal of Advanced Education and Research, 1(3), 9-11.</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err="1">
                <a:effectLst/>
                <a:latin typeface="Times New Roman" panose="02020603050405020304" pitchFamily="18" charset="0"/>
                <a:ea typeface="Times New Roman" panose="02020603050405020304" pitchFamily="18" charset="0"/>
                <a:cs typeface="Mangal" panose="02040503050203030202" pitchFamily="18" charset="0"/>
              </a:rPr>
              <a:t>Kesavananda</a:t>
            </a:r>
            <a:r>
              <a:rPr lang="en-GB" sz="1000" dirty="0">
                <a:effectLst/>
                <a:latin typeface="Times New Roman" panose="02020603050405020304" pitchFamily="18" charset="0"/>
                <a:ea typeface="Times New Roman" panose="02020603050405020304" pitchFamily="18" charset="0"/>
                <a:cs typeface="Mangal" panose="02040503050203030202" pitchFamily="18" charset="0"/>
              </a:rPr>
              <a:t> Bharati v. State of Kerala, AIR 1973 SC 1461.</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Krishna K. </a:t>
            </a:r>
            <a:r>
              <a:rPr lang="en-GB" sz="1000" dirty="0" err="1">
                <a:effectLst/>
                <a:latin typeface="Times New Roman" panose="02020603050405020304" pitchFamily="18" charset="0"/>
                <a:ea typeface="Times New Roman" panose="02020603050405020304" pitchFamily="18" charset="0"/>
                <a:cs typeface="Mangal" panose="02040503050203030202" pitchFamily="18" charset="0"/>
              </a:rPr>
              <a:t>Tummala</a:t>
            </a:r>
            <a:r>
              <a:rPr lang="en-GB" sz="1000" dirty="0">
                <a:effectLst/>
                <a:latin typeface="Times New Roman" panose="02020603050405020304" pitchFamily="18" charset="0"/>
                <a:ea typeface="Times New Roman" panose="02020603050405020304" pitchFamily="18" charset="0"/>
                <a:cs typeface="Mangal" panose="02040503050203030202" pitchFamily="18" charset="0"/>
              </a:rPr>
              <a:t> (2002) Corruption in India: Control measures and consequences, Asian Journal of Political Science, 10:2, 43-69. DOI: 10.1080/02185370208434210</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Kumar, R. (2019). India's science and technology funding: Time for a rethink? Nature India. DOI: </a:t>
            </a:r>
            <a:r>
              <a:rPr lang="en-GB" sz="1000" strike="noStrike" dirty="0">
                <a:effectLst/>
                <a:latin typeface="Times New Roman" panose="02020603050405020304" pitchFamily="18" charset="0"/>
                <a:ea typeface="Times New Roman" panose="02020603050405020304" pitchFamily="18" charset="0"/>
                <a:cs typeface="Mangal" panose="02040503050203030202" pitchFamily="18" charset="0"/>
                <a:hlinkClick r:id="rId2">
                  <a:extLst>
                    <a:ext uri="{A12FA001-AC4F-418D-AE19-62706E023703}">
                      <ahyp:hlinkClr xmlns:ahyp="http://schemas.microsoft.com/office/drawing/2018/hyperlinkcolor" val="tx"/>
                    </a:ext>
                  </a:extLst>
                </a:hlinkClick>
              </a:rPr>
              <a:t>10.1038/nindia.2019.83</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Kumar Y. (2019). Understanding the Frontiers of Human Longevity in India: Imperative and Palliative Care. Indian journal of palliative care, 25(3), 455–461. DOI: 10.4103/IJPC.IJPC_20_19</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Mehta, L. (2007). Whose scarcity? Whose property? The case of water in western India. Land use policy, 24(4), 654-663.</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Rao, M. G. (2005). Tax system reform in India: Achievements and challenges ahead. Journal of Asian Economics, 16(6), 993-1011.</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Rao, M. G. (2016, July). Tyranny of the Status Quo: The Challenges of Reforming the Indian Tax System. </a:t>
            </a:r>
            <a:r>
              <a:rPr lang="it-IT" sz="1000" dirty="0">
                <a:effectLst/>
                <a:latin typeface="Times New Roman" panose="02020603050405020304" pitchFamily="18" charset="0"/>
                <a:ea typeface="Times New Roman" panose="02020603050405020304" pitchFamily="18" charset="0"/>
                <a:cs typeface="Mangal" panose="02040503050203030202" pitchFamily="18" charset="0"/>
              </a:rPr>
              <a:t>In Indian Policy Forum 2015 (Vol. 16, No. 12, pp. 47-101).</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it-IT" sz="1000" dirty="0">
                <a:effectLst/>
                <a:latin typeface="Times New Roman" panose="02020603050405020304" pitchFamily="18" charset="0"/>
                <a:ea typeface="Times New Roman" panose="02020603050405020304" pitchFamily="18" charset="0"/>
                <a:cs typeface="Mangal" panose="02040503050203030202" pitchFamily="18" charset="0"/>
              </a:rPr>
              <a:t>Rathi, A., Sharma, S., Lodha, G., &amp; Srivastava, M. (2021). </a:t>
            </a:r>
            <a:r>
              <a:rPr lang="en-GB" sz="1000" dirty="0">
                <a:effectLst/>
                <a:latin typeface="Times New Roman" panose="02020603050405020304" pitchFamily="18" charset="0"/>
                <a:ea typeface="Times New Roman" panose="02020603050405020304" pitchFamily="18" charset="0"/>
                <a:cs typeface="Mangal" panose="02040503050203030202" pitchFamily="18" charset="0"/>
              </a:rPr>
              <a:t>A study on application of artificial intelligence and machine learning in Indian taxation system. Psychology and Education Journal, 58(2), 1226-1233.</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Singh, Mahendra Pal (2008). V.N. Shukla's Constitution of India. Lucknow: Eastern Book Company (11</a:t>
            </a:r>
            <a:r>
              <a:rPr lang="en-GB" sz="1000" baseline="30000" dirty="0">
                <a:effectLst/>
                <a:latin typeface="Times New Roman" panose="02020603050405020304" pitchFamily="18" charset="0"/>
                <a:ea typeface="Times New Roman" panose="02020603050405020304" pitchFamily="18" charset="0"/>
                <a:cs typeface="Mangal" panose="02040503050203030202" pitchFamily="18" charset="0"/>
              </a:rPr>
              <a:t>th</a:t>
            </a:r>
            <a:r>
              <a:rPr lang="en-GB" sz="1000" dirty="0">
                <a:effectLst/>
                <a:latin typeface="Times New Roman" panose="02020603050405020304" pitchFamily="18" charset="0"/>
                <a:ea typeface="Times New Roman" panose="02020603050405020304" pitchFamily="18" charset="0"/>
                <a:cs typeface="Mangal" panose="02040503050203030202" pitchFamily="18" charset="0"/>
              </a:rPr>
              <a:t> ed., pp 345-346).</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err="1">
                <a:effectLst/>
                <a:latin typeface="Times New Roman" panose="02020603050405020304" pitchFamily="18" charset="0"/>
                <a:ea typeface="Times New Roman" panose="02020603050405020304" pitchFamily="18" charset="0"/>
                <a:cs typeface="Mangal" panose="02040503050203030202" pitchFamily="18" charset="0"/>
              </a:rPr>
              <a:t>Staib</a:t>
            </a:r>
            <a:r>
              <a:rPr lang="en-GB" sz="1000" dirty="0">
                <a:effectLst/>
                <a:latin typeface="Times New Roman" panose="02020603050405020304" pitchFamily="18" charset="0"/>
                <a:ea typeface="Times New Roman" panose="02020603050405020304" pitchFamily="18" charset="0"/>
                <a:cs typeface="Mangal" panose="02040503050203030202" pitchFamily="18" charset="0"/>
              </a:rPr>
              <a:t>, M., &amp; </a:t>
            </a:r>
            <a:r>
              <a:rPr lang="en-GB" sz="1000" dirty="0" err="1">
                <a:effectLst/>
                <a:latin typeface="Times New Roman" panose="02020603050405020304" pitchFamily="18" charset="0"/>
                <a:ea typeface="Times New Roman" panose="02020603050405020304" pitchFamily="18" charset="0"/>
                <a:cs typeface="Mangal" panose="02040503050203030202" pitchFamily="18" charset="0"/>
              </a:rPr>
              <a:t>Jegelka</a:t>
            </a:r>
            <a:r>
              <a:rPr lang="en-GB" sz="1000" dirty="0">
                <a:effectLst/>
                <a:latin typeface="Times New Roman" panose="02020603050405020304" pitchFamily="18" charset="0"/>
                <a:ea typeface="Times New Roman" panose="02020603050405020304" pitchFamily="18" charset="0"/>
                <a:cs typeface="Mangal" panose="02040503050203030202" pitchFamily="18" charset="0"/>
              </a:rPr>
              <a:t>, S. (2017, July). Robust budget allocation via continuous submodular functions. In the International Conference on Machine Learning (pp. 3230-3240). PMLR.</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Stiglitz, Joseph E. (1987): Chapter 15 Pareto efficient and optimal taxation and the new welfare economics, in: Handbook of Public Economics, pp. 991–1042, DOI: 10.1016/s1573-4420(87)80010-1.</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Taylor, P. E. (1965). The Role of Direct and Indirect Taxes in the Federal Revenue System.</a:t>
            </a:r>
            <a:endParaRPr lang="en-IN" sz="10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20000"/>
              </a:lnSpc>
              <a:spcBef>
                <a:spcPts val="0"/>
              </a:spcBef>
              <a:buFont typeface="+mj-lt"/>
              <a:buAutoNum type="arabicPeriod"/>
            </a:pPr>
            <a:r>
              <a:rPr lang="en-GB" sz="1000" dirty="0">
                <a:effectLst/>
                <a:latin typeface="Times New Roman" panose="02020603050405020304" pitchFamily="18" charset="0"/>
                <a:ea typeface="Times New Roman" panose="02020603050405020304" pitchFamily="18" charset="0"/>
                <a:cs typeface="Mangal" panose="02040503050203030202" pitchFamily="18" charset="0"/>
              </a:rPr>
              <a:t>Tyagi, Anjali, An Analysis of Indian Tax Structure (November 12, 2021).</a:t>
            </a:r>
            <a:endParaRPr lang="en-IN" sz="1000" dirty="0">
              <a:effectLst/>
              <a:latin typeface="Arial" panose="020B0604020202020204" pitchFamily="34" charset="0"/>
              <a:ea typeface="Arial" panose="020B0604020202020204" pitchFamily="34" charset="0"/>
              <a:cs typeface="Mangal" panose="02040503050203030202" pitchFamily="18" charset="0"/>
            </a:endParaRPr>
          </a:p>
        </p:txBody>
      </p:sp>
    </p:spTree>
    <p:extLst>
      <p:ext uri="{BB962C8B-B14F-4D97-AF65-F5344CB8AC3E}">
        <p14:creationId xmlns:p14="http://schemas.microsoft.com/office/powerpoint/2010/main" val="3714537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0DEC-1BBF-4800-6574-284F687F18B0}"/>
              </a:ext>
            </a:extLst>
          </p:cNvPr>
          <p:cNvSpPr>
            <a:spLocks noGrp="1"/>
          </p:cNvSpPr>
          <p:nvPr>
            <p:ph type="title"/>
          </p:nvPr>
        </p:nvSpPr>
        <p:spPr>
          <a:xfrm>
            <a:off x="193432" y="1186962"/>
            <a:ext cx="8168054" cy="3305907"/>
          </a:xfrm>
        </p:spPr>
        <p:txBody>
          <a:bodyPr>
            <a:normAutofit/>
          </a:bodyPr>
          <a:lstStyle/>
          <a:p>
            <a:r>
              <a:rPr lang="en-US" sz="4400" dirty="0"/>
              <a:t>Thank You</a:t>
            </a:r>
            <a:br>
              <a:rPr lang="en-US" sz="4400" dirty="0"/>
            </a:br>
            <a:br>
              <a:rPr lang="en-US" sz="4400" dirty="0"/>
            </a:br>
            <a:r>
              <a:rPr lang="en-US" sz="2400" dirty="0"/>
              <a:t>Please start tagging your taxes with a proper direction here →</a:t>
            </a:r>
            <a:endParaRPr lang="en-US" sz="2800" dirty="0"/>
          </a:p>
        </p:txBody>
      </p:sp>
      <p:pic>
        <p:nvPicPr>
          <p:cNvPr id="16" name="Picture 15">
            <a:extLst>
              <a:ext uri="{FF2B5EF4-FFF2-40B4-BE49-F238E27FC236}">
                <a16:creationId xmlns:a16="http://schemas.microsoft.com/office/drawing/2014/main" id="{A95D3C67-1D6D-1973-853E-3B290B55119A}"/>
              </a:ext>
            </a:extLst>
          </p:cNvPr>
          <p:cNvPicPr>
            <a:picLocks noChangeAspect="1"/>
          </p:cNvPicPr>
          <p:nvPr/>
        </p:nvPicPr>
        <p:blipFill>
          <a:blip r:embed="rId2"/>
          <a:stretch>
            <a:fillRect/>
          </a:stretch>
        </p:blipFill>
        <p:spPr>
          <a:xfrm>
            <a:off x="8261916" y="4492869"/>
            <a:ext cx="3833370" cy="2286804"/>
          </a:xfrm>
          <a:prstGeom prst="rect">
            <a:avLst/>
          </a:prstGeom>
        </p:spPr>
      </p:pic>
      <p:sp>
        <p:nvSpPr>
          <p:cNvPr id="8" name="TextBox 7">
            <a:extLst>
              <a:ext uri="{FF2B5EF4-FFF2-40B4-BE49-F238E27FC236}">
                <a16:creationId xmlns:a16="http://schemas.microsoft.com/office/drawing/2014/main" id="{848736CA-D577-2AAB-E090-B7B0C3E9D469}"/>
              </a:ext>
            </a:extLst>
          </p:cNvPr>
          <p:cNvSpPr txBox="1"/>
          <p:nvPr/>
        </p:nvSpPr>
        <p:spPr>
          <a:xfrm>
            <a:off x="463794" y="4828695"/>
            <a:ext cx="7545999" cy="1669624"/>
          </a:xfrm>
          <a:prstGeom prst="rect">
            <a:avLst/>
          </a:prstGeom>
          <a:noFill/>
        </p:spPr>
        <p:txBody>
          <a:bodyPr wrap="square">
            <a:spAutoFit/>
          </a:bodyPr>
          <a:lstStyle/>
          <a:p>
            <a:pPr>
              <a:lnSpc>
                <a:spcPct val="200000"/>
              </a:lnSpc>
            </a:pPr>
            <a:r>
              <a:rPr lang="en-GB" sz="1800" b="1" dirty="0">
                <a:effectLst/>
                <a:latin typeface="Times New Roman" panose="02020603050405020304" pitchFamily="18" charset="0"/>
                <a:ea typeface="Times New Roman" panose="02020603050405020304" pitchFamily="18" charset="0"/>
              </a:rPr>
              <a:t>Correspondence Emails: </a:t>
            </a:r>
            <a:r>
              <a:rPr lang="en-GB" sz="1800" dirty="0">
                <a:effectLst/>
                <a:latin typeface="Times New Roman" panose="02020603050405020304" pitchFamily="18" charset="0"/>
                <a:ea typeface="Times New Roman" panose="02020603050405020304" pitchFamily="18" charset="0"/>
              </a:rPr>
              <a:t>santanu@kgpian.iitkgp.ac.in,</a:t>
            </a:r>
            <a:br>
              <a:rPr lang="en-GB" sz="1800" dirty="0">
                <a:effectLst/>
                <a:latin typeface="Times New Roman" panose="02020603050405020304" pitchFamily="18" charset="0"/>
                <a:ea typeface="Times New Roman" panose="02020603050405020304" pitchFamily="18" charset="0"/>
              </a:rPr>
            </a:br>
            <a:r>
              <a:rPr lang="en-GB" sz="1800" dirty="0">
                <a:effectLst/>
                <a:latin typeface="Times New Roman" panose="02020603050405020304" pitchFamily="18" charset="0"/>
                <a:ea typeface="Times New Roman" panose="02020603050405020304" pitchFamily="18" charset="0"/>
              </a:rPr>
              <a:t>	tiyasamishra@kgpian.iitkgp.ac.in, ananditadas7@kgpian.iitkgp.ac.in, 	atuldubey@kgpian.iitkgp.ac.in, krishnadas@kgpian.iitkgp.ac.in</a:t>
            </a:r>
            <a:endParaRPr lang="en-IN" sz="1800" dirty="0">
              <a:effectLst/>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D577CB96-E615-79CC-62F0-9AEFB1863F5E}"/>
              </a:ext>
            </a:extLst>
          </p:cNvPr>
          <p:cNvPicPr>
            <a:picLocks noChangeAspect="1"/>
          </p:cNvPicPr>
          <p:nvPr/>
        </p:nvPicPr>
        <p:blipFill>
          <a:blip r:embed="rId3"/>
          <a:stretch>
            <a:fillRect/>
          </a:stretch>
        </p:blipFill>
        <p:spPr>
          <a:xfrm>
            <a:off x="8361486" y="1503485"/>
            <a:ext cx="2764649" cy="2764649"/>
          </a:xfrm>
          <a:prstGeom prst="rect">
            <a:avLst/>
          </a:prstGeom>
        </p:spPr>
      </p:pic>
    </p:spTree>
    <p:extLst>
      <p:ext uri="{BB962C8B-B14F-4D97-AF65-F5344CB8AC3E}">
        <p14:creationId xmlns:p14="http://schemas.microsoft.com/office/powerpoint/2010/main" val="630315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9D75-4558-9DA2-89E7-A2A1F986F3DD}"/>
              </a:ext>
            </a:extLst>
          </p:cNvPr>
          <p:cNvSpPr>
            <a:spLocks noGrp="1"/>
          </p:cNvSpPr>
          <p:nvPr>
            <p:ph type="ctrTitle"/>
          </p:nvPr>
        </p:nvSpPr>
        <p:spPr/>
        <p:txBody>
          <a:bodyPr>
            <a:normAutofit fontScale="90000"/>
          </a:bodyPr>
          <a:lstStyle/>
          <a:p>
            <a:r>
              <a:rPr lang="en-GB" sz="3600" b="1" dirty="0">
                <a:effectLst/>
                <a:latin typeface="Times New Roman" panose="02020603050405020304" pitchFamily="18" charset="0"/>
                <a:ea typeface="Times New Roman" panose="02020603050405020304" pitchFamily="18" charset="0"/>
              </a:rPr>
              <a:t>Introduction</a:t>
            </a:r>
            <a:endParaRPr lang="en-US" sz="5400" dirty="0"/>
          </a:p>
        </p:txBody>
      </p:sp>
      <p:sp>
        <p:nvSpPr>
          <p:cNvPr id="3" name="Subtitle 2">
            <a:extLst>
              <a:ext uri="{FF2B5EF4-FFF2-40B4-BE49-F238E27FC236}">
                <a16:creationId xmlns:a16="http://schemas.microsoft.com/office/drawing/2014/main" id="{E40E1720-F0E8-D7F3-65AA-20D8B48852D9}"/>
              </a:ext>
            </a:extLst>
          </p:cNvPr>
          <p:cNvSpPr>
            <a:spLocks noGrp="1"/>
          </p:cNvSpPr>
          <p:nvPr>
            <p:ph type="subTitle" idx="1"/>
          </p:nvPr>
        </p:nvSpPr>
        <p:spPr>
          <a:xfrm>
            <a:off x="1318846" y="2751991"/>
            <a:ext cx="9812216" cy="3437793"/>
          </a:xfrm>
        </p:spPr>
        <p:txBody>
          <a:bodyPr>
            <a:normAutofit fontScale="92500" lnSpcReduction="10000"/>
          </a:bodyPr>
          <a:lstStyle/>
          <a:p>
            <a:pPr marL="285750" indent="-285750">
              <a:lnSpc>
                <a:spcPct val="100000"/>
              </a:lnSpc>
              <a:buFont typeface="Arial" panose="020B0604020202020204" pitchFamily="34" charset="0"/>
              <a:buChar char="•"/>
            </a:pPr>
            <a:r>
              <a:rPr lang="en-GB" dirty="0">
                <a:effectLst/>
                <a:latin typeface="Times New Roman" panose="02020603050405020304" pitchFamily="18" charset="0"/>
                <a:ea typeface="Times New Roman" panose="02020603050405020304" pitchFamily="18" charset="0"/>
              </a:rPr>
              <a:t>During decision-making, in most cases due to the inability to satisfy all stakeholders, public grievances are often overlooked, resulting in dissatisfaction and accumulation of problems.</a:t>
            </a:r>
          </a:p>
          <a:p>
            <a:pPr marL="285750" indent="-285750">
              <a:lnSpc>
                <a:spcPct val="100000"/>
              </a:lnSpc>
              <a:buFont typeface="Arial" panose="020B0604020202020204" pitchFamily="34" charset="0"/>
              <a:buChar char="•"/>
            </a:pPr>
            <a:r>
              <a:rPr lang="en-GB" dirty="0">
                <a:effectLst/>
                <a:latin typeface="Times New Roman" panose="02020603050405020304" pitchFamily="18" charset="0"/>
                <a:ea typeface="Times New Roman" panose="02020603050405020304" pitchFamily="18" charset="0"/>
              </a:rPr>
              <a:t>On another aspect, resource scarcity being an international problem, also boils down to chaotic local-level issues especially in a developing nation like India. </a:t>
            </a:r>
          </a:p>
          <a:p>
            <a:pPr marL="285750" indent="-285750">
              <a:lnSpc>
                <a:spcPct val="100000"/>
              </a:lnSpc>
              <a:buFont typeface="Arial" panose="020B0604020202020204" pitchFamily="34" charset="0"/>
              <a:buChar char="•"/>
            </a:pPr>
            <a:r>
              <a:rPr lang="en-GB" b="1" dirty="0">
                <a:ea typeface="Times New Roman" panose="02020603050405020304" pitchFamily="18" charset="0"/>
              </a:rPr>
              <a:t>One of the reasons behind </a:t>
            </a:r>
            <a:r>
              <a:rPr lang="en-GB" b="1" dirty="0">
                <a:effectLst/>
                <a:latin typeface="Times New Roman" panose="02020603050405020304" pitchFamily="18" charset="0"/>
                <a:ea typeface="Times New Roman" panose="02020603050405020304" pitchFamily="18" charset="0"/>
              </a:rPr>
              <a:t>such decision-making incapability could be the lack of proper decision intelligence through aggregated feedback from the public.</a:t>
            </a:r>
            <a:br>
              <a:rPr lang="en-GB" dirty="0">
                <a:effectLst/>
                <a:latin typeface="Times New Roman" panose="02020603050405020304" pitchFamily="18" charset="0"/>
                <a:ea typeface="Times New Roman" panose="02020603050405020304" pitchFamily="18" charset="0"/>
              </a:rPr>
            </a:br>
            <a:r>
              <a:rPr lang="en-GB" dirty="0">
                <a:effectLst/>
                <a:latin typeface="Times New Roman" panose="02020603050405020304" pitchFamily="18" charset="0"/>
                <a:ea typeface="Times New Roman" panose="02020603050405020304" pitchFamily="18" charset="0"/>
              </a:rPr>
              <a:t>In terms of resource and taxation efficiency in India, artificial intelligence (AI) can help in easy and better allocation of resources as well as risk detection related to the taxation system (</a:t>
            </a:r>
            <a:r>
              <a:rPr lang="en-GB" dirty="0" err="1">
                <a:effectLst/>
                <a:latin typeface="Times New Roman" panose="02020603050405020304" pitchFamily="18" charset="0"/>
                <a:ea typeface="Times New Roman" panose="02020603050405020304" pitchFamily="18" charset="0"/>
              </a:rPr>
              <a:t>Kalyanakrishnan</a:t>
            </a:r>
            <a:r>
              <a:rPr lang="en-GB" dirty="0">
                <a:effectLst/>
                <a:latin typeface="Times New Roman" panose="02020603050405020304" pitchFamily="18" charset="0"/>
                <a:ea typeface="Times New Roman" panose="02020603050405020304" pitchFamily="18" charset="0"/>
              </a:rPr>
              <a:t> et al., 2018). </a:t>
            </a:r>
          </a:p>
        </p:txBody>
      </p:sp>
    </p:spTree>
    <p:extLst>
      <p:ext uri="{BB962C8B-B14F-4D97-AF65-F5344CB8AC3E}">
        <p14:creationId xmlns:p14="http://schemas.microsoft.com/office/powerpoint/2010/main" val="1703895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E036F-E41A-5625-2A72-7AEED5B76B36}"/>
              </a:ext>
            </a:extLst>
          </p:cNvPr>
          <p:cNvSpPr>
            <a:spLocks noGrp="1"/>
          </p:cNvSpPr>
          <p:nvPr>
            <p:ph type="ctrTitle"/>
          </p:nvPr>
        </p:nvSpPr>
        <p:spPr>
          <a:xfrm>
            <a:off x="1524000" y="1380392"/>
            <a:ext cx="9144000" cy="738555"/>
          </a:xfrm>
        </p:spPr>
        <p:txBody>
          <a:bodyPr>
            <a:normAutofit/>
          </a:bodyPr>
          <a:lstStyle/>
          <a:p>
            <a:r>
              <a:rPr lang="en-GB" sz="3600" b="1" dirty="0">
                <a:effectLst/>
                <a:latin typeface="Times New Roman" panose="02020603050405020304" pitchFamily="18" charset="0"/>
                <a:ea typeface="Times New Roman" panose="02020603050405020304" pitchFamily="18" charset="0"/>
              </a:rPr>
              <a:t>Literature Review</a:t>
            </a:r>
            <a:endParaRPr lang="en-US" sz="3600" dirty="0"/>
          </a:p>
        </p:txBody>
      </p:sp>
      <p:sp>
        <p:nvSpPr>
          <p:cNvPr id="3" name="Subtitle 2">
            <a:extLst>
              <a:ext uri="{FF2B5EF4-FFF2-40B4-BE49-F238E27FC236}">
                <a16:creationId xmlns:a16="http://schemas.microsoft.com/office/drawing/2014/main" id="{0B5D258A-B5A6-3B6D-FFCC-8956964D18EB}"/>
              </a:ext>
            </a:extLst>
          </p:cNvPr>
          <p:cNvSpPr>
            <a:spLocks noGrp="1"/>
          </p:cNvSpPr>
          <p:nvPr>
            <p:ph type="subTitle" idx="1"/>
          </p:nvPr>
        </p:nvSpPr>
        <p:spPr>
          <a:xfrm>
            <a:off x="764931" y="2391508"/>
            <a:ext cx="10796954" cy="4026877"/>
          </a:xfrm>
        </p:spPr>
        <p:txBody>
          <a:bodyPr>
            <a:normAutofit fontScale="92500"/>
          </a:bodyPr>
          <a:lstStyle/>
          <a:p>
            <a:pPr marL="285750" indent="-285750">
              <a:lnSpc>
                <a:spcPct val="120000"/>
              </a:lnSpc>
              <a:buFont typeface="Arial" panose="020B0604020202020204" pitchFamily="34" charset="0"/>
              <a:buChar char="•"/>
            </a:pPr>
            <a:r>
              <a:rPr lang="en-GB" sz="1800" dirty="0">
                <a:effectLst/>
                <a:ea typeface="Times New Roman" panose="02020603050405020304" pitchFamily="18" charset="0"/>
              </a:rPr>
              <a:t>Philip Taylor (Taylor, 1965) defines tax as a compulsory contribution from the person to the government to defray the expenses incurred in the common interest of all.</a:t>
            </a:r>
          </a:p>
          <a:p>
            <a:pPr marL="285750" indent="-285750">
              <a:lnSpc>
                <a:spcPct val="120000"/>
              </a:lnSpc>
              <a:buFont typeface="Arial" panose="020B0604020202020204" pitchFamily="34" charset="0"/>
              <a:buChar char="•"/>
            </a:pPr>
            <a:r>
              <a:rPr lang="en-GB" sz="1800" dirty="0">
                <a:effectLst/>
                <a:ea typeface="Times New Roman" panose="02020603050405020304" pitchFamily="18" charset="0"/>
              </a:rPr>
              <a:t>A baneful feature of the Indian Tax system is the lack of administrative efficiency. There is no coordination between the taxes to allow a well-organised, planned and coordinated tax system to evolve.</a:t>
            </a:r>
            <a:br>
              <a:rPr lang="en-GB" sz="1800" dirty="0">
                <a:effectLst/>
                <a:ea typeface="Times New Roman" panose="02020603050405020304" pitchFamily="18" charset="0"/>
              </a:rPr>
            </a:br>
            <a:r>
              <a:rPr lang="en-GB" sz="1800" dirty="0">
                <a:effectLst/>
                <a:ea typeface="Times New Roman" panose="02020603050405020304" pitchFamily="18" charset="0"/>
              </a:rPr>
              <a:t>The rate of direct tax is very high in India, but the contribution to the total tax revenue is very low (Alagappan, 2019).</a:t>
            </a:r>
          </a:p>
          <a:p>
            <a:pPr marL="285750" indent="-285750">
              <a:lnSpc>
                <a:spcPct val="120000"/>
              </a:lnSpc>
              <a:buFont typeface="Arial" panose="020B0604020202020204" pitchFamily="34" charset="0"/>
              <a:buChar char="•"/>
            </a:pPr>
            <a:r>
              <a:rPr lang="en-GB" sz="1800" dirty="0">
                <a:effectLst/>
                <a:ea typeface="Times New Roman" panose="02020603050405020304" pitchFamily="18" charset="0"/>
              </a:rPr>
              <a:t>Taxes can change the behaviours of the people, affecting their incentives to save. </a:t>
            </a:r>
            <a:br>
              <a:rPr lang="en-GB" sz="1800" dirty="0">
                <a:effectLst/>
                <a:ea typeface="Times New Roman" panose="02020603050405020304" pitchFamily="18" charset="0"/>
              </a:rPr>
            </a:br>
            <a:r>
              <a:rPr lang="en-GB" sz="1800" b="1" dirty="0">
                <a:effectLst/>
                <a:ea typeface="Times New Roman" panose="02020603050405020304" pitchFamily="18" charset="0"/>
              </a:rPr>
              <a:t>A negative-tax slab could be introduced for the people at the bottom of the economy, allowing a more equitable yearly distribution of wealth </a:t>
            </a:r>
            <a:r>
              <a:rPr lang="en-GB" sz="1800" dirty="0">
                <a:effectLst/>
                <a:ea typeface="Times New Roman" panose="02020603050405020304" pitchFamily="18" charset="0"/>
              </a:rPr>
              <a:t>and possibly doing equal good instead of channelling the same through government policies, which are generally plagued by corruption (Krishna, 2002 and Gupta, 2017).</a:t>
            </a:r>
          </a:p>
          <a:p>
            <a:pPr marL="285750" indent="-285750">
              <a:lnSpc>
                <a:spcPct val="120000"/>
              </a:lnSpc>
              <a:buFont typeface="Arial" panose="020B0604020202020204" pitchFamily="34" charset="0"/>
              <a:buChar char="•"/>
            </a:pPr>
            <a:r>
              <a:rPr lang="en-GB" sz="1800" dirty="0">
                <a:effectLst/>
                <a:ea typeface="Times New Roman" panose="02020603050405020304" pitchFamily="18" charset="0"/>
              </a:rPr>
              <a:t>In the Indian context, existing studies have not focused on policies integrating tax base broadening, tax rate reduction and administrative reduction in the context of the political economy of tax reform (Bird, 2008).</a:t>
            </a:r>
            <a:endParaRPr lang="en-US" dirty="0"/>
          </a:p>
        </p:txBody>
      </p:sp>
    </p:spTree>
    <p:extLst>
      <p:ext uri="{BB962C8B-B14F-4D97-AF65-F5344CB8AC3E}">
        <p14:creationId xmlns:p14="http://schemas.microsoft.com/office/powerpoint/2010/main" val="121059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1057-9E6B-8363-43F9-F01C09682AB8}"/>
              </a:ext>
            </a:extLst>
          </p:cNvPr>
          <p:cNvSpPr>
            <a:spLocks noGrp="1"/>
          </p:cNvSpPr>
          <p:nvPr>
            <p:ph type="ctrTitle"/>
          </p:nvPr>
        </p:nvSpPr>
        <p:spPr>
          <a:xfrm>
            <a:off x="1523999" y="2145322"/>
            <a:ext cx="9144000" cy="1907931"/>
          </a:xfrm>
        </p:spPr>
        <p:txBody>
          <a:bodyPr>
            <a:normAutofit/>
          </a:bodyPr>
          <a:lstStyle/>
          <a:p>
            <a:r>
              <a:rPr lang="en-GB" sz="3600" b="1" dirty="0">
                <a:effectLst/>
                <a:latin typeface="Times New Roman" panose="02020603050405020304" pitchFamily="18" charset="0"/>
                <a:ea typeface="Times New Roman" panose="02020603050405020304" pitchFamily="18" charset="0"/>
              </a:rPr>
              <a:t>A proposition of tagging individual problems with respective tax amounts as a soft-guidance mechanism for expenditure</a:t>
            </a:r>
            <a:endParaRPr lang="en-US" sz="5400" dirty="0"/>
          </a:p>
        </p:txBody>
      </p:sp>
      <p:pic>
        <p:nvPicPr>
          <p:cNvPr id="15" name="Picture 14">
            <a:extLst>
              <a:ext uri="{FF2B5EF4-FFF2-40B4-BE49-F238E27FC236}">
                <a16:creationId xmlns:a16="http://schemas.microsoft.com/office/drawing/2014/main" id="{396576A7-D8AB-B2C1-B427-4B98AB383C3E}"/>
              </a:ext>
            </a:extLst>
          </p:cNvPr>
          <p:cNvPicPr>
            <a:picLocks noChangeAspect="1"/>
          </p:cNvPicPr>
          <p:nvPr/>
        </p:nvPicPr>
        <p:blipFill>
          <a:blip r:embed="rId2"/>
          <a:stretch>
            <a:fillRect/>
          </a:stretch>
        </p:blipFill>
        <p:spPr>
          <a:xfrm>
            <a:off x="1427444" y="1762739"/>
            <a:ext cx="9337109" cy="4581027"/>
          </a:xfrm>
          <a:prstGeom prst="rect">
            <a:avLst/>
          </a:prstGeom>
        </p:spPr>
      </p:pic>
    </p:spTree>
    <p:extLst>
      <p:ext uri="{BB962C8B-B14F-4D97-AF65-F5344CB8AC3E}">
        <p14:creationId xmlns:p14="http://schemas.microsoft.com/office/powerpoint/2010/main" val="107220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586F-E14D-F2F6-E37D-1AE630242178}"/>
              </a:ext>
            </a:extLst>
          </p:cNvPr>
          <p:cNvSpPr>
            <a:spLocks noGrp="1"/>
          </p:cNvSpPr>
          <p:nvPr>
            <p:ph type="ctrTitle"/>
          </p:nvPr>
        </p:nvSpPr>
        <p:spPr>
          <a:xfrm>
            <a:off x="1524000" y="1441938"/>
            <a:ext cx="9144000" cy="824185"/>
          </a:xfrm>
        </p:spPr>
        <p:txBody>
          <a:bodyPr>
            <a:normAutofit/>
          </a:bodyPr>
          <a:lstStyle/>
          <a:p>
            <a:r>
              <a:rPr lang="en-GB" sz="4000" b="1" dirty="0">
                <a:effectLst/>
                <a:latin typeface="Times New Roman" panose="02020603050405020304" pitchFamily="18" charset="0"/>
                <a:ea typeface="Times New Roman" panose="02020603050405020304" pitchFamily="18" charset="0"/>
              </a:rPr>
              <a:t>Motivation</a:t>
            </a:r>
            <a:endParaRPr lang="en-US" sz="6000" dirty="0"/>
          </a:p>
        </p:txBody>
      </p:sp>
      <p:sp>
        <p:nvSpPr>
          <p:cNvPr id="3" name="Subtitle 2">
            <a:extLst>
              <a:ext uri="{FF2B5EF4-FFF2-40B4-BE49-F238E27FC236}">
                <a16:creationId xmlns:a16="http://schemas.microsoft.com/office/drawing/2014/main" id="{470AEAE6-FB71-A345-38BA-2F5D96659E11}"/>
              </a:ext>
            </a:extLst>
          </p:cNvPr>
          <p:cNvSpPr>
            <a:spLocks noGrp="1"/>
          </p:cNvSpPr>
          <p:nvPr>
            <p:ph type="subTitle" idx="1"/>
          </p:nvPr>
        </p:nvSpPr>
        <p:spPr>
          <a:xfrm>
            <a:off x="1160585" y="2655277"/>
            <a:ext cx="10049607" cy="3666392"/>
          </a:xfrm>
        </p:spPr>
        <p:txBody>
          <a:bodyPr>
            <a:noAutofit/>
          </a:bodyPr>
          <a:lstStyle/>
          <a:p>
            <a:pPr marL="285750" indent="-285750">
              <a:lnSpc>
                <a:spcPct val="100000"/>
              </a:lnSpc>
              <a:buFont typeface="Arial" panose="020B0604020202020204" pitchFamily="34" charset="0"/>
              <a:buChar char="•"/>
            </a:pPr>
            <a:r>
              <a:rPr lang="en-GB" sz="2000" dirty="0">
                <a:effectLst/>
                <a:ea typeface="Times New Roman" panose="02020603050405020304" pitchFamily="18" charset="0"/>
              </a:rPr>
              <a:t>Human civilization is on the brink of a climate revolution, and our present decisions will depend on whether we are able to outlive time as a dominant civilization in the Universe or perish into oblivion.</a:t>
            </a:r>
          </a:p>
          <a:p>
            <a:pPr marL="285750" indent="-285750">
              <a:lnSpc>
                <a:spcPct val="100000"/>
              </a:lnSpc>
              <a:buFont typeface="Arial" panose="020B0604020202020204" pitchFamily="34" charset="0"/>
              <a:buChar char="•"/>
            </a:pPr>
            <a:r>
              <a:rPr lang="en-GB" sz="2000" dirty="0">
                <a:effectLst/>
                <a:ea typeface="Times New Roman" panose="02020603050405020304" pitchFamily="18" charset="0"/>
              </a:rPr>
              <a:t>A basic roadblock during most implementation phases seem to be the lack of government interest possibly due to organisational foolishness, laziness and inertia as well as technological gaps and fund availability, for which we may have to run from pillar to post in most countries just to show that a profitable model exists to save the planet.</a:t>
            </a:r>
          </a:p>
          <a:p>
            <a:pPr marL="285750" indent="-285750">
              <a:lnSpc>
                <a:spcPct val="100000"/>
              </a:lnSpc>
              <a:buFont typeface="Arial" panose="020B0604020202020204" pitchFamily="34" charset="0"/>
              <a:buChar char="•"/>
            </a:pPr>
            <a:r>
              <a:rPr lang="en-GB" sz="2000" b="1" dirty="0">
                <a:effectLst/>
                <a:ea typeface="Times New Roman" panose="02020603050405020304" pitchFamily="18" charset="0"/>
              </a:rPr>
              <a:t>We must help ourselves in this regard by generating new revolutionary ideas and transforming our steps into swiftly implementable corrective actions for  eternal survival of life on Earth </a:t>
            </a:r>
            <a:endParaRPr lang="en-US" sz="2000" b="1" dirty="0"/>
          </a:p>
        </p:txBody>
      </p:sp>
    </p:spTree>
    <p:extLst>
      <p:ext uri="{BB962C8B-B14F-4D97-AF65-F5344CB8AC3E}">
        <p14:creationId xmlns:p14="http://schemas.microsoft.com/office/powerpoint/2010/main" val="1461877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DB8B-25A7-DDDE-A5D3-2EA6D24B34E9}"/>
              </a:ext>
            </a:extLst>
          </p:cNvPr>
          <p:cNvSpPr>
            <a:spLocks noGrp="1"/>
          </p:cNvSpPr>
          <p:nvPr>
            <p:ph type="ctrTitle"/>
          </p:nvPr>
        </p:nvSpPr>
        <p:spPr>
          <a:xfrm>
            <a:off x="1524000" y="1450732"/>
            <a:ext cx="9144000" cy="509954"/>
          </a:xfrm>
        </p:spPr>
        <p:txBody>
          <a:bodyPr>
            <a:normAutofit fontScale="90000"/>
          </a:bodyPr>
          <a:lstStyle/>
          <a:p>
            <a:r>
              <a:rPr lang="en-GB" b="1" dirty="0">
                <a:effectLst/>
                <a:latin typeface="Times New Roman" panose="02020603050405020304" pitchFamily="18" charset="0"/>
                <a:ea typeface="Times New Roman" panose="02020603050405020304" pitchFamily="18" charset="0"/>
              </a:rPr>
              <a:t>From the barter system to exchange tokens</a:t>
            </a:r>
            <a:endParaRPr lang="en-US" dirty="0"/>
          </a:p>
        </p:txBody>
      </p:sp>
      <p:sp>
        <p:nvSpPr>
          <p:cNvPr id="3" name="Subtitle 2">
            <a:extLst>
              <a:ext uri="{FF2B5EF4-FFF2-40B4-BE49-F238E27FC236}">
                <a16:creationId xmlns:a16="http://schemas.microsoft.com/office/drawing/2014/main" id="{BF1FC6D3-3C10-8580-2F58-CCF7D260F6CD}"/>
              </a:ext>
            </a:extLst>
          </p:cNvPr>
          <p:cNvSpPr>
            <a:spLocks noGrp="1"/>
          </p:cNvSpPr>
          <p:nvPr>
            <p:ph type="subTitle" idx="1"/>
          </p:nvPr>
        </p:nvSpPr>
        <p:spPr>
          <a:xfrm>
            <a:off x="228600" y="2259623"/>
            <a:ext cx="7543800" cy="4466491"/>
          </a:xfrm>
        </p:spPr>
        <p:txBody>
          <a:bodyPr>
            <a:normAutofit/>
          </a:bodyPr>
          <a:lstStyle/>
          <a:p>
            <a:pPr marL="285750" indent="-285750">
              <a:lnSpc>
                <a:spcPct val="100000"/>
              </a:lnSpc>
              <a:buFont typeface="Arial" panose="020B0604020202020204" pitchFamily="34" charset="0"/>
              <a:buChar char="•"/>
            </a:pPr>
            <a:r>
              <a:rPr lang="en-GB" sz="1800" dirty="0">
                <a:effectLst/>
                <a:latin typeface="Times New Roman" panose="02020603050405020304" pitchFamily="18" charset="0"/>
                <a:ea typeface="Times New Roman" panose="02020603050405020304" pitchFamily="18" charset="0"/>
              </a:rPr>
              <a:t>The existing human civilization has evolved from the basic barter system principles, now using tokens (money) issued by a central authority (the Central/Reserve/Federal Banks).</a:t>
            </a:r>
          </a:p>
          <a:p>
            <a:pPr marL="285750" indent="-285750">
              <a:lnSpc>
                <a:spcPct val="100000"/>
              </a:lnSpc>
              <a:buFont typeface="Arial" panose="020B0604020202020204" pitchFamily="34" charset="0"/>
              <a:buChar char="•"/>
            </a:pPr>
            <a:r>
              <a:rPr lang="en-GB" sz="1800" dirty="0">
                <a:effectLst/>
                <a:latin typeface="Times New Roman" panose="02020603050405020304" pitchFamily="18" charset="0"/>
                <a:ea typeface="Times New Roman" panose="02020603050405020304" pitchFamily="18" charset="0"/>
              </a:rPr>
              <a:t>Tax as we know, being charged from citizens to help the government in public projects, has been existing even 5000 years from now in a similar form (A. Mukhopadhyay, 2018) and its hight time we use modern technologies to evolve its understanding.</a:t>
            </a:r>
          </a:p>
          <a:p>
            <a:pPr marL="285750" indent="-285750">
              <a:lnSpc>
                <a:spcPct val="100000"/>
              </a:lnSpc>
              <a:buFont typeface="Arial" panose="020B0604020202020204" pitchFamily="34" charset="0"/>
              <a:buChar char="•"/>
            </a:pPr>
            <a:r>
              <a:rPr lang="en-GB" sz="1800" dirty="0">
                <a:effectLst/>
                <a:latin typeface="Times New Roman" panose="02020603050405020304" pitchFamily="18" charset="0"/>
                <a:ea typeface="Times New Roman" panose="02020603050405020304" pitchFamily="18" charset="0"/>
              </a:rPr>
              <a:t>Suggestions of what to change, add or incorporate to create a positive impact that would affect the specific suggester, could not have been possible earlier since it would have been hard to keep track of such feedback 5000 years ago.</a:t>
            </a:r>
            <a:br>
              <a:rPr lang="en-GB" sz="1800" dirty="0">
                <a:effectLst/>
                <a:latin typeface="Times New Roman" panose="02020603050405020304" pitchFamily="18" charset="0"/>
                <a:ea typeface="Times New Roman" panose="02020603050405020304" pitchFamily="18" charset="0"/>
              </a:rPr>
            </a:br>
            <a:r>
              <a:rPr lang="en-GB" sz="1800" b="1" dirty="0">
                <a:effectLst/>
                <a:latin typeface="Times New Roman" panose="02020603050405020304" pitchFamily="18" charset="0"/>
                <a:ea typeface="Times New Roman" panose="02020603050405020304" pitchFamily="18" charset="0"/>
              </a:rPr>
              <a:t>However, the present silicon machines and AI allows a different scenario to evolve altogether, a generation where tax is not only an amount but an information tagged with that amount, an yearly wish-list of sorts.</a:t>
            </a:r>
            <a:endParaRPr lang="en-IN" sz="1800" b="1" dirty="0">
              <a:effectLst/>
              <a:latin typeface="Arial" panose="020B0604020202020204" pitchFamily="34" charset="0"/>
              <a:ea typeface="Arial" panose="020B0604020202020204" pitchFamily="34" charset="0"/>
            </a:endParaRPr>
          </a:p>
        </p:txBody>
      </p:sp>
      <p:pic>
        <p:nvPicPr>
          <p:cNvPr id="2052" name="Picture 4">
            <a:extLst>
              <a:ext uri="{FF2B5EF4-FFF2-40B4-BE49-F238E27FC236}">
                <a16:creationId xmlns:a16="http://schemas.microsoft.com/office/drawing/2014/main" id="{5DA4FA15-C0DD-58F5-9656-CD7EDB1E6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3029" y="2250831"/>
            <a:ext cx="2875085" cy="1448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0931D5A-4A86-1009-373E-14ABC53986D4}"/>
              </a:ext>
            </a:extLst>
          </p:cNvPr>
          <p:cNvPicPr>
            <a:picLocks noChangeAspect="1"/>
          </p:cNvPicPr>
          <p:nvPr/>
        </p:nvPicPr>
        <p:blipFill>
          <a:blip r:embed="rId3"/>
          <a:stretch>
            <a:fillRect/>
          </a:stretch>
        </p:blipFill>
        <p:spPr>
          <a:xfrm>
            <a:off x="8000741" y="4229097"/>
            <a:ext cx="4191259" cy="2500303"/>
          </a:xfrm>
          <a:prstGeom prst="rect">
            <a:avLst/>
          </a:prstGeom>
        </p:spPr>
      </p:pic>
    </p:spTree>
    <p:extLst>
      <p:ext uri="{BB962C8B-B14F-4D97-AF65-F5344CB8AC3E}">
        <p14:creationId xmlns:p14="http://schemas.microsoft.com/office/powerpoint/2010/main" val="1500570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52A7-5F82-F2A3-C89A-E852BEDE479E}"/>
              </a:ext>
            </a:extLst>
          </p:cNvPr>
          <p:cNvSpPr>
            <a:spLocks noGrp="1"/>
          </p:cNvSpPr>
          <p:nvPr>
            <p:ph type="ctrTitle"/>
          </p:nvPr>
        </p:nvSpPr>
        <p:spPr>
          <a:xfrm>
            <a:off x="1" y="1828801"/>
            <a:ext cx="5053610" cy="1099037"/>
          </a:xfrm>
        </p:spPr>
        <p:txBody>
          <a:bodyPr>
            <a:normAutofit fontScale="90000"/>
          </a:bodyPr>
          <a:lstStyle/>
          <a:p>
            <a:r>
              <a:rPr lang="en-GB" sz="2800" b="1" dirty="0">
                <a:effectLst/>
                <a:latin typeface="Times New Roman" panose="02020603050405020304" pitchFamily="18" charset="0"/>
                <a:ea typeface="Times New Roman" panose="02020603050405020304" pitchFamily="18" charset="0"/>
              </a:rPr>
              <a:t>Envisioning Tax as a Vector, a change in its status from a scalar quantity, for new possibilities</a:t>
            </a:r>
            <a:endParaRPr lang="en-US" sz="4400" dirty="0"/>
          </a:p>
        </p:txBody>
      </p:sp>
      <p:sp>
        <p:nvSpPr>
          <p:cNvPr id="3" name="Subtitle 2">
            <a:extLst>
              <a:ext uri="{FF2B5EF4-FFF2-40B4-BE49-F238E27FC236}">
                <a16:creationId xmlns:a16="http://schemas.microsoft.com/office/drawing/2014/main" id="{4AF54605-A8BE-B503-8D33-96C093DF0D86}"/>
              </a:ext>
            </a:extLst>
          </p:cNvPr>
          <p:cNvSpPr>
            <a:spLocks noGrp="1"/>
          </p:cNvSpPr>
          <p:nvPr>
            <p:ph type="subTitle" idx="1"/>
          </p:nvPr>
        </p:nvSpPr>
        <p:spPr>
          <a:xfrm>
            <a:off x="5125916" y="2031023"/>
            <a:ext cx="6995982" cy="4826976"/>
          </a:xfrm>
        </p:spPr>
        <p:txBody>
          <a:bodyPr>
            <a:noAutofit/>
          </a:bodyPr>
          <a:lstStyle/>
          <a:p>
            <a:pPr algn="just">
              <a:lnSpc>
                <a:spcPct val="100000"/>
              </a:lnSpc>
            </a:pPr>
            <a:r>
              <a:rPr lang="en-GB" sz="1600" dirty="0">
                <a:effectLst/>
                <a:latin typeface="Times New Roman" panose="02020603050405020304" pitchFamily="18" charset="0"/>
                <a:ea typeface="Times New Roman" panose="02020603050405020304" pitchFamily="18" charset="0"/>
              </a:rPr>
              <a:t>We propose the following sequential framework (Fig. 1) for the development of a pipeline towards financial allocation and automatic creation of project proposals, :</a:t>
            </a:r>
            <a:endParaRPr lang="en-IN" sz="1600" dirty="0">
              <a:effectLst/>
              <a:latin typeface="Arial" panose="020B0604020202020204" pitchFamily="34" charset="0"/>
              <a:ea typeface="Arial" panose="020B0604020202020204" pitchFamily="34" charset="0"/>
            </a:endParaRPr>
          </a:p>
          <a:p>
            <a:pPr marL="342900" lvl="0" indent="-342900" algn="just">
              <a:lnSpc>
                <a:spcPct val="100000"/>
              </a:lnSpc>
              <a:buFont typeface="+mj-lt"/>
              <a:buAutoNum type="romanLcPeriod"/>
            </a:pPr>
            <a:r>
              <a:rPr lang="en-GB" sz="1600" dirty="0">
                <a:effectLst/>
                <a:latin typeface="Times New Roman" panose="02020603050405020304" pitchFamily="18" charset="0"/>
                <a:ea typeface="Times New Roman" panose="02020603050405020304" pitchFamily="18" charset="0"/>
                <a:cs typeface="Mangal" panose="02040503050203030202" pitchFamily="18" charset="0"/>
              </a:rPr>
              <a:t>Collection of public feedback from tax portals, including:</a:t>
            </a:r>
          </a:p>
          <a:p>
            <a:pPr marL="800100" lvl="1" indent="-342900" algn="just">
              <a:lnSpc>
                <a:spcPct val="100000"/>
              </a:lnSpc>
              <a:buFont typeface="+mj-lt"/>
              <a:buAutoNum type="romanLcPeriod"/>
            </a:pPr>
            <a:r>
              <a:rPr lang="en-GB" sz="1050" dirty="0">
                <a:effectLst/>
                <a:latin typeface="Times New Roman" panose="02020603050405020304" pitchFamily="18" charset="0"/>
                <a:ea typeface="Times New Roman" panose="02020603050405020304" pitchFamily="18" charset="0"/>
                <a:cs typeface="Mangal" panose="02040503050203030202" pitchFamily="18" charset="0"/>
              </a:rPr>
              <a:t>Problem Description,</a:t>
            </a:r>
          </a:p>
          <a:p>
            <a:pPr marL="800100" lvl="1" indent="-342900" algn="just">
              <a:lnSpc>
                <a:spcPct val="100000"/>
              </a:lnSpc>
              <a:buFont typeface="+mj-lt"/>
              <a:buAutoNum type="romanLcPeriod"/>
            </a:pPr>
            <a:r>
              <a:rPr lang="en-GB" sz="1050" dirty="0">
                <a:effectLst/>
                <a:latin typeface="Times New Roman" panose="02020603050405020304" pitchFamily="18" charset="0"/>
                <a:ea typeface="Times New Roman" panose="02020603050405020304" pitchFamily="18" charset="0"/>
                <a:cs typeface="Mangal" panose="02040503050203030202" pitchFamily="18" charset="0"/>
              </a:rPr>
              <a:t>Geographical Location where the problem scenario arises (could also be online, etc.), and</a:t>
            </a:r>
          </a:p>
          <a:p>
            <a:pPr marL="800100" lvl="1" indent="-342900" algn="just">
              <a:lnSpc>
                <a:spcPct val="100000"/>
              </a:lnSpc>
              <a:buFont typeface="+mj-lt"/>
              <a:buAutoNum type="romanLcPeriod"/>
            </a:pPr>
            <a:r>
              <a:rPr lang="en-GB" sz="1050" dirty="0">
                <a:ea typeface="Times New Roman" panose="02020603050405020304" pitchFamily="18" charset="0"/>
                <a:cs typeface="Mangal" panose="02040503050203030202" pitchFamily="18" charset="0"/>
              </a:rPr>
              <a:t>P</a:t>
            </a:r>
            <a:r>
              <a:rPr lang="en-GB" sz="1050" dirty="0">
                <a:effectLst/>
                <a:latin typeface="Times New Roman" panose="02020603050405020304" pitchFamily="18" charset="0"/>
                <a:ea typeface="Times New Roman" panose="02020603050405020304" pitchFamily="18" charset="0"/>
                <a:cs typeface="Mangal" panose="02040503050203030202" pitchFamily="18" charset="0"/>
              </a:rPr>
              <a:t>ercentage of his/her tax amount the tax-payer wishes to allocate to solve this specific problem</a:t>
            </a:r>
            <a:endParaRPr lang="en-IN" sz="105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00000"/>
              </a:lnSpc>
              <a:buFont typeface="+mj-lt"/>
              <a:buAutoNum type="romanLcPeriod"/>
            </a:pPr>
            <a:r>
              <a:rPr lang="en-GB" sz="1600" dirty="0">
                <a:effectLst/>
                <a:latin typeface="Times New Roman" panose="02020603050405020304" pitchFamily="18" charset="0"/>
                <a:ea typeface="Times New Roman" panose="02020603050405020304" pitchFamily="18" charset="0"/>
                <a:cs typeface="Mangal" panose="02040503050203030202" pitchFamily="18" charset="0"/>
              </a:rPr>
              <a:t>Data cleaning and pre-processing (includes translation of the feedback language in case the language models used is trained only in English)</a:t>
            </a:r>
            <a:endParaRPr lang="en-IN" sz="16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00000"/>
              </a:lnSpc>
              <a:buFont typeface="+mj-lt"/>
              <a:buAutoNum type="romanLcPeriod"/>
            </a:pPr>
            <a:r>
              <a:rPr lang="en-GB" sz="1600" dirty="0">
                <a:effectLst/>
                <a:latin typeface="Times New Roman" panose="02020603050405020304" pitchFamily="18" charset="0"/>
                <a:ea typeface="Times New Roman" panose="02020603050405020304" pitchFamily="18" charset="0"/>
                <a:cs typeface="Mangal" panose="02040503050203030202" pitchFamily="18" charset="0"/>
              </a:rPr>
              <a:t>Clustering of the Problem Descriptions into problem-specific baskets for each location (i.e. for each location cluster)</a:t>
            </a:r>
            <a:endParaRPr lang="en-IN" sz="1600" dirty="0">
              <a:effectLst/>
              <a:latin typeface="Arial" panose="020B0604020202020204" pitchFamily="34" charset="0"/>
              <a:ea typeface="Arial" panose="020B0604020202020204" pitchFamily="34" charset="0"/>
              <a:cs typeface="Mangal" panose="02040503050203030202" pitchFamily="18" charset="0"/>
            </a:endParaRPr>
          </a:p>
          <a:p>
            <a:pPr marL="342900" lvl="0" indent="-342900" algn="just">
              <a:lnSpc>
                <a:spcPct val="100000"/>
              </a:lnSpc>
              <a:buFont typeface="+mj-lt"/>
              <a:buAutoNum type="romanLcPeriod"/>
            </a:pPr>
            <a:r>
              <a:rPr lang="en-GB" sz="1600" dirty="0">
                <a:effectLst/>
                <a:latin typeface="Times New Roman" panose="02020603050405020304" pitchFamily="18" charset="0"/>
                <a:ea typeface="Times New Roman" panose="02020603050405020304" pitchFamily="18" charset="0"/>
                <a:cs typeface="Mangal" panose="02040503050203030202" pitchFamily="18" charset="0"/>
              </a:rPr>
              <a:t>Developing an intelligent AI to summarize all the Problem Descriptions within each cluster (a cluster, as defined above, refers to a specific location and a specific problem domain) to create a (one-pager) combined description of all the problems in that cluster, and another (one-pager) project-proposal to solve the cluster-specific problem. The suggested financial allocation to this Project Proposal would be the aggregated tax amounts tagged with the Problem Descriptions in a cluster.</a:t>
            </a:r>
            <a:endParaRPr lang="en-IN" sz="1600" dirty="0">
              <a:effectLst/>
              <a:latin typeface="Arial" panose="020B0604020202020204" pitchFamily="34" charset="0"/>
              <a:ea typeface="Arial" panose="020B060402020202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EA931061-EE2C-03D7-72D2-4A576B31D225}"/>
              </a:ext>
            </a:extLst>
          </p:cNvPr>
          <p:cNvPicPr>
            <a:picLocks noChangeAspect="1"/>
          </p:cNvPicPr>
          <p:nvPr/>
        </p:nvPicPr>
        <p:blipFill>
          <a:blip r:embed="rId2"/>
          <a:stretch>
            <a:fillRect/>
          </a:stretch>
        </p:blipFill>
        <p:spPr>
          <a:xfrm>
            <a:off x="0" y="3543300"/>
            <a:ext cx="5125916" cy="2514906"/>
          </a:xfrm>
          <a:prstGeom prst="rect">
            <a:avLst/>
          </a:prstGeom>
        </p:spPr>
      </p:pic>
    </p:spTree>
    <p:extLst>
      <p:ext uri="{BB962C8B-B14F-4D97-AF65-F5344CB8AC3E}">
        <p14:creationId xmlns:p14="http://schemas.microsoft.com/office/powerpoint/2010/main" val="297508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1913-FBEB-317E-025C-B1D884FAA546}"/>
              </a:ext>
            </a:extLst>
          </p:cNvPr>
          <p:cNvSpPr>
            <a:spLocks noGrp="1"/>
          </p:cNvSpPr>
          <p:nvPr>
            <p:ph type="ctrTitle"/>
          </p:nvPr>
        </p:nvSpPr>
        <p:spPr/>
        <p:txBody>
          <a:bodyPr>
            <a:normAutofit fontScale="90000"/>
          </a:bodyPr>
          <a:lstStyle/>
          <a:p>
            <a:r>
              <a:rPr lang="en-GB" b="1" dirty="0">
                <a:effectLst/>
                <a:latin typeface="Times New Roman" panose="02020603050405020304" pitchFamily="18" charset="0"/>
                <a:ea typeface="Times New Roman" panose="02020603050405020304" pitchFamily="18" charset="0"/>
              </a:rPr>
              <a:t>Predicting the Future: A Renaissance in Governance</a:t>
            </a:r>
            <a:endParaRPr lang="en-US" sz="4400" dirty="0"/>
          </a:p>
        </p:txBody>
      </p:sp>
      <p:sp>
        <p:nvSpPr>
          <p:cNvPr id="3" name="Subtitle 2">
            <a:extLst>
              <a:ext uri="{FF2B5EF4-FFF2-40B4-BE49-F238E27FC236}">
                <a16:creationId xmlns:a16="http://schemas.microsoft.com/office/drawing/2014/main" id="{D4D0F71D-30BB-587E-67A8-BA177EDB5C64}"/>
              </a:ext>
            </a:extLst>
          </p:cNvPr>
          <p:cNvSpPr>
            <a:spLocks noGrp="1"/>
          </p:cNvSpPr>
          <p:nvPr>
            <p:ph type="subTitle" idx="1"/>
          </p:nvPr>
        </p:nvSpPr>
        <p:spPr>
          <a:xfrm>
            <a:off x="923192" y="2564295"/>
            <a:ext cx="10709031" cy="4065105"/>
          </a:xfrm>
        </p:spPr>
        <p:txBody>
          <a:bodyPr>
            <a:normAutofit/>
          </a:bodyPr>
          <a:lstStyle/>
          <a:p>
            <a:pPr marL="285750" indent="-285750">
              <a:lnSpc>
                <a:spcPct val="110000"/>
              </a:lnSpc>
              <a:buFont typeface="Arial" panose="020B0604020202020204" pitchFamily="34" charset="0"/>
              <a:buChar char="•"/>
            </a:pPr>
            <a:r>
              <a:rPr lang="en-GB" sz="1800" dirty="0">
                <a:effectLst/>
                <a:latin typeface="Times New Roman" panose="02020603050405020304" pitchFamily="18" charset="0"/>
                <a:ea typeface="Times New Roman" panose="02020603050405020304" pitchFamily="18" charset="0"/>
              </a:rPr>
              <a:t>This form of a suggestion system will ensure unbiased and conscious feedback from the taxpayers.</a:t>
            </a:r>
          </a:p>
          <a:p>
            <a:pPr marL="285750" indent="-285750">
              <a:lnSpc>
                <a:spcPct val="110000"/>
              </a:lnSpc>
              <a:buFont typeface="Arial" panose="020B0604020202020204" pitchFamily="34" charset="0"/>
              <a:buChar char="•"/>
            </a:pPr>
            <a:r>
              <a:rPr lang="en-GB" sz="1800" dirty="0">
                <a:effectLst/>
                <a:latin typeface="Times New Roman" panose="02020603050405020304" pitchFamily="18" charset="0"/>
                <a:ea typeface="Times New Roman" panose="02020603050405020304" pitchFamily="18" charset="0"/>
              </a:rPr>
              <a:t>Powerful language models for problem clustering and cluster summarization would help in obtaining an accurate understanding of the location-specific pain points.</a:t>
            </a:r>
            <a:br>
              <a:rPr lang="en-GB" sz="1800" dirty="0">
                <a:effectLst/>
                <a:latin typeface="Times New Roman" panose="02020603050405020304" pitchFamily="18" charset="0"/>
                <a:ea typeface="Times New Roman" panose="02020603050405020304" pitchFamily="18" charset="0"/>
              </a:rPr>
            </a:br>
            <a:r>
              <a:rPr lang="en-GB" sz="1800" dirty="0">
                <a:effectLst/>
                <a:latin typeface="Times New Roman" panose="02020603050405020304" pitchFamily="18" charset="0"/>
                <a:ea typeface="Times New Roman" panose="02020603050405020304" pitchFamily="18" charset="0"/>
              </a:rPr>
              <a:t>As societies develop socio-economically, focus on public health, energy security and water infrastructure, pollution and air quality, as well as human longevity and sustainability would become the prime suggestion factors.</a:t>
            </a:r>
          </a:p>
          <a:p>
            <a:pPr marL="285750" indent="-285750">
              <a:lnSpc>
                <a:spcPct val="110000"/>
              </a:lnSpc>
              <a:buFont typeface="Arial" panose="020B0604020202020204" pitchFamily="34" charset="0"/>
              <a:buChar char="•"/>
            </a:pPr>
            <a:r>
              <a:rPr lang="en-GB" sz="1800" b="1" dirty="0">
                <a:effectLst/>
                <a:latin typeface="Times New Roman" panose="02020603050405020304" pitchFamily="18" charset="0"/>
                <a:ea typeface="Times New Roman" panose="02020603050405020304" pitchFamily="18" charset="0"/>
              </a:rPr>
              <a:t>Help locals direct governments towards churning their organismic survival zeal into organizational management</a:t>
            </a:r>
            <a:r>
              <a:rPr lang="en-US" sz="1800" b="1"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r>
              <a:rPr lang="en-GB" sz="1800" dirty="0">
                <a:effectLst/>
                <a:latin typeface="Times New Roman" panose="02020603050405020304" pitchFamily="18" charset="0"/>
                <a:ea typeface="Times New Roman" panose="02020603050405020304" pitchFamily="18" charset="0"/>
              </a:rPr>
              <a:t>We predict the evolution of the actionable outcomes from such a system to progressively shift towards the longevity of the self, the surrounding and overlapping ecosystems (sustainability), and the planet, enabling us time-bound organisms to introspect profoundly about purposeful existence.</a:t>
            </a:r>
            <a:br>
              <a:rPr lang="en-GB" sz="1800" dirty="0">
                <a:effectLst/>
                <a:latin typeface="Times New Roman" panose="02020603050405020304" pitchFamily="18" charset="0"/>
                <a:ea typeface="Times New Roman" panose="02020603050405020304" pitchFamily="18" charset="0"/>
              </a:rPr>
            </a:br>
            <a:endParaRPr lang="en-GB"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22100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4A921-420E-EF81-CFA8-4804631A180B}"/>
              </a:ext>
            </a:extLst>
          </p:cNvPr>
          <p:cNvSpPr>
            <a:spLocks noGrp="1"/>
          </p:cNvSpPr>
          <p:nvPr>
            <p:ph type="ctrTitle"/>
          </p:nvPr>
        </p:nvSpPr>
        <p:spPr/>
        <p:txBody>
          <a:bodyPr>
            <a:normAutofit fontScale="90000"/>
          </a:bodyPr>
          <a:lstStyle/>
          <a:p>
            <a:r>
              <a:rPr lang="en-GB" sz="3600" b="1" dirty="0">
                <a:effectLst/>
                <a:latin typeface="Times New Roman" panose="02020603050405020304" pitchFamily="18" charset="0"/>
                <a:ea typeface="Times New Roman" panose="02020603050405020304" pitchFamily="18" charset="0"/>
              </a:rPr>
              <a:t>Existing Theories on Tax</a:t>
            </a:r>
            <a:endParaRPr lang="en-US" sz="5400" dirty="0"/>
          </a:p>
        </p:txBody>
      </p:sp>
      <p:sp>
        <p:nvSpPr>
          <p:cNvPr id="3" name="Subtitle 2">
            <a:extLst>
              <a:ext uri="{FF2B5EF4-FFF2-40B4-BE49-F238E27FC236}">
                <a16:creationId xmlns:a16="http://schemas.microsoft.com/office/drawing/2014/main" id="{54A26706-6FAC-CB04-EB86-1FBC9FB936B6}"/>
              </a:ext>
            </a:extLst>
          </p:cNvPr>
          <p:cNvSpPr>
            <a:spLocks noGrp="1"/>
          </p:cNvSpPr>
          <p:nvPr>
            <p:ph type="subTitle" idx="1"/>
          </p:nvPr>
        </p:nvSpPr>
        <p:spPr>
          <a:xfrm>
            <a:off x="1283677" y="2625268"/>
            <a:ext cx="9961685" cy="3933220"/>
          </a:xfrm>
        </p:spPr>
        <p:txBody>
          <a:bodyPr>
            <a:normAutofit fontScale="92500"/>
          </a:bodyPr>
          <a:lstStyle/>
          <a:p>
            <a:pPr marL="285750" indent="-285750">
              <a:lnSpc>
                <a:spcPct val="120000"/>
              </a:lnSpc>
              <a:buFont typeface="Arial" panose="020B0604020202020204" pitchFamily="34" charset="0"/>
              <a:buChar char="•"/>
            </a:pPr>
            <a:r>
              <a:rPr lang="en-GB" sz="1800" dirty="0">
                <a:effectLst/>
                <a:latin typeface="Times New Roman" panose="02020603050405020304" pitchFamily="18" charset="0"/>
                <a:ea typeface="Times New Roman" panose="02020603050405020304" pitchFamily="18" charset="0"/>
              </a:rPr>
              <a:t>The utilitarian theory of taxation is based on the fact that money taken as tax from relatively rich people will do lesser harm to them (in terms of consumption and savings) as compared to the tax taken from the relatively poor ones.</a:t>
            </a:r>
            <a:br>
              <a:rPr lang="en-GB" sz="1800" dirty="0">
                <a:effectLst/>
                <a:latin typeface="Times New Roman" panose="02020603050405020304" pitchFamily="18" charset="0"/>
                <a:ea typeface="Times New Roman" panose="02020603050405020304" pitchFamily="18" charset="0"/>
              </a:rPr>
            </a:br>
            <a:r>
              <a:rPr lang="en-GB" sz="1800" dirty="0">
                <a:effectLst/>
                <a:latin typeface="Times New Roman" panose="02020603050405020304" pitchFamily="18" charset="0"/>
                <a:ea typeface="Times New Roman" panose="02020603050405020304" pitchFamily="18" charset="0"/>
              </a:rPr>
              <a:t>The benefits of this theory of taxation include the reach of the taxation, the opinions of the population regarding its implementation, net utility received after contributing towards taxation and alternative options if the net utility obtained is insufficient (</a:t>
            </a:r>
            <a:r>
              <a:rPr lang="en-GB" sz="1800" dirty="0" err="1">
                <a:effectLst/>
                <a:latin typeface="Times New Roman" panose="02020603050405020304" pitchFamily="18" charset="0"/>
                <a:ea typeface="Times New Roman" panose="02020603050405020304" pitchFamily="18" charset="0"/>
              </a:rPr>
              <a:t>Bezhanyan</a:t>
            </a:r>
            <a:r>
              <a:rPr lang="en-GB" sz="1800" dirty="0">
                <a:effectLst/>
                <a:latin typeface="Times New Roman" panose="02020603050405020304" pitchFamily="18" charset="0"/>
                <a:ea typeface="Times New Roman" panose="02020603050405020304" pitchFamily="18" charset="0"/>
              </a:rPr>
              <a:t>, 2018).</a:t>
            </a:r>
          </a:p>
          <a:p>
            <a:pPr marL="285750" indent="-285750">
              <a:lnSpc>
                <a:spcPct val="120000"/>
              </a:lnSpc>
              <a:buFont typeface="Arial" panose="020B0604020202020204" pitchFamily="34" charset="0"/>
              <a:buChar char="•"/>
            </a:pPr>
            <a:r>
              <a:rPr lang="en-GB" sz="1800" dirty="0">
                <a:effectLst/>
                <a:latin typeface="Times New Roman" panose="02020603050405020304" pitchFamily="18" charset="0"/>
                <a:ea typeface="Times New Roman" panose="02020603050405020304" pitchFamily="18" charset="0"/>
              </a:rPr>
              <a:t>Integrating AI into the system will bring more transparency in the process, supplementing the development of problem-specific projects through our novel suggestion of aggregating tax-amount-weighted public feedback. </a:t>
            </a:r>
            <a:endParaRPr lang="en-IN" sz="1800" dirty="0">
              <a:effectLst/>
              <a:latin typeface="Arial" panose="020B0604020202020204" pitchFamily="34" charset="0"/>
              <a:ea typeface="Arial" panose="020B0604020202020204" pitchFamily="34" charset="0"/>
            </a:endParaRPr>
          </a:p>
          <a:p>
            <a:pPr marL="285750" indent="-285750">
              <a:lnSpc>
                <a:spcPct val="120000"/>
              </a:lnSpc>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rPr>
              <a:t>Though the basic definition of taxes and externalities indicates that the taxpayers’ activities will not give direct benefit to them, </a:t>
            </a:r>
            <a:r>
              <a:rPr lang="en-US" sz="1800" b="1" dirty="0">
                <a:effectLst/>
                <a:latin typeface="Times New Roman" panose="02020603050405020304" pitchFamily="18" charset="0"/>
                <a:ea typeface="Arial" panose="020B0604020202020204" pitchFamily="34" charset="0"/>
              </a:rPr>
              <a:t>Tax Direction will benefit the majority of taxpayers, thus fulfilling the objective of Pareto optimality</a:t>
            </a:r>
            <a:r>
              <a:rPr lang="en-US" sz="1800" dirty="0">
                <a:effectLst/>
                <a:latin typeface="Times New Roman" panose="02020603050405020304" pitchFamily="18" charset="0"/>
                <a:ea typeface="Arial" panose="020B0604020202020204" pitchFamily="34" charset="0"/>
              </a:rPr>
              <a:t> (Hochman et al., 1969 and Stiglitz, 1987) to a good extent.</a:t>
            </a:r>
            <a:endParaRPr lang="en-US" sz="2800" dirty="0"/>
          </a:p>
        </p:txBody>
      </p:sp>
    </p:spTree>
    <p:extLst>
      <p:ext uri="{BB962C8B-B14F-4D97-AF65-F5344CB8AC3E}">
        <p14:creationId xmlns:p14="http://schemas.microsoft.com/office/powerpoint/2010/main" val="3979405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2727</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#TaxDirection as Personalised Recommendations tagged with Individual Taxes enabling Sustainable Hyperlocal Governance promoting Longevity</vt:lpstr>
      <vt:lpstr>Introduction</vt:lpstr>
      <vt:lpstr>Literature Review</vt:lpstr>
      <vt:lpstr>A proposition of tagging individual problems with respective tax amounts as a soft-guidance mechanism for expenditure</vt:lpstr>
      <vt:lpstr>Motivation</vt:lpstr>
      <vt:lpstr>From the barter system to exchange tokens</vt:lpstr>
      <vt:lpstr>Envisioning Tax as a Vector, a change in its status from a scalar quantity, for new possibilities</vt:lpstr>
      <vt:lpstr>Predicting the Future: A Renaissance in Governance</vt:lpstr>
      <vt:lpstr>Existing Theories on Tax</vt:lpstr>
      <vt:lpstr>Negative repercussions of implementing Tax-Direction (The Devil’s point of view)</vt:lpstr>
      <vt:lpstr>Certain influences on decision-making</vt:lpstr>
      <vt:lpstr>Conclusion</vt:lpstr>
      <vt:lpstr>References</vt:lpstr>
      <vt:lpstr>Thank You  Please start tagging your taxes with a proper direction 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Santanu Banerjee</cp:lastModifiedBy>
  <cp:revision>28</cp:revision>
  <dcterms:created xsi:type="dcterms:W3CDTF">2024-01-26T18:14:08Z</dcterms:created>
  <dcterms:modified xsi:type="dcterms:W3CDTF">2024-01-30T07:53:42Z</dcterms:modified>
</cp:coreProperties>
</file>