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8" r:id="rId4"/>
    <p:sldId id="258" r:id="rId5"/>
    <p:sldId id="259" r:id="rId6"/>
    <p:sldId id="263" r:id="rId7"/>
    <p:sldId id="260" r:id="rId8"/>
    <p:sldId id="269" r:id="rId9"/>
    <p:sldId id="270" r:id="rId10"/>
    <p:sldId id="271"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74"/>
  </p:normalViewPr>
  <p:slideViewPr>
    <p:cSldViewPr snapToGrid="0" snapToObjects="1">
      <p:cViewPr>
        <p:scale>
          <a:sx n="100" d="100"/>
          <a:sy n="100" d="100"/>
        </p:scale>
        <p:origin x="570" y="-2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D1F6C-FEA0-4733-987E-96D794FB2225}" type="datetimeFigureOut">
              <a:rPr lang="es-ES" smtClean="0"/>
              <a:t>30/06/2021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A8092-E440-4663-8C63-E7DAD6E92D5C}" type="slidenum">
              <a:rPr lang="es-ES" smtClean="0"/>
              <a:t>‹Nº›</a:t>
            </a:fld>
            <a:endParaRPr lang="es-ES"/>
          </a:p>
        </p:txBody>
      </p:sp>
    </p:spTree>
    <p:extLst>
      <p:ext uri="{BB962C8B-B14F-4D97-AF65-F5344CB8AC3E}">
        <p14:creationId xmlns:p14="http://schemas.microsoft.com/office/powerpoint/2010/main" val="2219173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30/06/2021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30/06/2021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30/06/2021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30/06/2021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30/06/2021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6.xml" /><Relationship Id="rId4" Type="http://schemas.openxmlformats.org/officeDocument/2006/relationships/image" Target="../media/image13.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emf"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2762251" y="928356"/>
            <a:ext cx="5572878" cy="2431435"/>
          </a:xfrm>
          <a:prstGeom prst="rect">
            <a:avLst/>
          </a:prstGeom>
          <a:noFill/>
        </p:spPr>
        <p:txBody>
          <a:bodyPr wrap="square" rtlCol="0">
            <a:spAutoFit/>
          </a:bodyPr>
          <a:lstStyle/>
          <a:p>
            <a:pPr algn="r"/>
            <a:r>
              <a:rPr lang="es-ES" sz="1900" b="1" dirty="0">
                <a:solidFill>
                  <a:schemeClr val="tx1">
                    <a:lumMod val="75000"/>
                    <a:lumOff val="25000"/>
                  </a:schemeClr>
                </a:solidFill>
              </a:rPr>
              <a:t>Desarrollo de software para la gestión de inventario</a:t>
            </a:r>
          </a:p>
          <a:p>
            <a:pPr algn="r"/>
            <a:endParaRPr lang="es-ES" sz="1900" b="1" dirty="0">
              <a:solidFill>
                <a:schemeClr val="tx1">
                  <a:lumMod val="75000"/>
                  <a:lumOff val="25000"/>
                </a:schemeClr>
              </a:solidFill>
            </a:endParaRPr>
          </a:p>
          <a:p>
            <a:pPr algn="r"/>
            <a:r>
              <a:rPr lang="es-ES" sz="1900" b="1" dirty="0">
                <a:solidFill>
                  <a:schemeClr val="tx1">
                    <a:lumMod val="75000"/>
                    <a:lumOff val="25000"/>
                  </a:schemeClr>
                </a:solidFill>
              </a:rPr>
              <a:t>Hogar geriátrico (Vital s.a.s)</a:t>
            </a:r>
          </a:p>
          <a:p>
            <a:pPr algn="r"/>
            <a:endParaRPr lang="es-ES" sz="1900" b="1" dirty="0">
              <a:solidFill>
                <a:schemeClr val="tx1">
                  <a:lumMod val="75000"/>
                  <a:lumOff val="25000"/>
                </a:schemeClr>
              </a:solidFill>
            </a:endParaRPr>
          </a:p>
          <a:p>
            <a:pPr algn="r"/>
            <a:r>
              <a:rPr lang="es-ES" sz="1900" b="1" dirty="0">
                <a:solidFill>
                  <a:schemeClr val="tx1">
                    <a:lumMod val="75000"/>
                    <a:lumOff val="25000"/>
                  </a:schemeClr>
                </a:solidFill>
              </a:rPr>
              <a:t>Análisis y Desarrollo de Sistemas de Información (ADSI)</a:t>
            </a:r>
          </a:p>
          <a:p>
            <a:pPr algn="r"/>
            <a:endParaRPr lang="es-ES" sz="1900" b="1" dirty="0">
              <a:solidFill>
                <a:schemeClr val="tx1">
                  <a:lumMod val="75000"/>
                  <a:lumOff val="25000"/>
                </a:schemeClr>
              </a:solidFill>
            </a:endParaRPr>
          </a:p>
          <a:p>
            <a:pPr algn="r"/>
            <a:r>
              <a:rPr lang="es-ES" sz="1900" b="1" dirty="0">
                <a:solidFill>
                  <a:schemeClr val="tx1">
                    <a:lumMod val="75000"/>
                    <a:lumOff val="25000"/>
                  </a:schemeClr>
                </a:solidFill>
              </a:rPr>
              <a:t>Centro Textil y de Gestión Industrial</a:t>
            </a: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8EF77A3-80E6-4939-840C-620ADD5E1CF3}"/>
              </a:ext>
            </a:extLst>
          </p:cNvPr>
          <p:cNvPicPr>
            <a:picLocks noChangeAspect="1"/>
          </p:cNvPicPr>
          <p:nvPr/>
        </p:nvPicPr>
        <p:blipFill>
          <a:blip r:embed="rId2"/>
          <a:stretch>
            <a:fillRect/>
          </a:stretch>
        </p:blipFill>
        <p:spPr>
          <a:xfrm>
            <a:off x="8019893" y="71358"/>
            <a:ext cx="1124107" cy="1133633"/>
          </a:xfrm>
          <a:prstGeom prst="rect">
            <a:avLst/>
          </a:prstGeom>
        </p:spPr>
      </p:pic>
      <p:pic>
        <p:nvPicPr>
          <p:cNvPr id="10" name="Imagen 9">
            <a:extLst>
              <a:ext uri="{FF2B5EF4-FFF2-40B4-BE49-F238E27FC236}">
                <a16:creationId xmlns:a16="http://schemas.microsoft.com/office/drawing/2014/main" id="{E2B09C7A-9FCB-4EA6-9D04-583705589B3E}"/>
              </a:ext>
            </a:extLst>
          </p:cNvPr>
          <p:cNvPicPr>
            <a:picLocks noChangeAspect="1"/>
          </p:cNvPicPr>
          <p:nvPr/>
        </p:nvPicPr>
        <p:blipFill>
          <a:blip r:embed="rId3"/>
          <a:stretch>
            <a:fillRect/>
          </a:stretch>
        </p:blipFill>
        <p:spPr>
          <a:xfrm>
            <a:off x="4048051" y="1163615"/>
            <a:ext cx="1047896" cy="1028844"/>
          </a:xfrm>
          <a:prstGeom prst="rect">
            <a:avLst/>
          </a:prstGeom>
        </p:spPr>
      </p:pic>
      <p:pic>
        <p:nvPicPr>
          <p:cNvPr id="12" name="Imagen 11">
            <a:extLst>
              <a:ext uri="{FF2B5EF4-FFF2-40B4-BE49-F238E27FC236}">
                <a16:creationId xmlns:a16="http://schemas.microsoft.com/office/drawing/2014/main" id="{E7C52F73-2CD7-4F1D-9EDB-47A1C47F7A83}"/>
              </a:ext>
            </a:extLst>
          </p:cNvPr>
          <p:cNvPicPr>
            <a:picLocks noChangeAspect="1"/>
          </p:cNvPicPr>
          <p:nvPr/>
        </p:nvPicPr>
        <p:blipFill>
          <a:blip r:embed="rId4"/>
          <a:stretch>
            <a:fillRect/>
          </a:stretch>
        </p:blipFill>
        <p:spPr>
          <a:xfrm>
            <a:off x="1714100" y="4143375"/>
            <a:ext cx="5715798" cy="333422"/>
          </a:xfrm>
          <a:prstGeom prst="rect">
            <a:avLst/>
          </a:prstGeom>
        </p:spPr>
      </p:pic>
      <p:sp>
        <p:nvSpPr>
          <p:cNvPr id="13" name="CuadroTexto 12">
            <a:extLst>
              <a:ext uri="{FF2B5EF4-FFF2-40B4-BE49-F238E27FC236}">
                <a16:creationId xmlns:a16="http://schemas.microsoft.com/office/drawing/2014/main" id="{7E95D19C-E083-420E-B44B-B2C23AC7F8A1}"/>
              </a:ext>
            </a:extLst>
          </p:cNvPr>
          <p:cNvSpPr txBox="1"/>
          <p:nvPr/>
        </p:nvSpPr>
        <p:spPr>
          <a:xfrm>
            <a:off x="1130833" y="2571750"/>
            <a:ext cx="6882333" cy="646331"/>
          </a:xfrm>
          <a:prstGeom prst="rect">
            <a:avLst/>
          </a:prstGeom>
          <a:noFill/>
        </p:spPr>
        <p:txBody>
          <a:bodyPr wrap="none" rtlCol="0">
            <a:spAutoFit/>
          </a:bodyPr>
          <a:lstStyle/>
          <a:p>
            <a:r>
              <a:rPr lang="en-US" sz="3600" b="1" dirty="0">
                <a:solidFill>
                  <a:schemeClr val="bg1"/>
                </a:solidFill>
              </a:rPr>
              <a:t>THANK YOU FOR YOUR ATTENTION</a:t>
            </a:r>
            <a:endParaRPr lang="es-ES" sz="3600" b="1" dirty="0">
              <a:solidFill>
                <a:schemeClr val="bg1"/>
              </a:solidFill>
            </a:endParaRPr>
          </a:p>
        </p:txBody>
      </p:sp>
    </p:spTree>
    <p:extLst>
      <p:ext uri="{BB962C8B-B14F-4D97-AF65-F5344CB8AC3E}">
        <p14:creationId xmlns:p14="http://schemas.microsoft.com/office/powerpoint/2010/main" val="202798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572001" y="901908"/>
            <a:ext cx="3648828" cy="2862322"/>
          </a:xfrm>
          <a:prstGeom prst="rect">
            <a:avLst/>
          </a:prstGeom>
          <a:noFill/>
        </p:spPr>
        <p:txBody>
          <a:bodyPr wrap="square" rtlCol="0">
            <a:spAutoFit/>
          </a:bodyPr>
          <a:lstStyle/>
          <a:p>
            <a:pPr algn="r"/>
            <a:r>
              <a:rPr lang="es-ES" sz="2800" b="1" dirty="0">
                <a:solidFill>
                  <a:schemeClr val="tx1">
                    <a:lumMod val="75000"/>
                    <a:lumOff val="25000"/>
                  </a:schemeClr>
                </a:solidFill>
              </a:rPr>
              <a:t>Aprendices: </a:t>
            </a:r>
          </a:p>
          <a:p>
            <a:pPr algn="r"/>
            <a:r>
              <a:rPr lang="es-ES" sz="2000" b="1" dirty="0">
                <a:solidFill>
                  <a:schemeClr val="tx1">
                    <a:lumMod val="75000"/>
                    <a:lumOff val="25000"/>
                  </a:schemeClr>
                </a:solidFill>
              </a:rPr>
              <a:t>Mauricio Castaño Vergara</a:t>
            </a:r>
          </a:p>
          <a:p>
            <a:pPr algn="r"/>
            <a:r>
              <a:rPr lang="es-ES" sz="2000" b="1" dirty="0">
                <a:solidFill>
                  <a:schemeClr val="tx1">
                    <a:lumMod val="75000"/>
                    <a:lumOff val="25000"/>
                  </a:schemeClr>
                </a:solidFill>
              </a:rPr>
              <a:t>Santiago González Restrepo</a:t>
            </a:r>
          </a:p>
          <a:p>
            <a:pPr algn="r"/>
            <a:endParaRPr lang="es-ES" sz="2800" b="1" dirty="0">
              <a:solidFill>
                <a:schemeClr val="tx1">
                  <a:lumMod val="75000"/>
                  <a:lumOff val="25000"/>
                </a:schemeClr>
              </a:solidFill>
            </a:endParaRPr>
          </a:p>
          <a:p>
            <a:pPr algn="r"/>
            <a:r>
              <a:rPr lang="es-ES" sz="2800" b="1" dirty="0">
                <a:solidFill>
                  <a:schemeClr val="tx1">
                    <a:lumMod val="75000"/>
                    <a:lumOff val="25000"/>
                  </a:schemeClr>
                </a:solidFill>
              </a:rPr>
              <a:t>Ficha: 2252326</a:t>
            </a:r>
          </a:p>
          <a:p>
            <a:pPr algn="r"/>
            <a:endParaRPr lang="es-ES" sz="2800" b="1" dirty="0">
              <a:solidFill>
                <a:schemeClr val="tx1">
                  <a:lumMod val="75000"/>
                  <a:lumOff val="25000"/>
                </a:schemeClr>
              </a:solidFill>
            </a:endParaRPr>
          </a:p>
          <a:p>
            <a:pPr algn="r"/>
            <a:r>
              <a:rPr lang="es-ES" sz="2800" b="1" dirty="0">
                <a:solidFill>
                  <a:schemeClr val="tx1">
                    <a:lumMod val="75000"/>
                    <a:lumOff val="25000"/>
                  </a:schemeClr>
                </a:solidFill>
              </a:rPr>
              <a:t>Medellín, 2021</a:t>
            </a: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90968" y="0"/>
            <a:ext cx="5114139" cy="923330"/>
          </a:xfrm>
          <a:prstGeom prst="rect">
            <a:avLst/>
          </a:prstGeom>
          <a:noFill/>
        </p:spPr>
        <p:txBody>
          <a:bodyPr wrap="square" rtlCol="0">
            <a:spAutoFit/>
          </a:bodyPr>
          <a:lstStyle/>
          <a:p>
            <a:r>
              <a:rPr lang="es-ES" sz="5400" b="1" dirty="0">
                <a:solidFill>
                  <a:srgbClr val="FFFFFF"/>
                </a:solidFill>
              </a:rPr>
              <a:t>Temas</a:t>
            </a:r>
          </a:p>
        </p:txBody>
      </p:sp>
      <p:sp>
        <p:nvSpPr>
          <p:cNvPr id="3" name="CuadroTexto 2"/>
          <p:cNvSpPr txBox="1"/>
          <p:nvPr/>
        </p:nvSpPr>
        <p:spPr>
          <a:xfrm>
            <a:off x="483811" y="1057470"/>
            <a:ext cx="8176377" cy="3170099"/>
          </a:xfrm>
          <a:prstGeom prst="rect">
            <a:avLst/>
          </a:prstGeom>
          <a:noFill/>
        </p:spPr>
        <p:txBody>
          <a:bodyPr wrap="square" rtlCol="0">
            <a:spAutoFit/>
          </a:bodyPr>
          <a:lstStyle/>
          <a:p>
            <a:pPr marL="342900" indent="-342900">
              <a:buFont typeface="Arial" panose="020B0604020202020204" pitchFamily="34" charset="0"/>
              <a:buChar char="•"/>
            </a:pPr>
            <a:r>
              <a:rPr lang="es-ES" sz="2000">
                <a:solidFill>
                  <a:schemeClr val="bg1"/>
                </a:solidFill>
              </a:rPr>
              <a:t>Problema</a:t>
            </a:r>
            <a:endParaRPr lang="es-ES" sz="2000" dirty="0">
              <a:solidFill>
                <a:schemeClr val="bg1"/>
              </a:solidFill>
            </a:endParaRPr>
          </a:p>
          <a:p>
            <a:pPr marL="342900" indent="-342900">
              <a:buFont typeface="Arial" panose="020B0604020202020204" pitchFamily="34" charset="0"/>
              <a:buChar char="•"/>
            </a:pPr>
            <a:r>
              <a:rPr lang="es-ES" sz="2000">
                <a:solidFill>
                  <a:schemeClr val="bg1"/>
                </a:solidFill>
              </a:rPr>
              <a:t>Justificación</a:t>
            </a:r>
            <a:endParaRPr lang="es-ES" sz="2000" dirty="0">
              <a:solidFill>
                <a:schemeClr val="bg1"/>
              </a:solidFill>
            </a:endParaRPr>
          </a:p>
          <a:p>
            <a:pPr marL="342900" indent="-342900">
              <a:buFont typeface="Arial" panose="020B0604020202020204" pitchFamily="34" charset="0"/>
              <a:buChar char="•"/>
            </a:pPr>
            <a:r>
              <a:rPr lang="es-ES" sz="2000">
                <a:solidFill>
                  <a:schemeClr val="bg1"/>
                </a:solidFill>
              </a:rPr>
              <a:t>Objetivo general</a:t>
            </a:r>
            <a:endParaRPr lang="es-ES" sz="2000" dirty="0">
              <a:solidFill>
                <a:schemeClr val="bg1"/>
              </a:solidFill>
            </a:endParaRPr>
          </a:p>
          <a:p>
            <a:pPr marL="342900" indent="-342900">
              <a:buFont typeface="Arial" panose="020B0604020202020204" pitchFamily="34" charset="0"/>
              <a:buChar char="•"/>
            </a:pPr>
            <a:r>
              <a:rPr lang="es-ES" sz="2000">
                <a:solidFill>
                  <a:schemeClr val="bg1"/>
                </a:solidFill>
              </a:rPr>
              <a:t>Objetivos específicos</a:t>
            </a:r>
            <a:endParaRPr lang="es-ES" sz="2000" dirty="0">
              <a:solidFill>
                <a:schemeClr val="bg1"/>
              </a:solidFill>
            </a:endParaRPr>
          </a:p>
          <a:p>
            <a:pPr marL="342900" indent="-342900">
              <a:buFont typeface="Arial" panose="020B0604020202020204" pitchFamily="34" charset="0"/>
              <a:buChar char="•"/>
            </a:pPr>
            <a:r>
              <a:rPr lang="es-ES" sz="2000">
                <a:solidFill>
                  <a:schemeClr val="bg1"/>
                </a:solidFill>
              </a:rPr>
              <a:t>Modelo entidad-relación</a:t>
            </a:r>
            <a:endParaRPr lang="es-ES" sz="2000" dirty="0">
              <a:solidFill>
                <a:schemeClr val="bg1"/>
              </a:solidFill>
            </a:endParaRPr>
          </a:p>
          <a:p>
            <a:pPr marL="342900" indent="-342900">
              <a:buFont typeface="Arial" panose="020B0604020202020204" pitchFamily="34" charset="0"/>
              <a:buChar char="•"/>
            </a:pPr>
            <a:r>
              <a:rPr lang="es-ES" sz="2000">
                <a:solidFill>
                  <a:schemeClr val="bg1"/>
                </a:solidFill>
              </a:rPr>
              <a:t>Modelo relacional</a:t>
            </a:r>
            <a:endParaRPr lang="es-ES" sz="2000" dirty="0">
              <a:solidFill>
                <a:schemeClr val="bg1"/>
              </a:solidFill>
            </a:endParaRPr>
          </a:p>
          <a:p>
            <a:pPr marL="342900" indent="-342900">
              <a:buFont typeface="Arial" panose="020B0604020202020204" pitchFamily="34" charset="0"/>
              <a:buChar char="•"/>
            </a:pPr>
            <a:r>
              <a:rPr lang="es-ES" sz="2000" dirty="0">
                <a:solidFill>
                  <a:schemeClr val="bg1"/>
                </a:solidFill>
              </a:rPr>
              <a:t>Historias de usuarios (Archivo de </a:t>
            </a:r>
            <a:r>
              <a:rPr lang="es-ES" sz="2000" err="1">
                <a:solidFill>
                  <a:schemeClr val="bg1"/>
                </a:solidFill>
              </a:rPr>
              <a:t>excel</a:t>
            </a:r>
            <a:r>
              <a:rPr lang="es-ES" sz="2000">
                <a:solidFill>
                  <a:schemeClr val="bg1"/>
                </a:solidFill>
              </a:rPr>
              <a:t>)</a:t>
            </a:r>
            <a:endParaRPr lang="es-ES" sz="2000" dirty="0">
              <a:solidFill>
                <a:schemeClr val="bg1"/>
              </a:solidFill>
            </a:endParaRPr>
          </a:p>
          <a:p>
            <a:pPr marL="342900" indent="-342900">
              <a:buFont typeface="Arial" panose="020B0604020202020204" pitchFamily="34" charset="0"/>
              <a:buChar char="•"/>
            </a:pPr>
            <a:r>
              <a:rPr lang="es-ES" sz="2000" dirty="0">
                <a:solidFill>
                  <a:schemeClr val="bg1"/>
                </a:solidFill>
              </a:rPr>
              <a:t>Interfaz grafica (</a:t>
            </a:r>
            <a:r>
              <a:rPr lang="es-ES" sz="2000">
                <a:solidFill>
                  <a:schemeClr val="bg1"/>
                </a:solidFill>
              </a:rPr>
              <a:t>Archivo de</a:t>
            </a:r>
            <a:r>
              <a:rPr lang="es-US" sz="2000">
                <a:solidFill>
                  <a:schemeClr val="bg1"/>
                </a:solidFill>
              </a:rPr>
              <a:t> word</a:t>
            </a:r>
            <a:r>
              <a:rPr lang="es-ES" sz="2000">
                <a:solidFill>
                  <a:schemeClr val="bg1"/>
                </a:solidFill>
              </a:rPr>
              <a:t>)</a:t>
            </a:r>
            <a:endParaRPr lang="es-ES" sz="2000" dirty="0">
              <a:solidFill>
                <a:schemeClr val="bg1"/>
              </a:solidFill>
            </a:endParaRPr>
          </a:p>
          <a:p>
            <a:pPr marL="342900" indent="-342900">
              <a:buFont typeface="Arial" panose="020B0604020202020204" pitchFamily="34" charset="0"/>
              <a:buChar char="•"/>
            </a:pPr>
            <a:r>
              <a:rPr lang="es-ES" sz="2000">
                <a:solidFill>
                  <a:schemeClr val="bg1"/>
                </a:solidFill>
              </a:rPr>
              <a:t>Algoritmo</a:t>
            </a:r>
            <a:r>
              <a:rPr lang="es-US" sz="2000">
                <a:solidFill>
                  <a:schemeClr val="bg1"/>
                </a:solidFill>
              </a:rPr>
              <a:t> java y python</a:t>
            </a:r>
            <a:endParaRPr lang="es-ES" sz="2000" dirty="0">
              <a:solidFill>
                <a:schemeClr val="bg1"/>
              </a:solidFill>
            </a:endParaRPr>
          </a:p>
          <a:p>
            <a:pPr marL="342900" indent="-342900">
              <a:buFont typeface="Arial" panose="020B0604020202020204" pitchFamily="34" charset="0"/>
              <a:buChar char="•"/>
            </a:pPr>
            <a:r>
              <a:rPr lang="es-ES" sz="2000" dirty="0">
                <a:solidFill>
                  <a:schemeClr val="bg1"/>
                </a:solidFill>
              </a:rPr>
              <a:t>Base </a:t>
            </a:r>
            <a:r>
              <a:rPr lang="es-ES" sz="2000">
                <a:solidFill>
                  <a:schemeClr val="bg1"/>
                </a:solidFill>
              </a:rPr>
              <a:t>de datos</a:t>
            </a:r>
            <a:endParaRPr lang="es-ES" sz="2000" dirty="0">
              <a:solidFill>
                <a:schemeClr val="bg1"/>
              </a:solidFill>
            </a:endParaRPr>
          </a:p>
        </p:txBody>
      </p:sp>
      <p:sp>
        <p:nvSpPr>
          <p:cNvPr id="4" name="Rectángulo 3"/>
          <p:cNvSpPr/>
          <p:nvPr/>
        </p:nvSpPr>
        <p:spPr>
          <a:xfrm>
            <a:off x="1278552" y="877611"/>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spTree>
    <p:extLst>
      <p:ext uri="{BB962C8B-B14F-4D97-AF65-F5344CB8AC3E}">
        <p14:creationId xmlns:p14="http://schemas.microsoft.com/office/powerpoint/2010/main" val="380606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52670" y="277838"/>
            <a:ext cx="3038658" cy="923330"/>
          </a:xfrm>
          <a:prstGeom prst="rect">
            <a:avLst/>
          </a:prstGeom>
          <a:noFill/>
        </p:spPr>
        <p:txBody>
          <a:bodyPr wrap="square" rtlCol="0">
            <a:spAutoFit/>
          </a:bodyPr>
          <a:lstStyle/>
          <a:p>
            <a:r>
              <a:rPr lang="es-ES" sz="5400" b="1" dirty="0" err="1">
                <a:solidFill>
                  <a:schemeClr val="tx1">
                    <a:lumMod val="75000"/>
                    <a:lumOff val="25000"/>
                  </a:schemeClr>
                </a:solidFill>
              </a:rPr>
              <a:t>Problem</a:t>
            </a:r>
            <a:endParaRPr lang="es-ES" sz="5400" b="1" dirty="0">
              <a:solidFill>
                <a:schemeClr val="tx1">
                  <a:lumMod val="75000"/>
                  <a:lumOff val="25000"/>
                </a:schemeClr>
              </a:solidFill>
            </a:endParaRPr>
          </a:p>
        </p:txBody>
      </p:sp>
      <p:sp>
        <p:nvSpPr>
          <p:cNvPr id="4" name="CuadroTexto 3"/>
          <p:cNvSpPr txBox="1"/>
          <p:nvPr/>
        </p:nvSpPr>
        <p:spPr>
          <a:xfrm>
            <a:off x="45216" y="1449342"/>
            <a:ext cx="9053565" cy="3416320"/>
          </a:xfrm>
          <a:prstGeom prst="rect">
            <a:avLst/>
          </a:prstGeom>
          <a:noFill/>
        </p:spPr>
        <p:txBody>
          <a:bodyPr wrap="square" rtlCol="0">
            <a:spAutoFit/>
          </a:bodyPr>
          <a:lstStyle/>
          <a:p>
            <a:pPr algn="just"/>
            <a:r>
              <a:rPr lang="en-US" sz="1800" dirty="0">
                <a:solidFill>
                  <a:srgbClr val="404040"/>
                </a:solidFill>
                <a:effectLst/>
                <a:latin typeface="Arial" panose="020B0604020202020204" pitchFamily="34" charset="0"/>
                <a:ea typeface="Arial" panose="020B0604020202020204" pitchFamily="34" charset="0"/>
              </a:rPr>
              <a:t>The company Vital s.a.s is growing and performs the inventory of its products manually, this can lead to the loss of the same, and it is a very serious problem because there is no knowledge of the products that are owned, thus generating monetary losses and products for the poor accuracy at the time of conducting the inventory.</a:t>
            </a:r>
          </a:p>
          <a:p>
            <a:pPr algn="just"/>
            <a:endParaRPr lang="en-US" sz="1800" dirty="0">
              <a:solidFill>
                <a:srgbClr val="404040"/>
              </a:solidFill>
              <a:effectLst/>
              <a:latin typeface="Arial" panose="020B0604020202020204" pitchFamily="34" charset="0"/>
              <a:ea typeface="Arial" panose="020B0604020202020204" pitchFamily="34" charset="0"/>
            </a:endParaRPr>
          </a:p>
          <a:p>
            <a:pPr algn="just"/>
            <a:r>
              <a:rPr lang="en-US" dirty="0">
                <a:solidFill>
                  <a:srgbClr val="404040"/>
                </a:solidFill>
                <a:latin typeface="Arial" panose="020B0604020202020204" pitchFamily="34" charset="0"/>
                <a:ea typeface="Arial" panose="020B0604020202020204" pitchFamily="34" charset="0"/>
              </a:rPr>
              <a:t>--------------------------------------------------------------------------------------------------------------------</a:t>
            </a:r>
            <a:endParaRPr lang="es-ES" sz="1800" dirty="0">
              <a:solidFill>
                <a:srgbClr val="404040"/>
              </a:solidFill>
              <a:effectLst/>
              <a:latin typeface="Arial" panose="020B0604020202020204" pitchFamily="34" charset="0"/>
              <a:ea typeface="Arial" panose="020B0604020202020204" pitchFamily="34" charset="0"/>
            </a:endParaRPr>
          </a:p>
          <a:p>
            <a:pPr algn="just"/>
            <a:endParaRPr lang="es-ES" dirty="0">
              <a:solidFill>
                <a:srgbClr val="404040"/>
              </a:solidFill>
              <a:latin typeface="Arial" panose="020B0604020202020204" pitchFamily="34" charset="0"/>
              <a:ea typeface="Arial" panose="020B0604020202020204" pitchFamily="34" charset="0"/>
            </a:endParaRPr>
          </a:p>
          <a:p>
            <a:pPr algn="just"/>
            <a:r>
              <a:rPr lang="es-ES" sz="1800" dirty="0">
                <a:solidFill>
                  <a:srgbClr val="404040"/>
                </a:solidFill>
                <a:effectLst/>
                <a:latin typeface="Arial" panose="020B0604020202020204" pitchFamily="34" charset="0"/>
                <a:ea typeface="Arial" panose="020B0604020202020204" pitchFamily="34" charset="0"/>
              </a:rPr>
              <a:t>La empresa </a:t>
            </a:r>
            <a:r>
              <a:rPr lang="es-ES" dirty="0">
                <a:solidFill>
                  <a:srgbClr val="404040"/>
                </a:solidFill>
                <a:latin typeface="Arial" panose="020B0604020202020204" pitchFamily="34" charset="0"/>
                <a:ea typeface="Arial" panose="020B0604020202020204" pitchFamily="34" charset="0"/>
              </a:rPr>
              <a:t>Vital s.a.s esta en crecimiento y </a:t>
            </a:r>
            <a:r>
              <a:rPr lang="es-ES" sz="1800" dirty="0">
                <a:solidFill>
                  <a:srgbClr val="404040"/>
                </a:solidFill>
                <a:effectLst/>
                <a:latin typeface="Arial" panose="020B0604020202020204" pitchFamily="34" charset="0"/>
                <a:ea typeface="Arial" panose="020B0604020202020204" pitchFamily="34" charset="0"/>
              </a:rPr>
              <a:t>realiza el inventario de sus productos de forma manual, esto puede llevar a la pérdida del mismo, </a:t>
            </a:r>
            <a:r>
              <a:rPr lang="es-ES" dirty="0">
                <a:solidFill>
                  <a:srgbClr val="404040"/>
                </a:solidFill>
                <a:latin typeface="Arial" panose="020B0604020202020204" pitchFamily="34" charset="0"/>
                <a:ea typeface="Arial" panose="020B0604020202020204" pitchFamily="34" charset="0"/>
              </a:rPr>
              <a:t>y </a:t>
            </a:r>
            <a:r>
              <a:rPr lang="es-ES" sz="1800" dirty="0">
                <a:solidFill>
                  <a:srgbClr val="404040"/>
                </a:solidFill>
                <a:effectLst/>
                <a:latin typeface="Arial" panose="020B0604020202020204" pitchFamily="34" charset="0"/>
                <a:ea typeface="Arial" panose="020B0604020202020204" pitchFamily="34" charset="0"/>
              </a:rPr>
              <a:t>es un problema demasiado grave porque no se tiene conocimiento de los productos que se poseen, así generando perdidas monetarias y de productos por la mala precisión a la hora de la realización del inventario.</a:t>
            </a:r>
            <a:endParaRPr lang="es-ES" dirty="0">
              <a:solidFill>
                <a:srgbClr val="404040"/>
              </a:solidFill>
            </a:endParaRPr>
          </a:p>
        </p:txBody>
      </p:sp>
      <p:sp>
        <p:nvSpPr>
          <p:cNvPr id="5" name="Rectángulo 4"/>
          <p:cNvSpPr/>
          <p:nvPr/>
        </p:nvSpPr>
        <p:spPr>
          <a:xfrm>
            <a:off x="3313655" y="11554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085983" y="279258"/>
            <a:ext cx="2972033" cy="707886"/>
          </a:xfrm>
          <a:prstGeom prst="rect">
            <a:avLst/>
          </a:prstGeom>
          <a:noFill/>
        </p:spPr>
        <p:txBody>
          <a:bodyPr wrap="square" rtlCol="0">
            <a:spAutoFit/>
          </a:bodyPr>
          <a:lstStyle/>
          <a:p>
            <a:r>
              <a:rPr lang="es-ES" sz="4000" b="1" dirty="0" err="1">
                <a:solidFill>
                  <a:schemeClr val="tx1">
                    <a:lumMod val="75000"/>
                    <a:lumOff val="25000"/>
                  </a:schemeClr>
                </a:solidFill>
              </a:rPr>
              <a:t>Justification</a:t>
            </a:r>
            <a:endParaRPr lang="es-ES" sz="4000" b="1" dirty="0">
              <a:solidFill>
                <a:schemeClr val="tx1">
                  <a:lumMod val="75000"/>
                  <a:lumOff val="25000"/>
                </a:schemeClr>
              </a:solidFill>
            </a:endParaRPr>
          </a:p>
        </p:txBody>
      </p:sp>
      <p:sp>
        <p:nvSpPr>
          <p:cNvPr id="3" name="Rectángulo 2">
            <a:extLst>
              <a:ext uri="{FF2B5EF4-FFF2-40B4-BE49-F238E27FC236}">
                <a16:creationId xmlns:a16="http://schemas.microsoft.com/office/drawing/2014/main" id="{47D75B69-E960-4B25-BA31-C3F1E792DBF5}"/>
              </a:ext>
            </a:extLst>
          </p:cNvPr>
          <p:cNvSpPr/>
          <p:nvPr/>
        </p:nvSpPr>
        <p:spPr>
          <a:xfrm>
            <a:off x="3255039" y="93251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FAE76FC7-932B-4797-BAC0-900797BD8885}"/>
              </a:ext>
            </a:extLst>
          </p:cNvPr>
          <p:cNvSpPr txBox="1"/>
          <p:nvPr/>
        </p:nvSpPr>
        <p:spPr>
          <a:xfrm>
            <a:off x="175845" y="1314360"/>
            <a:ext cx="8792308" cy="3139321"/>
          </a:xfrm>
          <a:prstGeom prst="rect">
            <a:avLst/>
          </a:prstGeom>
          <a:noFill/>
        </p:spPr>
        <p:txBody>
          <a:bodyPr wrap="square" rtlCol="0">
            <a:spAutoFit/>
          </a:bodyPr>
          <a:lstStyle/>
          <a:p>
            <a:r>
              <a:rPr lang="en-US" sz="1800" dirty="0">
                <a:solidFill>
                  <a:srgbClr val="404040"/>
                </a:solidFill>
                <a:effectLst/>
                <a:latin typeface="Arial" panose="020B0604020202020204" pitchFamily="34" charset="0"/>
                <a:ea typeface="Arial" panose="020B0604020202020204" pitchFamily="34" charset="0"/>
              </a:rPr>
              <a:t>We decided to do this project because we observed that the customer's need is very important to solve it, since it not only affects him, but also the company, because there is no access to an information system that helps to make the inventory in a fast, safe and simple way.</a:t>
            </a:r>
            <a:endParaRPr lang="es-ES" sz="1800" dirty="0">
              <a:solidFill>
                <a:srgbClr val="404040"/>
              </a:solidFill>
              <a:effectLst/>
              <a:latin typeface="Arial" panose="020B0604020202020204" pitchFamily="34" charset="0"/>
              <a:ea typeface="Arial" panose="020B0604020202020204" pitchFamily="34" charset="0"/>
            </a:endParaRPr>
          </a:p>
          <a:p>
            <a:endParaRPr lang="es-ES" sz="1800" dirty="0">
              <a:solidFill>
                <a:srgbClr val="404040"/>
              </a:solidFill>
              <a:effectLst/>
              <a:latin typeface="Arial" panose="020B0604020202020204" pitchFamily="34" charset="0"/>
              <a:ea typeface="Arial" panose="020B0604020202020204" pitchFamily="34" charset="0"/>
            </a:endParaRPr>
          </a:p>
          <a:p>
            <a:r>
              <a:rPr lang="es-ES" sz="1800" dirty="0">
                <a:solidFill>
                  <a:srgbClr val="404040"/>
                </a:solidFill>
                <a:effectLst/>
                <a:latin typeface="Arial" panose="020B0604020202020204" pitchFamily="34" charset="0"/>
                <a:ea typeface="Arial" panose="020B0604020202020204" pitchFamily="34" charset="0"/>
              </a:rPr>
              <a:t>----------------------------------------------------------------------------------------------------------------</a:t>
            </a:r>
          </a:p>
          <a:p>
            <a:endParaRPr lang="es-ES" sz="1800" dirty="0">
              <a:solidFill>
                <a:srgbClr val="404040"/>
              </a:solidFill>
              <a:effectLst/>
              <a:latin typeface="Arial" panose="020B0604020202020204" pitchFamily="34" charset="0"/>
              <a:ea typeface="Arial" panose="020B0604020202020204" pitchFamily="34" charset="0"/>
            </a:endParaRPr>
          </a:p>
          <a:p>
            <a:r>
              <a:rPr lang="es-ES" sz="1800" dirty="0">
                <a:solidFill>
                  <a:srgbClr val="404040"/>
                </a:solidFill>
                <a:effectLst/>
                <a:latin typeface="Arial" panose="020B0604020202020204" pitchFamily="34" charset="0"/>
                <a:ea typeface="Arial" panose="020B0604020202020204" pitchFamily="34" charset="0"/>
              </a:rPr>
              <a:t>Decidimos hacer este proyecto porque observamos que la necesidad del cliente es muy importante solucionarla ya que no solo lo afecta a él, sino también a la empresa, porque no se tiene acceso a un sistema de información que ayude a hacer el inventario de forma rápida, segura y sencilla.</a:t>
            </a:r>
          </a:p>
        </p:txBody>
      </p:sp>
    </p:spTree>
    <p:extLst>
      <p:ext uri="{BB962C8B-B14F-4D97-AF65-F5344CB8AC3E}">
        <p14:creationId xmlns:p14="http://schemas.microsoft.com/office/powerpoint/2010/main" val="219297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13235" y="493855"/>
            <a:ext cx="2553840" cy="461665"/>
          </a:xfrm>
          <a:prstGeom prst="rect">
            <a:avLst/>
          </a:prstGeom>
          <a:noFill/>
        </p:spPr>
        <p:txBody>
          <a:bodyPr wrap="square" rtlCol="0">
            <a:spAutoFit/>
          </a:bodyPr>
          <a:lstStyle/>
          <a:p>
            <a:r>
              <a:rPr lang="es-ES" sz="2400" b="1" dirty="0">
                <a:solidFill>
                  <a:schemeClr val="tx1">
                    <a:lumMod val="75000"/>
                    <a:lumOff val="25000"/>
                  </a:schemeClr>
                </a:solidFill>
              </a:rPr>
              <a:t>General objective</a:t>
            </a:r>
          </a:p>
        </p:txBody>
      </p:sp>
      <p:sp>
        <p:nvSpPr>
          <p:cNvPr id="6" name="CuadroTexto 5"/>
          <p:cNvSpPr txBox="1"/>
          <p:nvPr/>
        </p:nvSpPr>
        <p:spPr>
          <a:xfrm>
            <a:off x="114300" y="1233325"/>
            <a:ext cx="4981575" cy="3416320"/>
          </a:xfrm>
          <a:prstGeom prst="rect">
            <a:avLst/>
          </a:prstGeom>
          <a:noFill/>
        </p:spPr>
        <p:txBody>
          <a:bodyPr wrap="square" rtlCol="0">
            <a:spAutoFit/>
          </a:bodyPr>
          <a:lstStyle/>
          <a:p>
            <a:r>
              <a:rPr lang="en-U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To develop a software that satisfactorily meets all the needs and requirements given by the client, giving the expected results and helping to solve the problem.</a:t>
            </a:r>
          </a:p>
          <a:p>
            <a:endParaRPr lang="es-E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r>
              <a:rPr lang="es-E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s-E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r>
              <a:rPr lang="es-E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Desarrollar un software que cumpla satisfactoriamente con todas las necesidades y requerimientos que nos da el cliente, dando los resultados que se esperan y que ayude a solucionar el problema.</a:t>
            </a:r>
          </a:p>
        </p:txBody>
      </p:sp>
      <p:sp>
        <p:nvSpPr>
          <p:cNvPr id="7" name="Rectángulo 6"/>
          <p:cNvSpPr/>
          <p:nvPr/>
        </p:nvSpPr>
        <p:spPr>
          <a:xfrm>
            <a:off x="905549" y="95552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26" name="Picture 2" descr="4 estrategias para mejorar el control de inventarios">
            <a:extLst>
              <a:ext uri="{FF2B5EF4-FFF2-40B4-BE49-F238E27FC236}">
                <a16:creationId xmlns:a16="http://schemas.microsoft.com/office/drawing/2014/main" id="{2BF13467-7801-4AC0-8816-81320ACA83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76" t="4630" r="13333" b="7295"/>
          <a:stretch/>
        </p:blipFill>
        <p:spPr bwMode="auto">
          <a:xfrm>
            <a:off x="5182739" y="0"/>
            <a:ext cx="3961261"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72ED4D75-E6DC-4300-840A-C9DBB11312BF}"/>
              </a:ext>
            </a:extLst>
          </p:cNvPr>
          <p:cNvPicPr>
            <a:picLocks noChangeAspect="1"/>
          </p:cNvPicPr>
          <p:nvPr/>
        </p:nvPicPr>
        <p:blipFill>
          <a:blip r:embed="rId2"/>
          <a:stretch>
            <a:fillRect/>
          </a:stretch>
        </p:blipFill>
        <p:spPr>
          <a:xfrm>
            <a:off x="8363477" y="131748"/>
            <a:ext cx="608543" cy="592940"/>
          </a:xfrm>
          <a:prstGeom prst="rect">
            <a:avLst/>
          </a:prstGeom>
        </p:spPr>
      </p:pic>
    </p:spTree>
    <p:extLst>
      <p:ext uri="{BB962C8B-B14F-4D97-AF65-F5344CB8AC3E}">
        <p14:creationId xmlns:p14="http://schemas.microsoft.com/office/powerpoint/2010/main" val="154056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4263560" cy="646331"/>
          </a:xfrm>
          <a:prstGeom prst="rect">
            <a:avLst/>
          </a:prstGeom>
          <a:noFill/>
        </p:spPr>
        <p:txBody>
          <a:bodyPr wrap="square" rtlCol="0">
            <a:spAutoFit/>
          </a:bodyPr>
          <a:lstStyle/>
          <a:p>
            <a:r>
              <a:rPr lang="es-ES" sz="3600" b="1" dirty="0">
                <a:solidFill>
                  <a:schemeClr val="bg1"/>
                </a:solidFill>
              </a:rPr>
              <a:t>specific objectives</a:t>
            </a:r>
          </a:p>
        </p:txBody>
      </p:sp>
      <p:sp>
        <p:nvSpPr>
          <p:cNvPr id="3" name="CuadroTexto 2">
            <a:extLst>
              <a:ext uri="{FF2B5EF4-FFF2-40B4-BE49-F238E27FC236}">
                <a16:creationId xmlns:a16="http://schemas.microsoft.com/office/drawing/2014/main" id="{605FA7F9-854A-4284-A7DC-99B293EDDB85}"/>
              </a:ext>
            </a:extLst>
          </p:cNvPr>
          <p:cNvSpPr txBox="1"/>
          <p:nvPr/>
        </p:nvSpPr>
        <p:spPr>
          <a:xfrm>
            <a:off x="322851" y="1675071"/>
            <a:ext cx="8498297" cy="3139321"/>
          </a:xfrm>
          <a:prstGeom prst="rect">
            <a:avLst/>
          </a:prstGeom>
          <a:noFill/>
        </p:spPr>
        <p:txBody>
          <a:bodyPr wrap="square" rtlCol="0">
            <a:spAutoFit/>
          </a:bodyPr>
          <a:lstStyle/>
          <a:p>
            <a:pPr marL="285750" lvl="0" indent="-285750">
              <a:buFont typeface="Arial" panose="020B0604020202020204" pitchFamily="34" charset="0"/>
              <a:buChar char="•"/>
            </a:pPr>
            <a:r>
              <a:rPr lang="en-U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Identify the needs and requirements for the correct realization of the software.</a:t>
            </a:r>
          </a:p>
          <a:p>
            <a:pPr marL="285750" lvl="0" indent="-285750">
              <a:buFont typeface="Arial" panose="020B0604020202020204" pitchFamily="34" charset="0"/>
              <a:buChar char="•"/>
            </a:pPr>
            <a:r>
              <a:rPr lang="en-U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Design the system according to the proposed requirements.</a:t>
            </a:r>
          </a:p>
          <a:p>
            <a:pPr marL="285750" lvl="0" indent="-285750">
              <a:buFont typeface="Arial" panose="020B0604020202020204" pitchFamily="34" charset="0"/>
              <a:buChar char="•"/>
            </a:pPr>
            <a:r>
              <a:rPr lang="en-U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Facilitate the processes to be carried out.</a:t>
            </a:r>
          </a:p>
          <a:p>
            <a:pPr marL="285750" lvl="0" indent="-285750">
              <a:buFont typeface="Arial" panose="020B0604020202020204" pitchFamily="34" charset="0"/>
              <a:buChar char="•"/>
            </a:pPr>
            <a:r>
              <a:rPr lang="en-U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Simplify the way in which these processes are carried out.</a:t>
            </a:r>
          </a:p>
          <a:p>
            <a:pPr lvl="0"/>
            <a:endParaRPr lang="es-E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lvl="0"/>
            <a:r>
              <a:rPr lang="es-E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p>
          <a:p>
            <a:pPr lvl="0"/>
            <a:endParaRPr lang="es-E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s-E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Identificar las necesidades y requerimientos para la correcta realización del software.</a:t>
            </a:r>
          </a:p>
          <a:p>
            <a:pPr marL="342900" lvl="0" indent="-342900">
              <a:buFont typeface="Symbol" panose="05050102010706020507" pitchFamily="18" charset="2"/>
              <a:buChar char=""/>
            </a:pPr>
            <a:r>
              <a:rPr lang="es-E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Diseñar el sistema de acuerdo a los requerimientos propuestos.</a:t>
            </a:r>
          </a:p>
          <a:p>
            <a:pPr marL="342900" lvl="0" indent="-342900">
              <a:buFont typeface="Symbol" panose="05050102010706020507" pitchFamily="18" charset="2"/>
              <a:buChar char=""/>
            </a:pPr>
            <a:r>
              <a:rPr lang="es-E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Facilitar los procesos que serán llevados a cabo.</a:t>
            </a:r>
            <a:endParaRPr lang="es-ES"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s-ES" dirty="0">
                <a:solidFill>
                  <a:srgbClr val="404040"/>
                </a:solidFill>
                <a:latin typeface="Calibri" panose="020F0502020204030204" pitchFamily="34" charset="0"/>
                <a:ea typeface="Calibri" panose="020F0502020204030204" pitchFamily="34" charset="0"/>
                <a:cs typeface="Times New Roman" panose="02020603050405020304" pitchFamily="18" charset="0"/>
              </a:rPr>
              <a:t>Simplificar la forma en la que se llevan a cabo dichos procesos.</a:t>
            </a:r>
            <a:endParaRPr lang="es-ES"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757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5645792" cy="646331"/>
          </a:xfrm>
          <a:prstGeom prst="rect">
            <a:avLst/>
          </a:prstGeom>
          <a:noFill/>
        </p:spPr>
        <p:txBody>
          <a:bodyPr wrap="square" rtlCol="0">
            <a:spAutoFit/>
          </a:bodyPr>
          <a:lstStyle/>
          <a:p>
            <a:r>
              <a:rPr lang="es-ES" sz="3600" b="1" dirty="0">
                <a:solidFill>
                  <a:schemeClr val="bg1"/>
                </a:solidFill>
              </a:rPr>
              <a:t>Modelo entidad-relación</a:t>
            </a:r>
          </a:p>
        </p:txBody>
      </p:sp>
      <p:pic>
        <p:nvPicPr>
          <p:cNvPr id="5" name="Imagen 4">
            <a:extLst>
              <a:ext uri="{FF2B5EF4-FFF2-40B4-BE49-F238E27FC236}">
                <a16:creationId xmlns:a16="http://schemas.microsoft.com/office/drawing/2014/main" id="{2A5743F8-93E4-48CC-BF8B-989998FAC776}"/>
              </a:ext>
            </a:extLst>
          </p:cNvPr>
          <p:cNvPicPr>
            <a:picLocks noChangeAspect="1"/>
          </p:cNvPicPr>
          <p:nvPr/>
        </p:nvPicPr>
        <p:blipFill>
          <a:blip r:embed="rId2"/>
          <a:stretch>
            <a:fillRect/>
          </a:stretch>
        </p:blipFill>
        <p:spPr>
          <a:xfrm>
            <a:off x="1749104" y="1145917"/>
            <a:ext cx="5645791" cy="3719265"/>
          </a:xfrm>
          <a:prstGeom prst="rect">
            <a:avLst/>
          </a:prstGeom>
        </p:spPr>
      </p:pic>
    </p:spTree>
    <p:extLst>
      <p:ext uri="{BB962C8B-B14F-4D97-AF65-F5344CB8AC3E}">
        <p14:creationId xmlns:p14="http://schemas.microsoft.com/office/powerpoint/2010/main" val="122785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5645792" cy="646331"/>
          </a:xfrm>
          <a:prstGeom prst="rect">
            <a:avLst/>
          </a:prstGeom>
          <a:noFill/>
        </p:spPr>
        <p:txBody>
          <a:bodyPr wrap="square" rtlCol="0">
            <a:spAutoFit/>
          </a:bodyPr>
          <a:lstStyle/>
          <a:p>
            <a:r>
              <a:rPr lang="es-ES" sz="3600" b="1" dirty="0">
                <a:solidFill>
                  <a:schemeClr val="bg1"/>
                </a:solidFill>
              </a:rPr>
              <a:t>Modelo relacional</a:t>
            </a:r>
          </a:p>
        </p:txBody>
      </p:sp>
      <p:pic>
        <p:nvPicPr>
          <p:cNvPr id="4" name="Imagen 3">
            <a:extLst>
              <a:ext uri="{FF2B5EF4-FFF2-40B4-BE49-F238E27FC236}">
                <a16:creationId xmlns:a16="http://schemas.microsoft.com/office/drawing/2014/main" id="{7450B3B3-A1FC-45BA-B334-0B08D130B9FE}"/>
              </a:ext>
            </a:extLst>
          </p:cNvPr>
          <p:cNvPicPr>
            <a:picLocks noChangeAspect="1"/>
          </p:cNvPicPr>
          <p:nvPr/>
        </p:nvPicPr>
        <p:blipFill>
          <a:blip r:embed="rId2"/>
          <a:stretch>
            <a:fillRect/>
          </a:stretch>
        </p:blipFill>
        <p:spPr>
          <a:xfrm>
            <a:off x="2621756" y="1157709"/>
            <a:ext cx="3900488" cy="3561928"/>
          </a:xfrm>
          <a:prstGeom prst="rect">
            <a:avLst/>
          </a:prstGeom>
        </p:spPr>
      </p:pic>
    </p:spTree>
    <p:extLst>
      <p:ext uri="{BB962C8B-B14F-4D97-AF65-F5344CB8AC3E}">
        <p14:creationId xmlns:p14="http://schemas.microsoft.com/office/powerpoint/2010/main" val="37453789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553</Words>
  <Application>Microsoft Office PowerPoint</Application>
  <PresentationFormat>Presentación en pantalla (16:9)</PresentationFormat>
  <Paragraphs>61</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santiago gonzalez restrepo</cp:lastModifiedBy>
  <cp:revision>40</cp:revision>
  <dcterms:created xsi:type="dcterms:W3CDTF">2019-11-27T03:16:21Z</dcterms:created>
  <dcterms:modified xsi:type="dcterms:W3CDTF">2021-07-01T03:35:44Z</dcterms:modified>
</cp:coreProperties>
</file>