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hQTXlY3yPYRisW2KxW54lR0fjb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181D8-F1C9-4802-8F82-9ED884C06D3B}">
  <a:tblStyle styleId="{AC5181D8-F1C9-4802-8F82-9ED884C06D3B}"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0"/>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0" y="490"/>
            <a:ext cx="5153705" cy="5134399"/>
            <a:chOff x="0" y="75"/>
            <a:chExt cx="5153705" cy="5152950"/>
          </a:xfrm>
        </p:grpSpPr>
        <p:sp>
          <p:nvSpPr>
            <p:cNvPr id="12" name="Google Shape;12;p30"/>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0"/>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30"/>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39"/>
          <p:cNvGrpSpPr/>
          <p:nvPr/>
        </p:nvGrpSpPr>
        <p:grpSpPr>
          <a:xfrm>
            <a:off x="4406400" y="0"/>
            <a:ext cx="4737600" cy="5143065"/>
            <a:chOff x="4406400" y="0"/>
            <a:chExt cx="4737600" cy="5143065"/>
          </a:xfrm>
        </p:grpSpPr>
        <p:sp>
          <p:nvSpPr>
            <p:cNvPr id="107" name="Google Shape;107;p3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1"/>
          <p:cNvGrpSpPr/>
          <p:nvPr/>
        </p:nvGrpSpPr>
        <p:grpSpPr>
          <a:xfrm>
            <a:off x="0" y="381001"/>
            <a:ext cx="1037850" cy="1016288"/>
            <a:chOff x="0" y="381001"/>
            <a:chExt cx="1037850" cy="1016288"/>
          </a:xfrm>
        </p:grpSpPr>
        <p:sp>
          <p:nvSpPr>
            <p:cNvPr id="21" name="Google Shape;21;p3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32"/>
          <p:cNvGrpSpPr/>
          <p:nvPr/>
        </p:nvGrpSpPr>
        <p:grpSpPr>
          <a:xfrm>
            <a:off x="4406400" y="0"/>
            <a:ext cx="4737600" cy="5143065"/>
            <a:chOff x="4406400" y="0"/>
            <a:chExt cx="4737600" cy="5143065"/>
          </a:xfrm>
        </p:grpSpPr>
        <p:sp>
          <p:nvSpPr>
            <p:cNvPr id="28" name="Google Shape;28;p3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33"/>
          <p:cNvGrpSpPr/>
          <p:nvPr/>
        </p:nvGrpSpPr>
        <p:grpSpPr>
          <a:xfrm>
            <a:off x="0" y="381001"/>
            <a:ext cx="1037850" cy="1016288"/>
            <a:chOff x="0" y="381001"/>
            <a:chExt cx="1037850" cy="1016288"/>
          </a:xfrm>
        </p:grpSpPr>
        <p:sp>
          <p:nvSpPr>
            <p:cNvPr id="50" name="Google Shape;50;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3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34"/>
          <p:cNvGrpSpPr/>
          <p:nvPr/>
        </p:nvGrpSpPr>
        <p:grpSpPr>
          <a:xfrm>
            <a:off x="0" y="381001"/>
            <a:ext cx="1037850" cy="1016288"/>
            <a:chOff x="0" y="381001"/>
            <a:chExt cx="1037850" cy="1016288"/>
          </a:xfrm>
        </p:grpSpPr>
        <p:sp>
          <p:nvSpPr>
            <p:cNvPr id="58" name="Google Shape;58;p3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35"/>
          <p:cNvGrpSpPr/>
          <p:nvPr/>
        </p:nvGrpSpPr>
        <p:grpSpPr>
          <a:xfrm>
            <a:off x="0" y="381001"/>
            <a:ext cx="1037850" cy="1016288"/>
            <a:chOff x="0" y="381001"/>
            <a:chExt cx="1037850" cy="1016288"/>
          </a:xfrm>
        </p:grpSpPr>
        <p:sp>
          <p:nvSpPr>
            <p:cNvPr id="64" name="Google Shape;64;p3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5"/>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35"/>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36"/>
          <p:cNvGrpSpPr/>
          <p:nvPr/>
        </p:nvGrpSpPr>
        <p:grpSpPr>
          <a:xfrm>
            <a:off x="4406400" y="0"/>
            <a:ext cx="4737600" cy="5143500"/>
            <a:chOff x="4406400" y="0"/>
            <a:chExt cx="4737600" cy="5143500"/>
          </a:xfrm>
        </p:grpSpPr>
        <p:sp>
          <p:nvSpPr>
            <p:cNvPr id="71" name="Google Shape;71;p36"/>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6"/>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6"/>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6"/>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6"/>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6"/>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6"/>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6"/>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6"/>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6"/>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6"/>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6"/>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6"/>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6"/>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6"/>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6"/>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6"/>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6"/>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37"/>
          <p:cNvGrpSpPr/>
          <p:nvPr/>
        </p:nvGrpSpPr>
        <p:grpSpPr>
          <a:xfrm>
            <a:off x="0" y="381001"/>
            <a:ext cx="1037850" cy="1016288"/>
            <a:chOff x="0" y="381001"/>
            <a:chExt cx="1037850" cy="1016288"/>
          </a:xfrm>
        </p:grpSpPr>
        <p:sp>
          <p:nvSpPr>
            <p:cNvPr id="93" name="Google Shape;93;p3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7"/>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37"/>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3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38"/>
          <p:cNvGrpSpPr/>
          <p:nvPr/>
        </p:nvGrpSpPr>
        <p:grpSpPr>
          <a:xfrm>
            <a:off x="0" y="4128572"/>
            <a:ext cx="698925" cy="684657"/>
            <a:chOff x="0" y="3785672"/>
            <a:chExt cx="698925" cy="684657"/>
          </a:xfrm>
        </p:grpSpPr>
        <p:sp>
          <p:nvSpPr>
            <p:cNvPr id="101" name="Google Shape;101;p3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Fingerprint Spoof </a:t>
            </a:r>
            <a:endParaRPr/>
          </a:p>
          <a:p>
            <a:pPr indent="0" lvl="0" marL="0" rtl="0" algn="l">
              <a:lnSpc>
                <a:spcPct val="100000"/>
              </a:lnSpc>
              <a:spcBef>
                <a:spcPts val="0"/>
              </a:spcBef>
              <a:spcAft>
                <a:spcPts val="0"/>
              </a:spcAft>
              <a:buSzPct val="111111"/>
              <a:buNone/>
            </a:pPr>
            <a:r>
              <a:rPr lang="en-GB"/>
              <a:t>Detector Generalization</a:t>
            </a:r>
            <a:endParaRPr/>
          </a:p>
        </p:txBody>
      </p:sp>
      <p:sp>
        <p:nvSpPr>
          <p:cNvPr id="135" name="Google Shape;135;p1"/>
          <p:cNvSpPr txBox="1"/>
          <p:nvPr>
            <p:ph idx="1" type="subTitle"/>
          </p:nvPr>
        </p:nvSpPr>
        <p:spPr>
          <a:xfrm>
            <a:off x="362825" y="3914150"/>
            <a:ext cx="2318700" cy="91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GB"/>
              <a:t>SUBMITTED BY :</a:t>
            </a:r>
            <a:endParaRPr/>
          </a:p>
          <a:p>
            <a:pPr indent="0" lvl="0" marL="0" rtl="0" algn="l">
              <a:lnSpc>
                <a:spcPct val="100000"/>
              </a:lnSpc>
              <a:spcBef>
                <a:spcPts val="0"/>
              </a:spcBef>
              <a:spcAft>
                <a:spcPts val="0"/>
              </a:spcAft>
              <a:buSzPts val="1300"/>
              <a:buNone/>
            </a:pPr>
            <a:r>
              <a:rPr lang="en-GB"/>
              <a:t>Sandeep Chandra Sagar R</a:t>
            </a:r>
            <a:endParaRPr/>
          </a:p>
          <a:p>
            <a:pPr indent="0" lvl="0" marL="0" rtl="0" algn="l">
              <a:lnSpc>
                <a:spcPct val="100000"/>
              </a:lnSpc>
              <a:spcBef>
                <a:spcPts val="0"/>
              </a:spcBef>
              <a:spcAft>
                <a:spcPts val="0"/>
              </a:spcAft>
              <a:buSzPts val="1300"/>
              <a:buNone/>
            </a:pPr>
            <a:r>
              <a:rPr lang="en-GB"/>
              <a:t>20XHSB7051</a:t>
            </a:r>
            <a:endParaRPr/>
          </a:p>
        </p:txBody>
      </p:sp>
      <p:sp>
        <p:nvSpPr>
          <p:cNvPr id="136" name="Google Shape;136;p1"/>
          <p:cNvSpPr txBox="1"/>
          <p:nvPr>
            <p:ph idx="1" type="subTitle"/>
          </p:nvPr>
        </p:nvSpPr>
        <p:spPr>
          <a:xfrm>
            <a:off x="6235950" y="3914150"/>
            <a:ext cx="2318700" cy="910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300"/>
              <a:buNone/>
            </a:pPr>
            <a:r>
              <a:rPr lang="en-GB"/>
              <a:t>Under the Guidance of :</a:t>
            </a:r>
            <a:endParaRPr/>
          </a:p>
          <a:p>
            <a:pPr indent="0" lvl="0" marL="0" rtl="0" algn="l">
              <a:lnSpc>
                <a:spcPct val="100000"/>
              </a:lnSpc>
              <a:spcBef>
                <a:spcPts val="0"/>
              </a:spcBef>
              <a:spcAft>
                <a:spcPts val="0"/>
              </a:spcAft>
              <a:buSzPts val="1300"/>
              <a:buNone/>
            </a:pPr>
            <a:r>
              <a:rPr lang="en-GB"/>
              <a:t>Prof. Sumathi G K</a:t>
            </a:r>
            <a:endParaRPr/>
          </a:p>
          <a:p>
            <a:pPr indent="0" lvl="0" marL="0" rtl="0" algn="l">
              <a:lnSpc>
                <a:spcPct val="100000"/>
              </a:lnSpc>
              <a:spcBef>
                <a:spcPts val="0"/>
              </a:spcBef>
              <a:spcAft>
                <a:spcPts val="0"/>
              </a:spcAft>
              <a:buSzPts val="1300"/>
              <a:buNone/>
            </a:pPr>
            <a:r>
              <a:rPr lang="en-GB"/>
              <a:t>(Dept. of Computer Science)</a:t>
            </a:r>
            <a:endParaRPr/>
          </a:p>
          <a:p>
            <a:pPr indent="0" lvl="0" marL="0" rtl="0" algn="l">
              <a:lnSpc>
                <a:spcPct val="100000"/>
              </a:lnSpc>
              <a:spcBef>
                <a:spcPts val="0"/>
              </a:spcBef>
              <a:spcAft>
                <a:spcPts val="0"/>
              </a:spcAft>
              <a:buSzPts val="1300"/>
              <a:buNone/>
            </a:pPr>
            <a:r>
              <a:t/>
            </a:r>
            <a:endParaRPr/>
          </a:p>
        </p:txBody>
      </p:sp>
      <p:sp>
        <p:nvSpPr>
          <p:cNvPr id="137" name="Google Shape;137;p1"/>
          <p:cNvSpPr txBox="1"/>
          <p:nvPr/>
        </p:nvSpPr>
        <p:spPr>
          <a:xfrm>
            <a:off x="2834100" y="222575"/>
            <a:ext cx="36666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Lato"/>
                <a:ea typeface="Lato"/>
                <a:cs typeface="Lato"/>
                <a:sym typeface="Lato"/>
              </a:rPr>
              <a:t>Global Institute Of Management Sciences</a:t>
            </a:r>
            <a:endParaRPr b="0" i="0" sz="1400" u="none" cap="none" strike="noStrike">
              <a:solidFill>
                <a:schemeClr val="lt1"/>
              </a:solidFill>
              <a:latin typeface="Lato"/>
              <a:ea typeface="Lato"/>
              <a:cs typeface="Lato"/>
              <a:sym typeface="Lato"/>
            </a:endParaRPr>
          </a:p>
        </p:txBody>
      </p:sp>
      <p:pic>
        <p:nvPicPr>
          <p:cNvPr id="138" name="Google Shape;138;p1"/>
          <p:cNvPicPr preferRelativeResize="0"/>
          <p:nvPr/>
        </p:nvPicPr>
        <p:blipFill rotWithShape="1">
          <a:blip r:embed="rId3">
            <a:alphaModFix/>
          </a:blip>
          <a:srcRect b="0" l="0" r="0" t="0"/>
          <a:stretch/>
        </p:blipFill>
        <p:spPr>
          <a:xfrm>
            <a:off x="4274920" y="649770"/>
            <a:ext cx="594150" cy="533075"/>
          </a:xfrm>
          <a:prstGeom prst="rect">
            <a:avLst/>
          </a:prstGeom>
          <a:noFill/>
          <a:ln>
            <a:noFill/>
          </a:ln>
          <a:effectLst>
            <a:outerShdw blurRad="57150" rotWithShape="0" algn="bl" dir="5400000" dist="19050">
              <a:srgbClr val="000000">
                <a:alpha val="49803"/>
              </a:srgbClr>
            </a:outerShdw>
          </a:effectLst>
        </p:spPr>
      </p:pic>
      <p:pic>
        <p:nvPicPr>
          <p:cNvPr id="139" name="Google Shape;139;p1"/>
          <p:cNvPicPr preferRelativeResize="0"/>
          <p:nvPr/>
        </p:nvPicPr>
        <p:blipFill rotWithShape="1">
          <a:blip r:embed="rId4">
            <a:alphaModFix/>
          </a:blip>
          <a:srcRect b="0" l="0" r="0" t="0"/>
          <a:stretch/>
        </p:blipFill>
        <p:spPr>
          <a:xfrm>
            <a:off x="534263" y="1382338"/>
            <a:ext cx="2251575" cy="225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rgbClr val="000000"/>
                </a:solidFill>
              </a:rPr>
              <a:t>DFD Diagram - Level 0</a:t>
            </a:r>
            <a:endParaRPr sz="2800">
              <a:solidFill>
                <a:srgbClr val="000000"/>
              </a:solidFill>
            </a:endParaRPr>
          </a:p>
        </p:txBody>
      </p:sp>
      <p:pic>
        <p:nvPicPr>
          <p:cNvPr id="202" name="Google Shape;202;p10"/>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03" name="Google Shape;203;p10"/>
          <p:cNvPicPr preferRelativeResize="0"/>
          <p:nvPr/>
        </p:nvPicPr>
        <p:blipFill rotWithShape="1">
          <a:blip r:embed="rId4">
            <a:alphaModFix/>
          </a:blip>
          <a:srcRect b="0" l="0" r="0" t="0"/>
          <a:stretch/>
        </p:blipFill>
        <p:spPr>
          <a:xfrm>
            <a:off x="712300" y="1847975"/>
            <a:ext cx="7719398" cy="201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rgbClr val="000000"/>
                </a:solidFill>
              </a:rPr>
              <a:t>DFD Diagram - Level 1</a:t>
            </a:r>
            <a:endParaRPr sz="2800">
              <a:solidFill>
                <a:srgbClr val="000000"/>
              </a:solidFill>
            </a:endParaRPr>
          </a:p>
        </p:txBody>
      </p:sp>
      <p:pic>
        <p:nvPicPr>
          <p:cNvPr id="209" name="Google Shape;209;p11"/>
          <p:cNvPicPr preferRelativeResize="0"/>
          <p:nvPr/>
        </p:nvPicPr>
        <p:blipFill rotWithShape="1">
          <a:blip r:embed="rId3">
            <a:alphaModFix/>
          </a:blip>
          <a:srcRect b="0" l="0" r="0" t="0"/>
          <a:stretch/>
        </p:blipFill>
        <p:spPr>
          <a:xfrm>
            <a:off x="1530863" y="1307850"/>
            <a:ext cx="6082270" cy="3530851"/>
          </a:xfrm>
          <a:prstGeom prst="rect">
            <a:avLst/>
          </a:prstGeom>
          <a:noFill/>
          <a:ln>
            <a:noFill/>
          </a:ln>
        </p:spPr>
      </p:pic>
      <p:pic>
        <p:nvPicPr>
          <p:cNvPr id="210" name="Google Shape;210;p11"/>
          <p:cNvPicPr preferRelativeResize="0"/>
          <p:nvPr/>
        </p:nvPicPr>
        <p:blipFill rotWithShape="1">
          <a:blip r:embed="rId4">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rgbClr val="000000"/>
                </a:solidFill>
              </a:rPr>
              <a:t>Use-Case Diagram</a:t>
            </a:r>
            <a:endParaRPr sz="2800">
              <a:solidFill>
                <a:srgbClr val="000000"/>
              </a:solidFill>
            </a:endParaRPr>
          </a:p>
        </p:txBody>
      </p:sp>
      <p:pic>
        <p:nvPicPr>
          <p:cNvPr id="216" name="Google Shape;216;p12"/>
          <p:cNvPicPr preferRelativeResize="0"/>
          <p:nvPr/>
        </p:nvPicPr>
        <p:blipFill rotWithShape="1">
          <a:blip r:embed="rId3">
            <a:alphaModFix/>
          </a:blip>
          <a:srcRect b="0" l="0" r="0" t="0"/>
          <a:stretch/>
        </p:blipFill>
        <p:spPr>
          <a:xfrm>
            <a:off x="1820013" y="1307850"/>
            <a:ext cx="5503973" cy="3530850"/>
          </a:xfrm>
          <a:prstGeom prst="rect">
            <a:avLst/>
          </a:prstGeom>
          <a:noFill/>
          <a:ln>
            <a:noFill/>
          </a:ln>
        </p:spPr>
      </p:pic>
      <p:pic>
        <p:nvPicPr>
          <p:cNvPr id="217" name="Google Shape;217;p12"/>
          <p:cNvPicPr preferRelativeResize="0"/>
          <p:nvPr/>
        </p:nvPicPr>
        <p:blipFill rotWithShape="1">
          <a:blip r:embed="rId4">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13"/>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rgbClr val="000000"/>
                </a:solidFill>
              </a:rPr>
              <a:t>Class Diagram</a:t>
            </a:r>
            <a:endParaRPr sz="2800">
              <a:solidFill>
                <a:srgbClr val="000000"/>
              </a:solidFill>
            </a:endParaRPr>
          </a:p>
        </p:txBody>
      </p:sp>
      <p:sp>
        <p:nvSpPr>
          <p:cNvPr id="223" name="Google Shape;223;p13"/>
          <p:cNvSpPr txBox="1"/>
          <p:nvPr>
            <p:ph idx="1" type="body"/>
          </p:nvPr>
        </p:nvSpPr>
        <p:spPr>
          <a:xfrm>
            <a:off x="1061900" y="1175075"/>
            <a:ext cx="7599300" cy="29112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800"/>
              </a:spcAft>
              <a:buSzPts val="1300"/>
              <a:buNone/>
            </a:pPr>
            <a:r>
              <a:rPr lang="en-GB" sz="1200">
                <a:solidFill>
                  <a:srgbClr val="000000"/>
                </a:solidFill>
                <a:latin typeface="Montserrat"/>
                <a:ea typeface="Montserrat"/>
                <a:cs typeface="Montserrat"/>
                <a:sym typeface="Montserrat"/>
              </a:rPr>
              <a:t>Class diagrams are the main building block in object-oriented modeling. They are used to show the different objects in a system, their attributes, their operations and the relationships among them</a:t>
            </a:r>
            <a:endParaRPr sz="1000">
              <a:solidFill>
                <a:srgbClr val="000000"/>
              </a:solidFill>
              <a:latin typeface="Montserrat"/>
              <a:ea typeface="Montserrat"/>
              <a:cs typeface="Montserrat"/>
              <a:sym typeface="Montserrat"/>
            </a:endParaRPr>
          </a:p>
        </p:txBody>
      </p:sp>
      <p:pic>
        <p:nvPicPr>
          <p:cNvPr id="224" name="Google Shape;224;p13"/>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25" name="Google Shape;225;p13"/>
          <p:cNvPicPr preferRelativeResize="0"/>
          <p:nvPr/>
        </p:nvPicPr>
        <p:blipFill rotWithShape="1">
          <a:blip r:embed="rId4">
            <a:alphaModFix/>
          </a:blip>
          <a:srcRect b="0" l="0" r="0" t="0"/>
          <a:stretch/>
        </p:blipFill>
        <p:spPr>
          <a:xfrm>
            <a:off x="2052258" y="1839375"/>
            <a:ext cx="5039493"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4"/>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rgbClr val="000000"/>
                </a:solidFill>
              </a:rPr>
              <a:t>Activity Diagram</a:t>
            </a:r>
            <a:endParaRPr sz="2800">
              <a:solidFill>
                <a:srgbClr val="000000"/>
              </a:solidFill>
            </a:endParaRPr>
          </a:p>
        </p:txBody>
      </p:sp>
      <p:sp>
        <p:nvSpPr>
          <p:cNvPr id="231" name="Google Shape;231;p14"/>
          <p:cNvSpPr txBox="1"/>
          <p:nvPr>
            <p:ph idx="1" type="body"/>
          </p:nvPr>
        </p:nvSpPr>
        <p:spPr>
          <a:xfrm>
            <a:off x="1061900" y="1175075"/>
            <a:ext cx="7599300" cy="2911200"/>
          </a:xfrm>
          <a:prstGeom prst="rect">
            <a:avLst/>
          </a:prstGeom>
          <a:noFill/>
          <a:ln>
            <a:noFill/>
          </a:ln>
        </p:spPr>
        <p:txBody>
          <a:bodyPr anchorCtr="0" anchor="t" bIns="91425" lIns="91425" spcFirstLastPara="1" rIns="91425" wrap="square" tIns="91425">
            <a:noAutofit/>
          </a:bodyPr>
          <a:lstStyle/>
          <a:p>
            <a:pPr indent="0" lvl="0" marL="0" marR="245109" rtl="0" algn="just">
              <a:lnSpc>
                <a:spcPct val="107916"/>
              </a:lnSpc>
              <a:spcBef>
                <a:spcPts val="0"/>
              </a:spcBef>
              <a:spcAft>
                <a:spcPts val="800"/>
              </a:spcAft>
              <a:buSzPts val="1300"/>
              <a:buNone/>
            </a:pPr>
            <a:r>
              <a:rPr lang="en-GB" sz="1100">
                <a:solidFill>
                  <a:srgbClr val="000000"/>
                </a:solidFill>
                <a:latin typeface="Montserrat"/>
                <a:ea typeface="Montserrat"/>
                <a:cs typeface="Montserrat"/>
                <a:sym typeface="Montserrat"/>
              </a:rPr>
              <a:t>An Activity diagram describes the dynamic aspects of the system. It is a flowchart that describes the flow from one activity to another.</a:t>
            </a:r>
            <a:endParaRPr sz="1200">
              <a:solidFill>
                <a:srgbClr val="000000"/>
              </a:solidFill>
              <a:latin typeface="Montserrat"/>
              <a:ea typeface="Montserrat"/>
              <a:cs typeface="Montserrat"/>
              <a:sym typeface="Montserrat"/>
            </a:endParaRPr>
          </a:p>
        </p:txBody>
      </p:sp>
      <p:pic>
        <p:nvPicPr>
          <p:cNvPr id="232" name="Google Shape;232;p14"/>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33" name="Google Shape;233;p14"/>
          <p:cNvPicPr preferRelativeResize="0"/>
          <p:nvPr/>
        </p:nvPicPr>
        <p:blipFill rotWithShape="1">
          <a:blip r:embed="rId4">
            <a:alphaModFix/>
          </a:blip>
          <a:srcRect b="0" l="0" r="0" t="0"/>
          <a:stretch/>
        </p:blipFill>
        <p:spPr>
          <a:xfrm>
            <a:off x="2735000" y="1821650"/>
            <a:ext cx="3674000" cy="301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Module Specification</a:t>
            </a:r>
            <a:endParaRPr sz="2800"/>
          </a:p>
        </p:txBody>
      </p:sp>
      <p:sp>
        <p:nvSpPr>
          <p:cNvPr id="239" name="Google Shape;239;p15"/>
          <p:cNvSpPr txBox="1"/>
          <p:nvPr>
            <p:ph idx="1" type="body"/>
          </p:nvPr>
        </p:nvSpPr>
        <p:spPr>
          <a:xfrm>
            <a:off x="1061900" y="1175075"/>
            <a:ext cx="7599300" cy="2911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200"/>
              </a:spcBef>
              <a:spcAft>
                <a:spcPts val="0"/>
              </a:spcAft>
              <a:buSzPts val="1300"/>
              <a:buNone/>
            </a:pPr>
            <a:r>
              <a:t/>
            </a:r>
            <a:endParaRPr sz="1200">
              <a:latin typeface="Montserrat"/>
              <a:ea typeface="Montserrat"/>
              <a:cs typeface="Montserrat"/>
              <a:sym typeface="Montserrat"/>
            </a:endParaRPr>
          </a:p>
          <a:p>
            <a:pPr indent="0" lvl="0" marL="0" marR="367665" rtl="0" algn="just">
              <a:lnSpc>
                <a:spcPct val="150000"/>
              </a:lnSpc>
              <a:spcBef>
                <a:spcPts val="0"/>
              </a:spcBef>
              <a:spcAft>
                <a:spcPts val="0"/>
              </a:spcAft>
              <a:buSzPts val="1300"/>
              <a:buNone/>
            </a:pPr>
            <a:r>
              <a:rPr lang="en-GB" sz="1200">
                <a:latin typeface="Montserrat"/>
                <a:ea typeface="Montserrat"/>
                <a:cs typeface="Montserrat"/>
                <a:sym typeface="Montserrat"/>
              </a:rPr>
              <a:t>Module Specification is the way to improve the structural design by breaking down the system into modules and solving it as an independent task. By doing so the complexity is reduced and the modules can be tested independently.</a:t>
            </a:r>
            <a:endParaRPr sz="1200">
              <a:latin typeface="Montserrat"/>
              <a:ea typeface="Montserrat"/>
              <a:cs typeface="Montserrat"/>
              <a:sym typeface="Montserrat"/>
            </a:endParaRPr>
          </a:p>
          <a:p>
            <a:pPr indent="0" lvl="0" marL="0" marR="367665" rtl="0" algn="just">
              <a:lnSpc>
                <a:spcPct val="150000"/>
              </a:lnSpc>
              <a:spcBef>
                <a:spcPts val="0"/>
              </a:spcBef>
              <a:spcAft>
                <a:spcPts val="0"/>
              </a:spcAft>
              <a:buSzPts val="1300"/>
              <a:buNone/>
            </a:pPr>
            <a:r>
              <a:t/>
            </a:r>
            <a:endParaRPr sz="1200">
              <a:latin typeface="Montserrat"/>
              <a:ea typeface="Montserrat"/>
              <a:cs typeface="Montserrat"/>
              <a:sym typeface="Montserrat"/>
            </a:endParaRPr>
          </a:p>
          <a:p>
            <a:pPr indent="0" lvl="0" marL="0" marR="367665" rtl="0" algn="just">
              <a:lnSpc>
                <a:spcPct val="150000"/>
              </a:lnSpc>
              <a:spcBef>
                <a:spcPts val="0"/>
              </a:spcBef>
              <a:spcAft>
                <a:spcPts val="0"/>
              </a:spcAft>
              <a:buSzPts val="1300"/>
              <a:buNone/>
            </a:pPr>
            <a:r>
              <a:rPr lang="en-GB" sz="1200">
                <a:latin typeface="Montserrat"/>
                <a:ea typeface="Montserrat"/>
                <a:cs typeface="Montserrat"/>
                <a:sym typeface="Montserrat"/>
              </a:rPr>
              <a:t>The number of modules for our model is three, namely pre- processing, identification, feature extraction and detection. </a:t>
            </a:r>
            <a:endParaRPr sz="1200">
              <a:latin typeface="Montserrat"/>
              <a:ea typeface="Montserrat"/>
              <a:cs typeface="Montserrat"/>
              <a:sym typeface="Montserrat"/>
            </a:endParaRPr>
          </a:p>
          <a:p>
            <a:pPr indent="0" lvl="0" marL="0" marR="367665" rtl="0" algn="just">
              <a:lnSpc>
                <a:spcPct val="150000"/>
              </a:lnSpc>
              <a:spcBef>
                <a:spcPts val="0"/>
              </a:spcBef>
              <a:spcAft>
                <a:spcPts val="0"/>
              </a:spcAft>
              <a:buSzPts val="1300"/>
              <a:buNone/>
            </a:pPr>
            <a:r>
              <a:t/>
            </a:r>
            <a:endParaRPr sz="1200">
              <a:latin typeface="Montserrat"/>
              <a:ea typeface="Montserrat"/>
              <a:cs typeface="Montserrat"/>
              <a:sym typeface="Montserrat"/>
            </a:endParaRPr>
          </a:p>
          <a:p>
            <a:pPr indent="0" lvl="0" marL="0" marR="367665" rtl="0" algn="just">
              <a:lnSpc>
                <a:spcPct val="150000"/>
              </a:lnSpc>
              <a:spcBef>
                <a:spcPts val="0"/>
              </a:spcBef>
              <a:spcAft>
                <a:spcPts val="0"/>
              </a:spcAft>
              <a:buSzPts val="1300"/>
              <a:buNone/>
            </a:pPr>
            <a:r>
              <a:rPr lang="en-GB" sz="1200">
                <a:latin typeface="Montserrat"/>
                <a:ea typeface="Montserrat"/>
                <a:cs typeface="Montserrat"/>
                <a:sym typeface="Montserrat"/>
              </a:rPr>
              <a:t>So each phase signify the functionalities provided by the proposed system. In the data pre-processing phase noise removal using median filtering is done.</a:t>
            </a:r>
            <a:endParaRPr sz="1200">
              <a:latin typeface="Montserrat"/>
              <a:ea typeface="Montserrat"/>
              <a:cs typeface="Montserrat"/>
              <a:sym typeface="Montserrat"/>
            </a:endParaRPr>
          </a:p>
          <a:p>
            <a:pPr indent="0" lvl="0" marL="0" rtl="0" algn="l">
              <a:lnSpc>
                <a:spcPct val="100000"/>
              </a:lnSpc>
              <a:spcBef>
                <a:spcPts val="645"/>
              </a:spcBef>
              <a:spcAft>
                <a:spcPts val="0"/>
              </a:spcAft>
              <a:buSzPts val="1300"/>
              <a:buNone/>
            </a:pPr>
            <a:r>
              <a:t/>
            </a:r>
            <a:endParaRPr sz="1200">
              <a:latin typeface="Montserrat"/>
              <a:ea typeface="Montserrat"/>
              <a:cs typeface="Montserrat"/>
              <a:sym typeface="Montserrat"/>
            </a:endParaRPr>
          </a:p>
          <a:p>
            <a:pPr indent="0" lvl="0" marL="0" rtl="0" algn="l">
              <a:lnSpc>
                <a:spcPct val="100000"/>
              </a:lnSpc>
              <a:spcBef>
                <a:spcPts val="695"/>
              </a:spcBef>
              <a:spcAft>
                <a:spcPts val="0"/>
              </a:spcAft>
              <a:buSzPts val="1300"/>
              <a:buNone/>
            </a:pPr>
            <a:r>
              <a:t/>
            </a:r>
            <a:endParaRPr sz="1400">
              <a:latin typeface="Montserrat"/>
              <a:ea typeface="Montserrat"/>
              <a:cs typeface="Montserrat"/>
              <a:sym typeface="Montserrat"/>
            </a:endParaRPr>
          </a:p>
        </p:txBody>
      </p:sp>
      <p:pic>
        <p:nvPicPr>
          <p:cNvPr id="240" name="Google Shape;240;p15"/>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Module specification </a:t>
            </a:r>
            <a:endParaRPr sz="2800"/>
          </a:p>
        </p:txBody>
      </p:sp>
      <p:sp>
        <p:nvSpPr>
          <p:cNvPr id="246" name="Google Shape;246;p16"/>
          <p:cNvSpPr txBox="1"/>
          <p:nvPr>
            <p:ph idx="1" type="body"/>
          </p:nvPr>
        </p:nvSpPr>
        <p:spPr>
          <a:xfrm>
            <a:off x="1073800" y="948850"/>
            <a:ext cx="75993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5"/>
              </a:spcBef>
              <a:spcAft>
                <a:spcPts val="0"/>
              </a:spcAft>
              <a:buSzPts val="1300"/>
              <a:buNone/>
            </a:pPr>
            <a:r>
              <a:rPr lang="en-GB" sz="1200">
                <a:latin typeface="Montserrat"/>
                <a:ea typeface="Montserrat"/>
                <a:cs typeface="Montserrat"/>
                <a:sym typeface="Montserrat"/>
              </a:rPr>
              <a:t>Train Phase                                                           Test Phase</a:t>
            </a:r>
            <a:endParaRPr sz="1200">
              <a:latin typeface="Montserrat"/>
              <a:ea typeface="Montserrat"/>
              <a:cs typeface="Montserrat"/>
              <a:sym typeface="Montserrat"/>
            </a:endParaRPr>
          </a:p>
          <a:p>
            <a:pPr indent="0" lvl="0" marL="0" rtl="0" algn="l">
              <a:lnSpc>
                <a:spcPct val="107916"/>
              </a:lnSpc>
              <a:spcBef>
                <a:spcPts val="0"/>
              </a:spcBef>
              <a:spcAft>
                <a:spcPts val="0"/>
              </a:spcAft>
              <a:buSzPts val="1300"/>
              <a:buNone/>
            </a:pPr>
            <a:r>
              <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t/>
            </a:r>
            <a:endParaRPr sz="1200">
              <a:latin typeface="Montserrat"/>
              <a:ea typeface="Montserrat"/>
              <a:cs typeface="Montserrat"/>
              <a:sym typeface="Montserrat"/>
            </a:endParaRPr>
          </a:p>
          <a:p>
            <a:pPr indent="0" lvl="0" marL="0" rtl="0" algn="l">
              <a:lnSpc>
                <a:spcPct val="100000"/>
              </a:lnSpc>
              <a:spcBef>
                <a:spcPts val="800"/>
              </a:spcBef>
              <a:spcAft>
                <a:spcPts val="0"/>
              </a:spcAft>
              <a:buSzPts val="1300"/>
              <a:buNone/>
            </a:pPr>
            <a:r>
              <a:t/>
            </a:r>
            <a:endParaRPr sz="1200">
              <a:latin typeface="Montserrat"/>
              <a:ea typeface="Montserrat"/>
              <a:cs typeface="Montserrat"/>
              <a:sym typeface="Montserrat"/>
            </a:endParaRPr>
          </a:p>
        </p:txBody>
      </p:sp>
      <p:pic>
        <p:nvPicPr>
          <p:cNvPr id="247" name="Google Shape;247;p16"/>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48" name="Google Shape;248;p16"/>
          <p:cNvPicPr preferRelativeResize="0"/>
          <p:nvPr/>
        </p:nvPicPr>
        <p:blipFill rotWithShape="1">
          <a:blip r:embed="rId4">
            <a:alphaModFix/>
          </a:blip>
          <a:srcRect b="0" l="0" r="0" t="0"/>
          <a:stretch/>
        </p:blipFill>
        <p:spPr>
          <a:xfrm>
            <a:off x="935475" y="1283425"/>
            <a:ext cx="5003399" cy="3415025"/>
          </a:xfrm>
          <a:prstGeom prst="rect">
            <a:avLst/>
          </a:prstGeom>
          <a:noFill/>
          <a:ln>
            <a:noFill/>
          </a:ln>
        </p:spPr>
      </p:pic>
      <p:sp>
        <p:nvSpPr>
          <p:cNvPr id="249" name="Google Shape;249;p16"/>
          <p:cNvSpPr txBox="1"/>
          <p:nvPr/>
        </p:nvSpPr>
        <p:spPr>
          <a:xfrm>
            <a:off x="6286525" y="1283425"/>
            <a:ext cx="2476500" cy="29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450"/>
              </a:spcBef>
              <a:spcAft>
                <a:spcPts val="0"/>
              </a:spcAft>
              <a:buClr>
                <a:srgbClr val="000000"/>
              </a:buClr>
              <a:buSzPts val="1200"/>
              <a:buFont typeface="Arial"/>
              <a:buNone/>
            </a:pPr>
            <a:r>
              <a:rPr b="0" i="0" lang="en-GB" sz="1200" u="none" cap="none" strike="noStrike">
                <a:solidFill>
                  <a:schemeClr val="lt1"/>
                </a:solidFill>
                <a:latin typeface="Montserrat"/>
                <a:ea typeface="Montserrat"/>
                <a:cs typeface="Montserrat"/>
                <a:sym typeface="Montserrat"/>
              </a:rPr>
              <a:t>The System design mainly consists of</a:t>
            </a:r>
            <a:endParaRPr b="0" i="0" sz="1200" u="none" cap="none" strike="noStrike">
              <a:solidFill>
                <a:schemeClr val="lt1"/>
              </a:solidFill>
              <a:latin typeface="Montserrat"/>
              <a:ea typeface="Montserrat"/>
              <a:cs typeface="Montserrat"/>
              <a:sym typeface="Montserrat"/>
            </a:endParaRPr>
          </a:p>
          <a:p>
            <a:pPr indent="-236854" lvl="2" marL="753745" marR="0" rtl="0" algn="l">
              <a:lnSpc>
                <a:spcPct val="100000"/>
              </a:lnSpc>
              <a:spcBef>
                <a:spcPts val="710"/>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Image Collection</a:t>
            </a:r>
            <a:endParaRPr b="0" i="0" sz="1200" u="none" cap="none" strike="noStrike">
              <a:solidFill>
                <a:schemeClr val="lt1"/>
              </a:solidFill>
              <a:latin typeface="Montserrat"/>
              <a:ea typeface="Montserrat"/>
              <a:cs typeface="Montserrat"/>
              <a:sym typeface="Montserrat"/>
            </a:endParaRPr>
          </a:p>
          <a:p>
            <a:pPr indent="-236854" lvl="2" marL="753745" marR="0" rtl="0" algn="l">
              <a:lnSpc>
                <a:spcPct val="100000"/>
              </a:lnSpc>
              <a:spcBef>
                <a:spcPts val="685"/>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Image Preprocessing</a:t>
            </a:r>
            <a:endParaRPr b="0" i="0" sz="1200" u="none" cap="none" strike="noStrike">
              <a:solidFill>
                <a:schemeClr val="lt1"/>
              </a:solidFill>
              <a:latin typeface="Montserrat"/>
              <a:ea typeface="Montserrat"/>
              <a:cs typeface="Montserrat"/>
              <a:sym typeface="Montserrat"/>
            </a:endParaRPr>
          </a:p>
          <a:p>
            <a:pPr indent="-236854" lvl="2" marL="753745" marR="0" rtl="0" algn="l">
              <a:lnSpc>
                <a:spcPct val="100000"/>
              </a:lnSpc>
              <a:spcBef>
                <a:spcPts val="695"/>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Image Segmentation</a:t>
            </a:r>
            <a:endParaRPr b="0" i="0" sz="1200" u="none" cap="none" strike="noStrike">
              <a:solidFill>
                <a:schemeClr val="lt1"/>
              </a:solidFill>
              <a:latin typeface="Montserrat"/>
              <a:ea typeface="Montserrat"/>
              <a:cs typeface="Montserrat"/>
              <a:sym typeface="Montserrat"/>
            </a:endParaRPr>
          </a:p>
          <a:p>
            <a:pPr indent="-232408" lvl="2" marL="772160" marR="0" rtl="0" algn="l">
              <a:lnSpc>
                <a:spcPct val="100000"/>
              </a:lnSpc>
              <a:spcBef>
                <a:spcPts val="685"/>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Feature Extraction</a:t>
            </a:r>
            <a:endParaRPr b="0" i="0" sz="1200" u="none" cap="none" strike="noStrike">
              <a:solidFill>
                <a:schemeClr val="lt1"/>
              </a:solidFill>
              <a:latin typeface="Montserrat"/>
              <a:ea typeface="Montserrat"/>
              <a:cs typeface="Montserrat"/>
              <a:sym typeface="Montserrat"/>
            </a:endParaRPr>
          </a:p>
          <a:p>
            <a:pPr indent="-232408" lvl="2" marL="772160" marR="0" rtl="0" algn="l">
              <a:lnSpc>
                <a:spcPct val="100000"/>
              </a:lnSpc>
              <a:spcBef>
                <a:spcPts val="685"/>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Training</a:t>
            </a:r>
            <a:endParaRPr b="0" i="0" sz="1200" u="none" cap="none" strike="noStrike">
              <a:solidFill>
                <a:schemeClr val="lt1"/>
              </a:solidFill>
              <a:latin typeface="Montserrat"/>
              <a:ea typeface="Montserrat"/>
              <a:cs typeface="Montserrat"/>
              <a:sym typeface="Montserrat"/>
            </a:endParaRPr>
          </a:p>
          <a:p>
            <a:pPr indent="-235583" lvl="2" marL="756920" marR="0" rtl="0" algn="l">
              <a:lnSpc>
                <a:spcPct val="100000"/>
              </a:lnSpc>
              <a:spcBef>
                <a:spcPts val="695"/>
              </a:spcBef>
              <a:spcAft>
                <a:spcPts val="0"/>
              </a:spcAft>
              <a:buClr>
                <a:schemeClr val="lt1"/>
              </a:buClr>
              <a:buSzPts val="1200"/>
              <a:buFont typeface="Montserrat"/>
              <a:buAutoNum type="arabicPeriod"/>
            </a:pPr>
            <a:r>
              <a:rPr b="0" i="0" lang="en-GB" sz="1200" u="none" cap="none" strike="noStrike">
                <a:solidFill>
                  <a:schemeClr val="lt1"/>
                </a:solidFill>
                <a:latin typeface="Montserrat"/>
                <a:ea typeface="Montserrat"/>
                <a:cs typeface="Montserrat"/>
                <a:sym typeface="Montserrat"/>
              </a:rPr>
              <a:t>Classification</a:t>
            </a:r>
            <a:endParaRPr b="0" i="0" sz="1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Testing</a:t>
            </a:r>
            <a:endParaRPr sz="2800"/>
          </a:p>
        </p:txBody>
      </p:sp>
      <p:sp>
        <p:nvSpPr>
          <p:cNvPr id="255" name="Google Shape;255;p17"/>
          <p:cNvSpPr txBox="1"/>
          <p:nvPr>
            <p:ph idx="1" type="body"/>
          </p:nvPr>
        </p:nvSpPr>
        <p:spPr>
          <a:xfrm>
            <a:off x="1061900" y="1175075"/>
            <a:ext cx="7599300" cy="29112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5"/>
              </a:spcBef>
              <a:spcAft>
                <a:spcPts val="0"/>
              </a:spcAft>
              <a:buSzPts val="1300"/>
              <a:buNone/>
            </a:pPr>
            <a:r>
              <a:rPr lang="en-GB" sz="1200">
                <a:latin typeface="Montserrat"/>
                <a:ea typeface="Montserrat"/>
                <a:cs typeface="Montserrat"/>
                <a:sym typeface="Montserrat"/>
              </a:rPr>
              <a:t>Testing is the process of evaluating a system or its component(s) with the intent to find whether it satisfies the specified requirements or not. Testing is executing a system to identify any gaps, errors, or missing requirements in contrary to the actual requirements.</a:t>
            </a:r>
            <a:endParaRPr sz="1200">
              <a:latin typeface="Montserrat"/>
              <a:ea typeface="Montserrat"/>
              <a:cs typeface="Montserrat"/>
              <a:sym typeface="Montserrat"/>
            </a:endParaRPr>
          </a:p>
          <a:p>
            <a:pPr indent="0" lvl="0" marL="0" rtl="0" algn="l">
              <a:lnSpc>
                <a:spcPct val="107916"/>
              </a:lnSpc>
              <a:spcBef>
                <a:spcPts val="800"/>
              </a:spcBef>
              <a:spcAft>
                <a:spcPts val="0"/>
              </a:spcAft>
              <a:buSzPts val="1300"/>
              <a:buNone/>
            </a:pPr>
            <a:r>
              <a:rPr b="1" lang="en-GB" sz="1600">
                <a:latin typeface="Montserrat"/>
                <a:ea typeface="Montserrat"/>
                <a:cs typeface="Montserrat"/>
                <a:sym typeface="Montserrat"/>
              </a:rPr>
              <a:t>Types of testing</a:t>
            </a:r>
            <a:endParaRPr b="1" sz="1600">
              <a:latin typeface="Montserrat"/>
              <a:ea typeface="Montserrat"/>
              <a:cs typeface="Montserrat"/>
              <a:sym typeface="Montserrat"/>
            </a:endParaRPr>
          </a:p>
          <a:p>
            <a:pPr indent="0" lvl="0" marL="0" rtl="0" algn="l">
              <a:lnSpc>
                <a:spcPct val="200000"/>
              </a:lnSpc>
              <a:spcBef>
                <a:spcPts val="800"/>
              </a:spcBef>
              <a:spcAft>
                <a:spcPts val="0"/>
              </a:spcAft>
              <a:buSzPts val="1300"/>
              <a:buNone/>
            </a:pPr>
            <a:r>
              <a:rPr lang="en-GB" sz="1200">
                <a:latin typeface="Montserrat"/>
                <a:ea typeface="Montserrat"/>
                <a:cs typeface="Montserrat"/>
                <a:sym typeface="Montserrat"/>
              </a:rPr>
              <a:t>Software testing methods and traditionally divided into two: white-box and black-box testing. These two approaches are used to describe the point of view that a test engineer takes when designing test cases.</a:t>
            </a:r>
            <a:endParaRPr sz="1200">
              <a:latin typeface="Montserrat"/>
              <a:ea typeface="Montserrat"/>
              <a:cs typeface="Montserrat"/>
              <a:sym typeface="Montserrat"/>
            </a:endParaRPr>
          </a:p>
          <a:p>
            <a:pPr indent="-304800" lvl="0" marL="457200" rtl="0" algn="just">
              <a:lnSpc>
                <a:spcPct val="200000"/>
              </a:lnSpc>
              <a:spcBef>
                <a:spcPts val="800"/>
              </a:spcBef>
              <a:spcAft>
                <a:spcPts val="800"/>
              </a:spcAft>
              <a:buSzPts val="1200"/>
              <a:buFont typeface="Calibri"/>
              <a:buAutoNum type="alphaLcParenR"/>
            </a:pPr>
            <a:r>
              <a:rPr b="1" lang="en-GB" sz="1200">
                <a:latin typeface="Montserrat"/>
                <a:ea typeface="Montserrat"/>
                <a:cs typeface="Montserrat"/>
                <a:sym typeface="Montserrat"/>
              </a:rPr>
              <a:t>White-box testing</a:t>
            </a:r>
            <a:r>
              <a:rPr lang="en-GB" sz="1200">
                <a:latin typeface="Montserrat"/>
                <a:ea typeface="Montserrat"/>
                <a:cs typeface="Montserrat"/>
                <a:sym typeface="Montserrat"/>
              </a:rPr>
              <a:t> (also known as clear box testing, glass box testing, transparent box testing and structural testing, by seeing the source code) tests internal structures or workings of a program, as opposed to the functionality exposed to the end-user.</a:t>
            </a:r>
            <a:endParaRPr sz="1200">
              <a:latin typeface="Montserrat"/>
              <a:ea typeface="Montserrat"/>
              <a:cs typeface="Montserrat"/>
              <a:sym typeface="Montserrat"/>
            </a:endParaRPr>
          </a:p>
        </p:txBody>
      </p:sp>
      <p:pic>
        <p:nvPicPr>
          <p:cNvPr id="256" name="Google Shape;256;p17"/>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Testing</a:t>
            </a:r>
            <a:endParaRPr sz="2800"/>
          </a:p>
        </p:txBody>
      </p:sp>
      <p:sp>
        <p:nvSpPr>
          <p:cNvPr id="262" name="Google Shape;262;p18"/>
          <p:cNvSpPr txBox="1"/>
          <p:nvPr>
            <p:ph idx="1" type="body"/>
          </p:nvPr>
        </p:nvSpPr>
        <p:spPr>
          <a:xfrm>
            <a:off x="1061900" y="1044125"/>
            <a:ext cx="7599300" cy="29112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5"/>
              </a:spcBef>
              <a:spcAft>
                <a:spcPts val="0"/>
              </a:spcAft>
              <a:buSzPts val="1300"/>
              <a:buNone/>
            </a:pPr>
            <a:r>
              <a:rPr lang="en-GB" sz="1200">
                <a:latin typeface="Montserrat"/>
                <a:ea typeface="Montserrat"/>
                <a:cs typeface="Montserrat"/>
                <a:sym typeface="Montserrat"/>
              </a:rPr>
              <a:t> In white-box testing an internal perspective of the system, as well as programming skills, are used to design test cases.</a:t>
            </a:r>
            <a:endParaRPr sz="1200">
              <a:latin typeface="Montserrat"/>
              <a:ea typeface="Montserrat"/>
              <a:cs typeface="Montserrat"/>
              <a:sym typeface="Montserrat"/>
            </a:endParaRPr>
          </a:p>
          <a:p>
            <a:pPr indent="-304800" lvl="0" marL="457200" rtl="0" algn="just">
              <a:lnSpc>
                <a:spcPct val="200000"/>
              </a:lnSpc>
              <a:spcBef>
                <a:spcPts val="800"/>
              </a:spcBef>
              <a:spcAft>
                <a:spcPts val="0"/>
              </a:spcAft>
              <a:buSzPts val="1200"/>
              <a:buFont typeface="Calibri"/>
              <a:buAutoNum type="alphaLcParenR"/>
            </a:pPr>
            <a:r>
              <a:rPr b="1" lang="en-GB" sz="1200">
                <a:latin typeface="Montserrat"/>
                <a:ea typeface="Montserrat"/>
                <a:cs typeface="Montserrat"/>
                <a:sym typeface="Montserrat"/>
              </a:rPr>
              <a:t>Black box testing</a:t>
            </a:r>
            <a:r>
              <a:rPr lang="en-GB" sz="1200">
                <a:latin typeface="Montserrat"/>
                <a:ea typeface="Montserrat"/>
                <a:cs typeface="Montserrat"/>
                <a:sym typeface="Montserrat"/>
              </a:rPr>
              <a:t>: The technique of testing without having any knowledge of the interior workings of the application is called black-box testing. The tester is oblivious to the system architecture and does not have access to the source code.</a:t>
            </a:r>
            <a:endParaRPr sz="1200">
              <a:latin typeface="Montserrat"/>
              <a:ea typeface="Montserrat"/>
              <a:cs typeface="Montserrat"/>
              <a:sym typeface="Montserrat"/>
            </a:endParaRPr>
          </a:p>
          <a:p>
            <a:pPr indent="0" lvl="0" marL="0" rtl="0" algn="just">
              <a:lnSpc>
                <a:spcPct val="200000"/>
              </a:lnSpc>
              <a:spcBef>
                <a:spcPts val="800"/>
              </a:spcBef>
              <a:spcAft>
                <a:spcPts val="0"/>
              </a:spcAft>
              <a:buSzPts val="1300"/>
              <a:buNone/>
            </a:pPr>
            <a:r>
              <a:rPr b="1" lang="en-GB" sz="1400">
                <a:latin typeface="Montserrat"/>
                <a:ea typeface="Montserrat"/>
                <a:cs typeface="Montserrat"/>
                <a:sym typeface="Montserrat"/>
              </a:rPr>
              <a:t>  Unit Testing </a:t>
            </a:r>
            <a:endParaRPr b="1" sz="1400">
              <a:latin typeface="Montserrat"/>
              <a:ea typeface="Montserrat"/>
              <a:cs typeface="Montserrat"/>
              <a:sym typeface="Montserrat"/>
            </a:endParaRPr>
          </a:p>
          <a:p>
            <a:pPr indent="0" lvl="0" marL="0" rtl="0" algn="just">
              <a:lnSpc>
                <a:spcPct val="200000"/>
              </a:lnSpc>
              <a:spcBef>
                <a:spcPts val="800"/>
              </a:spcBef>
              <a:spcAft>
                <a:spcPts val="800"/>
              </a:spcAft>
              <a:buSzPts val="1300"/>
              <a:buNone/>
            </a:pPr>
            <a:r>
              <a:rPr lang="en-GB" sz="1200">
                <a:latin typeface="Montserrat"/>
                <a:ea typeface="Montserrat"/>
                <a:cs typeface="Montserrat"/>
                <a:sym typeface="Montserrat"/>
              </a:rPr>
              <a:t>Unit testing is a method by which individual units of source code, sets of one or more computer program modules together with associated control data, usage procedures and operating procedures are tested to determine if they are fit for use. Intuitively, one can view a unit as the smallest testable part of an application.</a:t>
            </a:r>
            <a:endParaRPr sz="1200">
              <a:latin typeface="Montserrat"/>
              <a:ea typeface="Montserrat"/>
              <a:cs typeface="Montserrat"/>
              <a:sym typeface="Montserrat"/>
            </a:endParaRPr>
          </a:p>
        </p:txBody>
      </p:sp>
      <p:pic>
        <p:nvPicPr>
          <p:cNvPr id="263" name="Google Shape;263;p18"/>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Unit Testing - Test Case 1</a:t>
            </a:r>
            <a:endParaRPr sz="2800"/>
          </a:p>
        </p:txBody>
      </p:sp>
      <p:pic>
        <p:nvPicPr>
          <p:cNvPr id="269" name="Google Shape;269;p19"/>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70" name="Google Shape;270;p19"/>
          <p:cNvPicPr preferRelativeResize="0"/>
          <p:nvPr/>
        </p:nvPicPr>
        <p:blipFill rotWithShape="1">
          <a:blip r:embed="rId4">
            <a:alphaModFix/>
          </a:blip>
          <a:srcRect b="0" l="0" r="0" t="0"/>
          <a:stretch/>
        </p:blipFill>
        <p:spPr>
          <a:xfrm>
            <a:off x="1290638" y="1200175"/>
            <a:ext cx="6562725"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ph type="title"/>
          </p:nvPr>
        </p:nvSpPr>
        <p:spPr>
          <a:xfrm>
            <a:off x="1309725" y="726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Contents </a:t>
            </a:r>
            <a:endParaRPr sz="2800"/>
          </a:p>
        </p:txBody>
      </p:sp>
      <p:sp>
        <p:nvSpPr>
          <p:cNvPr id="145" name="Google Shape;145;p2"/>
          <p:cNvSpPr txBox="1"/>
          <p:nvPr>
            <p:ph idx="1" type="body"/>
          </p:nvPr>
        </p:nvSpPr>
        <p:spPr>
          <a:xfrm>
            <a:off x="1236400" y="1445950"/>
            <a:ext cx="7758000" cy="3177600"/>
          </a:xfrm>
          <a:prstGeom prst="rect">
            <a:avLst/>
          </a:prstGeom>
          <a:noFill/>
          <a:ln>
            <a:noFill/>
          </a:ln>
        </p:spPr>
        <p:txBody>
          <a:bodyPr anchorCtr="0" anchor="t" bIns="91425" lIns="91425" spcFirstLastPara="1" rIns="91425" wrap="square" tIns="91425">
            <a:normAutofit fontScale="77500" lnSpcReduction="20000"/>
          </a:bodyPr>
          <a:lstStyle/>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Introduction</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Existing System</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Proposed System</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Methodology</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System Architecture</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DFD Diagrams</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UML Diagrams</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Module Description/ Implementation</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Testing</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Screenshots </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System Requirements </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Future Enhancements</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Conclusion </a:t>
            </a:r>
            <a:endParaRPr sz="1900">
              <a:latin typeface="Montserrat"/>
              <a:ea typeface="Montserrat"/>
              <a:cs typeface="Montserrat"/>
              <a:sym typeface="Montserrat"/>
            </a:endParaRPr>
          </a:p>
          <a:p>
            <a:pPr indent="-322134" lvl="0" marL="457200" rtl="0" algn="l">
              <a:lnSpc>
                <a:spcPct val="115000"/>
              </a:lnSpc>
              <a:spcBef>
                <a:spcPts val="0"/>
              </a:spcBef>
              <a:spcAft>
                <a:spcPts val="0"/>
              </a:spcAft>
              <a:buSzPct val="100000"/>
              <a:buFont typeface="Montserrat"/>
              <a:buAutoNum type="arabicPeriod"/>
            </a:pPr>
            <a:r>
              <a:rPr lang="en-GB" sz="1900">
                <a:latin typeface="Montserrat"/>
                <a:ea typeface="Montserrat"/>
                <a:cs typeface="Montserrat"/>
                <a:sym typeface="Montserrat"/>
              </a:rPr>
              <a:t>References</a:t>
            </a:r>
            <a:endParaRPr sz="1900">
              <a:latin typeface="Montserrat"/>
              <a:ea typeface="Montserrat"/>
              <a:cs typeface="Montserrat"/>
              <a:sym typeface="Montserrat"/>
            </a:endParaRPr>
          </a:p>
        </p:txBody>
      </p:sp>
      <p:pic>
        <p:nvPicPr>
          <p:cNvPr id="146" name="Google Shape;146;p2"/>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147" name="Google Shape;147;p2"/>
          <p:cNvPicPr preferRelativeResize="0"/>
          <p:nvPr/>
        </p:nvPicPr>
        <p:blipFill rotWithShape="1">
          <a:blip r:embed="rId4">
            <a:alphaModFix/>
          </a:blip>
          <a:srcRect b="0" l="0" r="0" t="0"/>
          <a:stretch/>
        </p:blipFill>
        <p:spPr>
          <a:xfrm>
            <a:off x="6420138" y="1445950"/>
            <a:ext cx="2251575" cy="225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Unit Testing - Test Case 2</a:t>
            </a:r>
            <a:endParaRPr sz="2800"/>
          </a:p>
        </p:txBody>
      </p:sp>
      <p:pic>
        <p:nvPicPr>
          <p:cNvPr id="276" name="Google Shape;276;p20"/>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graphicFrame>
        <p:nvGraphicFramePr>
          <p:cNvPr id="277" name="Google Shape;277;p20"/>
          <p:cNvGraphicFramePr/>
          <p:nvPr/>
        </p:nvGraphicFramePr>
        <p:xfrm>
          <a:off x="1821875" y="1443575"/>
          <a:ext cx="3000000" cy="3000000"/>
        </p:xfrm>
        <a:graphic>
          <a:graphicData uri="http://schemas.openxmlformats.org/drawingml/2006/table">
            <a:tbl>
              <a:tblPr bandRow="1">
                <a:noFill/>
                <a:tableStyleId>{AC5181D8-F1C9-4802-8F82-9ED884C06D3B}</a:tableStyleId>
              </a:tblPr>
              <a:tblGrid>
                <a:gridCol w="2750125"/>
                <a:gridCol w="2750125"/>
              </a:tblGrid>
              <a:tr h="378275">
                <a:tc>
                  <a:txBody>
                    <a:bodyPr/>
                    <a:lstStyle/>
                    <a:p>
                      <a:pPr indent="0" lvl="0" marL="0" marR="0" rtl="0" algn="l">
                        <a:lnSpc>
                          <a:spcPct val="107916"/>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S1 # Test Case:</a:t>
                      </a:r>
                      <a:endParaRPr b="1"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UTC-2</a:t>
                      </a:r>
                      <a:endParaRPr b="1"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8275">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Name of Test</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Detecting Thumb images</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3900">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Items being tested</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Test for different  Thumb images</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3900">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Sample Input</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Tested for different images of Thumb</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8275">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Expected output</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Thumb should be displayed</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8275">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Actual output</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Should Display Live or Fake</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78" name="Google Shape;278;p20"/>
          <p:cNvGraphicFramePr/>
          <p:nvPr/>
        </p:nvGraphicFramePr>
        <p:xfrm>
          <a:off x="1821875" y="4151125"/>
          <a:ext cx="3000000" cy="3000000"/>
        </p:xfrm>
        <a:graphic>
          <a:graphicData uri="http://schemas.openxmlformats.org/drawingml/2006/table">
            <a:tbl>
              <a:tblPr bandRow="1">
                <a:noFill/>
                <a:tableStyleId>{AC5181D8-F1C9-4802-8F82-9ED884C06D3B}</a:tableStyleId>
              </a:tblPr>
              <a:tblGrid>
                <a:gridCol w="2750125"/>
                <a:gridCol w="2750125"/>
              </a:tblGrid>
              <a:tr h="634275">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Remarks</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916"/>
                        </a:lnSpc>
                        <a:spcBef>
                          <a:spcPts val="0"/>
                        </a:spcBef>
                        <a:spcAft>
                          <a:spcPts val="0"/>
                        </a:spcAft>
                        <a:buClr>
                          <a:srgbClr val="000000"/>
                        </a:buClr>
                        <a:buSzPts val="1200"/>
                        <a:buFont typeface="Arial"/>
                        <a:buNone/>
                      </a:pPr>
                      <a:r>
                        <a:rPr lang="en-GB" sz="1200" u="none" cap="none" strike="noStrike">
                          <a:solidFill>
                            <a:schemeClr val="lt1"/>
                          </a:solidFill>
                          <a:latin typeface="Montserrat"/>
                          <a:ea typeface="Montserrat"/>
                          <a:cs typeface="Montserrat"/>
                          <a:sym typeface="Montserrat"/>
                        </a:rPr>
                        <a:t>Predicted result</a:t>
                      </a:r>
                      <a:endParaRPr sz="1200" u="none" cap="none" strike="noStrike">
                        <a:solidFill>
                          <a:schemeClr val="lt1"/>
                        </a:solidFill>
                        <a:latin typeface="Montserrat"/>
                        <a:ea typeface="Montserrat"/>
                        <a:cs typeface="Montserrat"/>
                        <a:sym typeface="Montserrat"/>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Implementation - Screenshots</a:t>
            </a:r>
            <a:endParaRPr sz="2800"/>
          </a:p>
        </p:txBody>
      </p:sp>
      <p:pic>
        <p:nvPicPr>
          <p:cNvPr id="284" name="Google Shape;284;p21"/>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85" name="Google Shape;285;p21"/>
          <p:cNvPicPr preferRelativeResize="0"/>
          <p:nvPr/>
        </p:nvPicPr>
        <p:blipFill rotWithShape="1">
          <a:blip r:embed="rId4">
            <a:alphaModFix/>
          </a:blip>
          <a:srcRect b="5970" l="0" r="0" t="10051"/>
          <a:stretch/>
        </p:blipFill>
        <p:spPr>
          <a:xfrm>
            <a:off x="1398675" y="1307850"/>
            <a:ext cx="6836549" cy="322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Screenshots</a:t>
            </a:r>
            <a:endParaRPr sz="2800"/>
          </a:p>
        </p:txBody>
      </p:sp>
      <p:pic>
        <p:nvPicPr>
          <p:cNvPr id="291" name="Google Shape;291;p22"/>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92" name="Google Shape;292;p22"/>
          <p:cNvPicPr preferRelativeResize="0"/>
          <p:nvPr/>
        </p:nvPicPr>
        <p:blipFill rotWithShape="1">
          <a:blip r:embed="rId4">
            <a:alphaModFix/>
          </a:blip>
          <a:srcRect b="4461" l="0" r="0" t="4471"/>
          <a:stretch/>
        </p:blipFill>
        <p:spPr>
          <a:xfrm>
            <a:off x="1398675" y="1264775"/>
            <a:ext cx="6836549" cy="3501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Screenshots</a:t>
            </a:r>
            <a:endParaRPr sz="2800"/>
          </a:p>
        </p:txBody>
      </p:sp>
      <p:pic>
        <p:nvPicPr>
          <p:cNvPr id="298" name="Google Shape;298;p23"/>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299" name="Google Shape;299;p23"/>
          <p:cNvPicPr preferRelativeResize="0"/>
          <p:nvPr/>
        </p:nvPicPr>
        <p:blipFill rotWithShape="1">
          <a:blip r:embed="rId4">
            <a:alphaModFix/>
          </a:blip>
          <a:srcRect b="4461" l="0" r="0" t="4471"/>
          <a:stretch/>
        </p:blipFill>
        <p:spPr>
          <a:xfrm>
            <a:off x="1398675" y="1264775"/>
            <a:ext cx="6836549" cy="3501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Database</a:t>
            </a:r>
            <a:endParaRPr sz="2800"/>
          </a:p>
        </p:txBody>
      </p:sp>
      <p:pic>
        <p:nvPicPr>
          <p:cNvPr id="305" name="Google Shape;305;p24"/>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306" name="Google Shape;306;p24"/>
          <p:cNvPicPr preferRelativeResize="0"/>
          <p:nvPr/>
        </p:nvPicPr>
        <p:blipFill rotWithShape="1">
          <a:blip r:embed="rId4">
            <a:alphaModFix/>
          </a:blip>
          <a:srcRect b="68042" l="0" r="71869" t="4471"/>
          <a:stretch/>
        </p:blipFill>
        <p:spPr>
          <a:xfrm>
            <a:off x="1398675" y="1264775"/>
            <a:ext cx="5714376" cy="3140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System Requirements</a:t>
            </a:r>
            <a:endParaRPr sz="3200"/>
          </a:p>
        </p:txBody>
      </p:sp>
      <p:sp>
        <p:nvSpPr>
          <p:cNvPr id="312" name="Google Shape;312;p25"/>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90000"/>
              </a:lnSpc>
              <a:spcBef>
                <a:spcPts val="0"/>
              </a:spcBef>
              <a:spcAft>
                <a:spcPts val="0"/>
              </a:spcAft>
              <a:buSzPct val="94977"/>
              <a:buNone/>
            </a:pPr>
            <a:r>
              <a:rPr b="1" lang="en-GB" sz="5475" u="sng">
                <a:latin typeface="Montserrat"/>
                <a:ea typeface="Montserrat"/>
                <a:cs typeface="Montserrat"/>
                <a:sym typeface="Montserrat"/>
              </a:rPr>
              <a:t>Hardware Requirements</a:t>
            </a:r>
            <a:r>
              <a:rPr b="1" i="1" lang="en-GB" sz="5475" u="sng">
                <a:latin typeface="Montserrat"/>
                <a:ea typeface="Montserrat"/>
                <a:cs typeface="Montserrat"/>
                <a:sym typeface="Montserrat"/>
              </a:rPr>
              <a:t>:</a:t>
            </a:r>
            <a:endParaRPr b="1" i="1" sz="5475" u="sng">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•System : Pentium IV 2.4 GHz/intel i3/i4.</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•Hard Disk : 40GB.</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•Monitor : 15 VGA Color.</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•RAM : 512 Mb Minimum</a:t>
            </a:r>
            <a:endParaRPr sz="4875">
              <a:latin typeface="Montserrat"/>
              <a:ea typeface="Montserrat"/>
              <a:cs typeface="Montserrat"/>
              <a:sym typeface="Montserrat"/>
            </a:endParaRPr>
          </a:p>
          <a:p>
            <a:pPr indent="0" lvl="0" marL="0" rtl="0" algn="l">
              <a:lnSpc>
                <a:spcPct val="90000"/>
              </a:lnSpc>
              <a:spcBef>
                <a:spcPts val="800"/>
              </a:spcBef>
              <a:spcAft>
                <a:spcPts val="0"/>
              </a:spcAft>
              <a:buSzPct val="94977"/>
              <a:buNone/>
            </a:pPr>
            <a:r>
              <a:t/>
            </a:r>
            <a:endParaRPr sz="5475">
              <a:latin typeface="Montserrat"/>
              <a:ea typeface="Montserrat"/>
              <a:cs typeface="Montserrat"/>
              <a:sym typeface="Montserrat"/>
            </a:endParaRPr>
          </a:p>
          <a:p>
            <a:pPr indent="0" lvl="0" marL="0" rtl="0" algn="l">
              <a:lnSpc>
                <a:spcPct val="90000"/>
              </a:lnSpc>
              <a:spcBef>
                <a:spcPts val="0"/>
              </a:spcBef>
              <a:spcAft>
                <a:spcPts val="0"/>
              </a:spcAft>
              <a:buSzPct val="94977"/>
              <a:buNone/>
            </a:pPr>
            <a:r>
              <a:t/>
            </a:r>
            <a:endParaRPr sz="5475">
              <a:latin typeface="Montserrat"/>
              <a:ea typeface="Montserrat"/>
              <a:cs typeface="Montserrat"/>
              <a:sym typeface="Montserrat"/>
            </a:endParaRPr>
          </a:p>
          <a:p>
            <a:pPr indent="0" lvl="0" marL="0" rtl="0" algn="l">
              <a:lnSpc>
                <a:spcPct val="90000"/>
              </a:lnSpc>
              <a:spcBef>
                <a:spcPts val="0"/>
              </a:spcBef>
              <a:spcAft>
                <a:spcPts val="0"/>
              </a:spcAft>
              <a:buSzPct val="94977"/>
              <a:buNone/>
            </a:pPr>
            <a:r>
              <a:rPr b="1" lang="en-GB" sz="5475" u="sng">
                <a:latin typeface="Montserrat"/>
                <a:ea typeface="Montserrat"/>
                <a:cs typeface="Montserrat"/>
                <a:sym typeface="Montserrat"/>
              </a:rPr>
              <a:t>Software Requirements:</a:t>
            </a:r>
            <a:endParaRPr b="1" sz="5475" u="sng">
              <a:latin typeface="Montserrat"/>
              <a:ea typeface="Montserrat"/>
              <a:cs typeface="Montserrat"/>
              <a:sym typeface="Montserrat"/>
            </a:endParaRPr>
          </a:p>
          <a:p>
            <a:pPr indent="0" lvl="0" marL="0" rtl="0" algn="just">
              <a:lnSpc>
                <a:spcPct val="107000"/>
              </a:lnSpc>
              <a:spcBef>
                <a:spcPts val="1200"/>
              </a:spcBef>
              <a:spcAft>
                <a:spcPts val="0"/>
              </a:spcAft>
              <a:buSzPct val="106666"/>
              <a:buNone/>
            </a:pPr>
            <a:r>
              <a:rPr lang="en-GB" sz="4875">
                <a:latin typeface="Montserrat"/>
                <a:ea typeface="Montserrat"/>
                <a:cs typeface="Montserrat"/>
                <a:sym typeface="Montserrat"/>
              </a:rPr>
              <a:t>•Operating system : Windows XP/ Windows 7 or More</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•Software Packages : Tensorflow 1.14 , Open Cv</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•Coding Language :Python.</a:t>
            </a:r>
            <a:endParaRPr sz="4875">
              <a:latin typeface="Montserrat"/>
              <a:ea typeface="Montserrat"/>
              <a:cs typeface="Montserrat"/>
              <a:sym typeface="Montserrat"/>
            </a:endParaRPr>
          </a:p>
          <a:p>
            <a:pPr indent="0" lvl="0" marL="0" rtl="0" algn="just">
              <a:lnSpc>
                <a:spcPct val="107000"/>
              </a:lnSpc>
              <a:spcBef>
                <a:spcPts val="800"/>
              </a:spcBef>
              <a:spcAft>
                <a:spcPts val="0"/>
              </a:spcAft>
              <a:buSzPct val="106666"/>
              <a:buNone/>
            </a:pPr>
            <a:r>
              <a:rPr lang="en-GB" sz="4875">
                <a:latin typeface="Montserrat"/>
                <a:ea typeface="Montserrat"/>
                <a:cs typeface="Montserrat"/>
                <a:sym typeface="Montserrat"/>
              </a:rPr>
              <a:t>•Toolbox : Anaconda.</a:t>
            </a:r>
            <a:endParaRPr sz="4875">
              <a:latin typeface="Montserrat"/>
              <a:ea typeface="Montserrat"/>
              <a:cs typeface="Montserrat"/>
              <a:sym typeface="Montserrat"/>
            </a:endParaRPr>
          </a:p>
          <a:p>
            <a:pPr indent="0" lvl="0" marL="0" rtl="0" algn="l">
              <a:lnSpc>
                <a:spcPct val="115000"/>
              </a:lnSpc>
              <a:spcBef>
                <a:spcPts val="800"/>
              </a:spcBef>
              <a:spcAft>
                <a:spcPts val="1200"/>
              </a:spcAft>
              <a:buSzPts val="1300"/>
              <a:buNone/>
            </a:pPr>
            <a:r>
              <a:t/>
            </a:r>
            <a:endParaRPr/>
          </a:p>
        </p:txBody>
      </p:sp>
      <p:pic>
        <p:nvPicPr>
          <p:cNvPr id="313" name="Google Shape;313;p25"/>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pic>
        <p:nvPicPr>
          <p:cNvPr id="314" name="Google Shape;314;p25"/>
          <p:cNvPicPr preferRelativeResize="0"/>
          <p:nvPr/>
        </p:nvPicPr>
        <p:blipFill rotWithShape="1">
          <a:blip r:embed="rId4">
            <a:alphaModFix amt="37000"/>
          </a:blip>
          <a:srcRect b="0" l="0" r="0" t="0"/>
          <a:stretch/>
        </p:blipFill>
        <p:spPr>
          <a:xfrm>
            <a:off x="6420138" y="1445950"/>
            <a:ext cx="2251575" cy="2251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1297500" y="3407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Future Enhancements </a:t>
            </a:r>
            <a:endParaRPr sz="3200"/>
          </a:p>
        </p:txBody>
      </p:sp>
      <p:sp>
        <p:nvSpPr>
          <p:cNvPr id="320" name="Google Shape;320;p26"/>
          <p:cNvSpPr txBox="1"/>
          <p:nvPr>
            <p:ph idx="1" type="body"/>
          </p:nvPr>
        </p:nvSpPr>
        <p:spPr>
          <a:xfrm>
            <a:off x="1297500" y="103210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lang="en-GB" sz="1200">
                <a:latin typeface="Montserrat"/>
                <a:ea typeface="Montserrat"/>
                <a:cs typeface="Montserrat"/>
                <a:sym typeface="Montserrat"/>
              </a:rPr>
              <a:t>1.</a:t>
            </a:r>
            <a:r>
              <a:rPr b="1" lang="en-GB" sz="1200">
                <a:latin typeface="Montserrat"/>
                <a:ea typeface="Montserrat"/>
                <a:cs typeface="Montserrat"/>
                <a:sym typeface="Montserrat"/>
              </a:rPr>
              <a:t>Robustness against advanced spoofing techniques: </a:t>
            </a:r>
            <a:r>
              <a:rPr lang="en-GB" sz="1200">
                <a:latin typeface="Montserrat"/>
                <a:ea typeface="Montserrat"/>
                <a:cs typeface="Montserrat"/>
                <a:sym typeface="Montserrat"/>
              </a:rPr>
              <a:t>Develop algorithms that can detect and differentiate between various types of spoofing materials, such as silicones, gels, or 3D printed fingerprints. This would help increase the system's resistance to more sophisticated spoofing attempts.</a:t>
            </a:r>
            <a:endParaRPr sz="1200">
              <a:latin typeface="Montserrat"/>
              <a:ea typeface="Montserrat"/>
              <a:cs typeface="Montserrat"/>
              <a:sym typeface="Montserrat"/>
            </a:endParaRPr>
          </a:p>
          <a:p>
            <a:pPr indent="0" lvl="0" marL="0" rtl="0" algn="l">
              <a:lnSpc>
                <a:spcPct val="150000"/>
              </a:lnSpc>
              <a:spcBef>
                <a:spcPts val="0"/>
              </a:spcBef>
              <a:spcAft>
                <a:spcPts val="0"/>
              </a:spcAft>
              <a:buSzPts val="605"/>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SzPts val="605"/>
              <a:buNone/>
            </a:pPr>
            <a:r>
              <a:rPr lang="en-GB" sz="1200">
                <a:latin typeface="Montserrat"/>
                <a:ea typeface="Montserrat"/>
                <a:cs typeface="Montserrat"/>
                <a:sym typeface="Montserrat"/>
              </a:rPr>
              <a:t>2.</a:t>
            </a:r>
            <a:r>
              <a:rPr b="1" lang="en-GB" sz="1200">
                <a:latin typeface="Montserrat"/>
                <a:ea typeface="Montserrat"/>
                <a:cs typeface="Montserrat"/>
                <a:sym typeface="Montserrat"/>
              </a:rPr>
              <a:t>Multimodal biometrics:</a:t>
            </a:r>
            <a:r>
              <a:rPr lang="en-GB" sz="1200">
                <a:latin typeface="Montserrat"/>
                <a:ea typeface="Montserrat"/>
                <a:cs typeface="Montserrat"/>
                <a:sym typeface="Montserrat"/>
              </a:rPr>
              <a:t> Combine fingerprint recognition with other biometric modalities, such as iris or facial recognition, to create a more robust and reliable authentication system. By leveraging multiple biometric features, the system becomes more resistant to spoofing attacks.</a:t>
            </a:r>
            <a:endParaRPr sz="1200">
              <a:latin typeface="Montserrat"/>
              <a:ea typeface="Montserrat"/>
              <a:cs typeface="Montserrat"/>
              <a:sym typeface="Montserrat"/>
            </a:endParaRPr>
          </a:p>
          <a:p>
            <a:pPr indent="0" lvl="0" marL="0" rtl="0" algn="l">
              <a:lnSpc>
                <a:spcPct val="150000"/>
              </a:lnSpc>
              <a:spcBef>
                <a:spcPts val="0"/>
              </a:spcBef>
              <a:spcAft>
                <a:spcPts val="0"/>
              </a:spcAft>
              <a:buSzPts val="605"/>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SzPts val="605"/>
              <a:buNone/>
            </a:pPr>
            <a:r>
              <a:rPr lang="en-GB" sz="1200">
                <a:latin typeface="Montserrat"/>
                <a:ea typeface="Montserrat"/>
                <a:cs typeface="Montserrat"/>
                <a:sym typeface="Montserrat"/>
              </a:rPr>
              <a:t>3.</a:t>
            </a:r>
            <a:r>
              <a:rPr b="1" lang="en-GB" sz="1200">
                <a:latin typeface="Montserrat"/>
                <a:ea typeface="Montserrat"/>
                <a:cs typeface="Montserrat"/>
                <a:sym typeface="Montserrat"/>
              </a:rPr>
              <a:t>Live presentation attack detection:</a:t>
            </a:r>
            <a:r>
              <a:rPr lang="en-GB" sz="1200">
                <a:latin typeface="Montserrat"/>
                <a:ea typeface="Montserrat"/>
                <a:cs typeface="Montserrat"/>
                <a:sym typeface="Montserrat"/>
              </a:rPr>
              <a:t> Implement real-time detection mechanisms to identify whether the presented fingerprint is from a live finger or a spoofing attempt. This can involve analyzing factors such as blood flow, temperature, or texture to differentiate between real and fake fingerprints.</a:t>
            </a:r>
            <a:endParaRPr sz="1200">
              <a:latin typeface="Montserrat"/>
              <a:ea typeface="Montserrat"/>
              <a:cs typeface="Montserrat"/>
              <a:sym typeface="Montserrat"/>
            </a:endParaRPr>
          </a:p>
          <a:p>
            <a:pPr indent="0" lvl="0" marL="0" rtl="0" algn="l">
              <a:lnSpc>
                <a:spcPct val="115000"/>
              </a:lnSpc>
              <a:spcBef>
                <a:spcPts val="0"/>
              </a:spcBef>
              <a:spcAft>
                <a:spcPts val="1200"/>
              </a:spcAft>
              <a:buSzPts val="605"/>
              <a:buNone/>
            </a:pPr>
            <a:r>
              <a:t/>
            </a:r>
            <a:endParaRPr b="1" sz="3111" u="sng">
              <a:latin typeface="Montserrat"/>
              <a:ea typeface="Montserrat"/>
              <a:cs typeface="Montserrat"/>
              <a:sym typeface="Montserrat"/>
            </a:endParaRPr>
          </a:p>
        </p:txBody>
      </p:sp>
      <p:pic>
        <p:nvPicPr>
          <p:cNvPr id="321" name="Google Shape;321;p26"/>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Conclusion</a:t>
            </a:r>
            <a:endParaRPr sz="3200"/>
          </a:p>
        </p:txBody>
      </p:sp>
      <p:sp>
        <p:nvSpPr>
          <p:cNvPr id="327" name="Google Shape;327;p27"/>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rmAutofit fontScale="70000"/>
          </a:bodyPr>
          <a:lstStyle/>
          <a:p>
            <a:pPr indent="0" lvl="0" marL="0" marR="177800" rtl="0" algn="just">
              <a:lnSpc>
                <a:spcPct val="200000"/>
              </a:lnSpc>
              <a:spcBef>
                <a:spcPts val="700"/>
              </a:spcBef>
              <a:spcAft>
                <a:spcPts val="0"/>
              </a:spcAft>
              <a:buSzPct val="92857"/>
              <a:buNone/>
            </a:pPr>
            <a:r>
              <a:rPr lang="en-GB" sz="2000">
                <a:latin typeface="Montserrat"/>
                <a:ea typeface="Montserrat"/>
                <a:cs typeface="Montserrat"/>
                <a:sym typeface="Montserrat"/>
              </a:rPr>
              <a:t>In this paper, a system that can generate synthetic fingerprints and detect fake fingerprints is proposed. The experiments show that fingerprints generated by the proposed algorithm well capture the nature of real fingerprints. The presentation attack detection algorithm outperforms the existing algorithms in term of accuracy and processing time.</a:t>
            </a:r>
            <a:endParaRPr sz="2000">
              <a:latin typeface="Montserrat"/>
              <a:ea typeface="Montserrat"/>
              <a:cs typeface="Montserrat"/>
              <a:sym typeface="Montserrat"/>
            </a:endParaRPr>
          </a:p>
          <a:p>
            <a:pPr indent="0" lvl="0" marL="0" rtl="0" algn="l">
              <a:lnSpc>
                <a:spcPct val="115000"/>
              </a:lnSpc>
              <a:spcBef>
                <a:spcPts val="0"/>
              </a:spcBef>
              <a:spcAft>
                <a:spcPts val="1200"/>
              </a:spcAft>
              <a:buSzPct val="33920"/>
              <a:buNone/>
            </a:pPr>
            <a:r>
              <a:t/>
            </a:r>
            <a:endParaRPr b="1" sz="5475" u="sng">
              <a:latin typeface="Montserrat"/>
              <a:ea typeface="Montserrat"/>
              <a:cs typeface="Montserrat"/>
              <a:sym typeface="Montserrat"/>
            </a:endParaRPr>
          </a:p>
        </p:txBody>
      </p:sp>
      <p:pic>
        <p:nvPicPr>
          <p:cNvPr id="328" name="Google Shape;328;p27"/>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References</a:t>
            </a:r>
            <a:endParaRPr sz="3200"/>
          </a:p>
        </p:txBody>
      </p:sp>
      <p:sp>
        <p:nvSpPr>
          <p:cNvPr id="334" name="Google Shape;334;p28"/>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rmAutofit fontScale="62500"/>
          </a:bodyPr>
          <a:lstStyle/>
          <a:p>
            <a:pPr indent="0" lvl="0" marL="0" marR="177800" rtl="0" algn="just">
              <a:lnSpc>
                <a:spcPct val="200000"/>
              </a:lnSpc>
              <a:spcBef>
                <a:spcPts val="700"/>
              </a:spcBef>
              <a:spcAft>
                <a:spcPts val="0"/>
              </a:spcAft>
              <a:buSzPct val="104000"/>
              <a:buNone/>
            </a:pPr>
            <a:r>
              <a:rPr lang="en-GB" sz="2000">
                <a:latin typeface="Montserrat"/>
                <a:ea typeface="Montserrat"/>
                <a:cs typeface="Montserrat"/>
                <a:sym typeface="Montserrat"/>
              </a:rPr>
              <a:t>[1]“Universal Material Translator: Towards Spoof Fingerprint Generalization,” in IEEE International Conference on Biometrics (ICB), 2019.</a:t>
            </a:r>
            <a:endParaRPr sz="2000">
              <a:latin typeface="Montserrat"/>
              <a:ea typeface="Montserrat"/>
              <a:cs typeface="Montserrat"/>
              <a:sym typeface="Montserrat"/>
            </a:endParaRPr>
          </a:p>
          <a:p>
            <a:pPr indent="0" lvl="0" marL="0" marR="177800" rtl="0" algn="just">
              <a:lnSpc>
                <a:spcPct val="200000"/>
              </a:lnSpc>
              <a:spcBef>
                <a:spcPts val="700"/>
              </a:spcBef>
              <a:spcAft>
                <a:spcPts val="0"/>
              </a:spcAft>
              <a:buSzPct val="104000"/>
              <a:buNone/>
            </a:pPr>
            <a:r>
              <a:rPr lang="en-GB" sz="2000">
                <a:latin typeface="Montserrat"/>
                <a:ea typeface="Montserrat"/>
                <a:cs typeface="Montserrat"/>
                <a:sym typeface="Montserrat"/>
              </a:rPr>
              <a:t>[2]“Fingerprint Spoof Buster: Use of Minutiae-centered Patches,” IEEE Transactions on Information Forensics and Security, vol. 13, no. 9, pp. 2190–2202, 2018.</a:t>
            </a:r>
            <a:endParaRPr sz="2000">
              <a:latin typeface="Montserrat"/>
              <a:ea typeface="Montserrat"/>
              <a:cs typeface="Montserrat"/>
              <a:sym typeface="Montserrat"/>
            </a:endParaRPr>
          </a:p>
          <a:p>
            <a:pPr indent="0" lvl="0" marL="0" marR="177800" rtl="0" algn="just">
              <a:lnSpc>
                <a:spcPct val="200000"/>
              </a:lnSpc>
              <a:spcBef>
                <a:spcPts val="700"/>
              </a:spcBef>
              <a:spcAft>
                <a:spcPts val="0"/>
              </a:spcAft>
              <a:buSzPct val="104000"/>
              <a:buNone/>
            </a:pPr>
            <a:r>
              <a:rPr lang="en-GB" sz="2000">
                <a:latin typeface="Montserrat"/>
                <a:ea typeface="Montserrat"/>
                <a:cs typeface="Montserrat"/>
                <a:sym typeface="Montserrat"/>
              </a:rPr>
              <a:t>[3]“Design and Fabrication of 3D Fingerprint Targets,” IEEE Transactions on Information Forensics and Security, vol. 11, no. 10, pp. 2284–2297, 2016.</a:t>
            </a:r>
            <a:endParaRPr sz="2000">
              <a:latin typeface="Montserrat"/>
              <a:ea typeface="Montserrat"/>
              <a:cs typeface="Montserrat"/>
              <a:sym typeface="Montserrat"/>
            </a:endParaRPr>
          </a:p>
          <a:p>
            <a:pPr indent="0" lvl="0" marL="0" rtl="0" algn="l">
              <a:lnSpc>
                <a:spcPct val="115000"/>
              </a:lnSpc>
              <a:spcBef>
                <a:spcPts val="0"/>
              </a:spcBef>
              <a:spcAft>
                <a:spcPts val="1200"/>
              </a:spcAft>
              <a:buSzPct val="104000"/>
              <a:buNone/>
            </a:pPr>
            <a:r>
              <a:t/>
            </a:r>
            <a:endParaRPr sz="2000">
              <a:latin typeface="Montserrat"/>
              <a:ea typeface="Montserrat"/>
              <a:cs typeface="Montserrat"/>
              <a:sym typeface="Montserrat"/>
            </a:endParaRPr>
          </a:p>
        </p:txBody>
      </p:sp>
      <p:pic>
        <p:nvPicPr>
          <p:cNvPr id="335" name="Google Shape;335;p28"/>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700"/>
              <a:t>Introduction</a:t>
            </a:r>
            <a:endParaRPr sz="2700"/>
          </a:p>
        </p:txBody>
      </p:sp>
      <p:sp>
        <p:nvSpPr>
          <p:cNvPr id="153" name="Google Shape;153;p3"/>
          <p:cNvSpPr txBox="1"/>
          <p:nvPr>
            <p:ph idx="1" type="body"/>
          </p:nvPr>
        </p:nvSpPr>
        <p:spPr>
          <a:xfrm>
            <a:off x="1297500" y="11161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rPr lang="en-GB" sz="1340">
                <a:latin typeface="Montserrat"/>
                <a:ea typeface="Montserrat"/>
                <a:cs typeface="Montserrat"/>
                <a:sym typeface="Montserrat"/>
              </a:rPr>
              <a:t>Biometrics aims to reliably identify individuals based on physical or behavioral traits like fingerprints, face, iris, voice, palm, or signature. It offers advantages over traditional security methods but can be vulnerable to fake biometric inputs.</a:t>
            </a:r>
            <a:endParaRPr sz="1340">
              <a:latin typeface="Montserrat"/>
              <a:ea typeface="Montserrat"/>
              <a:cs typeface="Montserrat"/>
              <a:sym typeface="Montserrat"/>
            </a:endParaRPr>
          </a:p>
          <a:p>
            <a:pPr indent="0" lvl="0" marL="0" rtl="0" algn="l">
              <a:lnSpc>
                <a:spcPct val="115000"/>
              </a:lnSpc>
              <a:spcBef>
                <a:spcPts val="0"/>
              </a:spcBef>
              <a:spcAft>
                <a:spcPts val="0"/>
              </a:spcAft>
              <a:buSzPts val="523"/>
              <a:buNone/>
            </a:pPr>
            <a:r>
              <a:t/>
            </a:r>
            <a:endParaRPr sz="1340">
              <a:latin typeface="Montserrat"/>
              <a:ea typeface="Montserrat"/>
              <a:cs typeface="Montserrat"/>
              <a:sym typeface="Montserrat"/>
            </a:endParaRPr>
          </a:p>
          <a:p>
            <a:pPr indent="0" lvl="0" marL="0" rtl="0" algn="l">
              <a:lnSpc>
                <a:spcPct val="115000"/>
              </a:lnSpc>
              <a:spcBef>
                <a:spcPts val="0"/>
              </a:spcBef>
              <a:spcAft>
                <a:spcPts val="0"/>
              </a:spcAft>
              <a:buSzPts val="523"/>
              <a:buNone/>
            </a:pPr>
            <a:r>
              <a:rPr lang="en-GB" sz="1340">
                <a:latin typeface="Montserrat"/>
                <a:ea typeface="Montserrat"/>
                <a:cs typeface="Montserrat"/>
                <a:sym typeface="Montserrat"/>
              </a:rPr>
              <a:t> Fingerprint systems, for example, can be easily spoofed using materials like gelatine or wood glue. To address this, two approaches are used: hardware-based methods involve adding devices to detect living traits, while software-based methods detect fake traits after acquiring samples with a standard sensor. Biometric recognition systems are widely used in various sectors due to their convenience and accuracy.</a:t>
            </a:r>
            <a:endParaRPr sz="1340">
              <a:latin typeface="Montserrat"/>
              <a:ea typeface="Montserrat"/>
              <a:cs typeface="Montserrat"/>
              <a:sym typeface="Montserrat"/>
            </a:endParaRPr>
          </a:p>
          <a:p>
            <a:pPr indent="0" lvl="0" marL="0" rtl="0" algn="l">
              <a:lnSpc>
                <a:spcPct val="115000"/>
              </a:lnSpc>
              <a:spcBef>
                <a:spcPts val="0"/>
              </a:spcBef>
              <a:spcAft>
                <a:spcPts val="0"/>
              </a:spcAft>
              <a:buSzPts val="523"/>
              <a:buNone/>
            </a:pPr>
            <a:r>
              <a:t/>
            </a:r>
            <a:endParaRPr sz="1340">
              <a:latin typeface="Montserrat"/>
              <a:ea typeface="Montserrat"/>
              <a:cs typeface="Montserrat"/>
              <a:sym typeface="Montserrat"/>
            </a:endParaRPr>
          </a:p>
          <a:p>
            <a:pPr indent="0" lvl="0" marL="0" rtl="0" algn="l">
              <a:lnSpc>
                <a:spcPct val="115000"/>
              </a:lnSpc>
              <a:spcBef>
                <a:spcPts val="0"/>
              </a:spcBef>
              <a:spcAft>
                <a:spcPts val="0"/>
              </a:spcAft>
              <a:buSzPts val="523"/>
              <a:buNone/>
            </a:pPr>
            <a:r>
              <a:rPr lang="en-GB" sz="1340">
                <a:latin typeface="Montserrat"/>
                <a:ea typeface="Montserrat"/>
                <a:cs typeface="Montserrat"/>
                <a:sym typeface="Montserrat"/>
              </a:rPr>
              <a:t>However, they are susceptible to direct attacks (e.g., using simple tools on the sensor) and indirect attacks (requiring deep knowledge of the system). To combat these attacks, researchers have been developing liveness detection systems for fingerprint biometrics.</a:t>
            </a:r>
            <a:endParaRPr sz="1340">
              <a:latin typeface="Montserrat"/>
              <a:ea typeface="Montserrat"/>
              <a:cs typeface="Montserrat"/>
              <a:sym typeface="Montserrat"/>
            </a:endParaRPr>
          </a:p>
          <a:p>
            <a:pPr indent="0" lvl="0" marL="0" rtl="0" algn="l">
              <a:lnSpc>
                <a:spcPct val="115000"/>
              </a:lnSpc>
              <a:spcBef>
                <a:spcPts val="0"/>
              </a:spcBef>
              <a:spcAft>
                <a:spcPts val="1200"/>
              </a:spcAft>
              <a:buSzPts val="523"/>
              <a:buNone/>
            </a:pPr>
            <a:r>
              <a:t/>
            </a:r>
            <a:endParaRPr sz="817">
              <a:latin typeface="Montserrat"/>
              <a:ea typeface="Montserrat"/>
              <a:cs typeface="Montserrat"/>
              <a:sym typeface="Montserrat"/>
            </a:endParaRPr>
          </a:p>
        </p:txBody>
      </p:sp>
      <p:pic>
        <p:nvPicPr>
          <p:cNvPr id="154" name="Google Shape;154;p3"/>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Existing System</a:t>
            </a:r>
            <a:endParaRPr sz="2800"/>
          </a:p>
        </p:txBody>
      </p:sp>
      <p:sp>
        <p:nvSpPr>
          <p:cNvPr id="160" name="Google Shape;160;p4"/>
          <p:cNvSpPr txBox="1"/>
          <p:nvPr>
            <p:ph idx="1" type="body"/>
          </p:nvPr>
        </p:nvSpPr>
        <p:spPr>
          <a:xfrm>
            <a:off x="1297500" y="1307850"/>
            <a:ext cx="7038900" cy="2911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SzPts val="852"/>
              <a:buNone/>
            </a:pPr>
            <a:r>
              <a:rPr lang="en-GB" sz="1650">
                <a:latin typeface="Montserrat"/>
                <a:ea typeface="Montserrat"/>
                <a:cs typeface="Montserrat"/>
                <a:sym typeface="Montserrat"/>
              </a:rPr>
              <a:t>Traditional authentication such as passwords, personal identification numbers, smart cards were largely unable to meet convenience, reliability and security requirements in a wide variety of applications.</a:t>
            </a:r>
            <a:endParaRPr sz="1650">
              <a:latin typeface="Montserrat"/>
              <a:ea typeface="Montserrat"/>
              <a:cs typeface="Montserrat"/>
              <a:sym typeface="Montserrat"/>
            </a:endParaRPr>
          </a:p>
          <a:p>
            <a:pPr indent="0" lvl="0" marL="0" rtl="0" algn="just">
              <a:lnSpc>
                <a:spcPct val="150000"/>
              </a:lnSpc>
              <a:spcBef>
                <a:spcPts val="1000"/>
              </a:spcBef>
              <a:spcAft>
                <a:spcPts val="0"/>
              </a:spcAft>
              <a:buSzPts val="852"/>
              <a:buNone/>
            </a:pPr>
            <a:r>
              <a:rPr lang="en-GB" sz="1650" u="sng">
                <a:latin typeface="Montserrat"/>
                <a:ea typeface="Montserrat"/>
                <a:cs typeface="Montserrat"/>
                <a:sym typeface="Montserrat"/>
              </a:rPr>
              <a:t>DISADVANTAGES</a:t>
            </a:r>
            <a:endParaRPr sz="1650" u="sng">
              <a:latin typeface="Montserrat"/>
              <a:ea typeface="Montserrat"/>
              <a:cs typeface="Montserrat"/>
              <a:sym typeface="Montserrat"/>
            </a:endParaRPr>
          </a:p>
          <a:p>
            <a:pPr indent="-333375" lvl="0" marL="457200" rtl="0" algn="just">
              <a:lnSpc>
                <a:spcPct val="150000"/>
              </a:lnSpc>
              <a:spcBef>
                <a:spcPts val="1000"/>
              </a:spcBef>
              <a:spcAft>
                <a:spcPts val="0"/>
              </a:spcAft>
              <a:buSzPts val="1650"/>
              <a:buFont typeface="Montserrat"/>
              <a:buChar char="●"/>
            </a:pPr>
            <a:r>
              <a:rPr lang="en-GB" sz="1650">
                <a:latin typeface="Montserrat"/>
                <a:ea typeface="Montserrat"/>
                <a:cs typeface="Montserrat"/>
                <a:sym typeface="Montserrat"/>
              </a:rPr>
              <a:t>Complexity</a:t>
            </a:r>
            <a:endParaRPr sz="1650">
              <a:latin typeface="Montserrat"/>
              <a:ea typeface="Montserrat"/>
              <a:cs typeface="Montserrat"/>
              <a:sym typeface="Montserrat"/>
            </a:endParaRPr>
          </a:p>
          <a:p>
            <a:pPr indent="-333375" lvl="0" marL="457200" rtl="0" algn="just">
              <a:lnSpc>
                <a:spcPct val="150000"/>
              </a:lnSpc>
              <a:spcBef>
                <a:spcPts val="0"/>
              </a:spcBef>
              <a:spcAft>
                <a:spcPts val="0"/>
              </a:spcAft>
              <a:buSzPts val="1650"/>
              <a:buFont typeface="Montserrat"/>
              <a:buChar char="●"/>
            </a:pPr>
            <a:r>
              <a:rPr lang="en-GB" sz="1650">
                <a:latin typeface="Montserrat"/>
                <a:ea typeface="Montserrat"/>
                <a:cs typeface="Montserrat"/>
                <a:sym typeface="Montserrat"/>
              </a:rPr>
              <a:t>Cost</a:t>
            </a:r>
            <a:endParaRPr sz="1650">
              <a:latin typeface="Montserrat"/>
              <a:ea typeface="Montserrat"/>
              <a:cs typeface="Montserrat"/>
              <a:sym typeface="Montserrat"/>
            </a:endParaRPr>
          </a:p>
          <a:p>
            <a:pPr indent="-333375" lvl="0" marL="457200" rtl="0" algn="just">
              <a:lnSpc>
                <a:spcPct val="150000"/>
              </a:lnSpc>
              <a:spcBef>
                <a:spcPts val="0"/>
              </a:spcBef>
              <a:spcAft>
                <a:spcPts val="0"/>
              </a:spcAft>
              <a:buSzPts val="1650"/>
              <a:buFont typeface="Montserrat"/>
              <a:buChar char="●"/>
            </a:pPr>
            <a:r>
              <a:rPr lang="en-GB" sz="1650">
                <a:latin typeface="Montserrat"/>
                <a:ea typeface="Montserrat"/>
                <a:cs typeface="Montserrat"/>
                <a:sym typeface="Montserrat"/>
              </a:rPr>
              <a:t>Security Risk</a:t>
            </a:r>
            <a:endParaRPr sz="1650">
              <a:latin typeface="Montserrat"/>
              <a:ea typeface="Montserrat"/>
              <a:cs typeface="Montserrat"/>
              <a:sym typeface="Montserrat"/>
            </a:endParaRPr>
          </a:p>
          <a:p>
            <a:pPr indent="0" lvl="0" marL="0" rtl="0" algn="l">
              <a:lnSpc>
                <a:spcPct val="150000"/>
              </a:lnSpc>
              <a:spcBef>
                <a:spcPts val="0"/>
              </a:spcBef>
              <a:spcAft>
                <a:spcPts val="0"/>
              </a:spcAft>
              <a:buSzPts val="1300"/>
              <a:buNone/>
            </a:pPr>
            <a:r>
              <a:t/>
            </a:r>
            <a:endParaRPr sz="2000">
              <a:solidFill>
                <a:srgbClr val="000000"/>
              </a:solidFill>
              <a:latin typeface="Arial"/>
              <a:ea typeface="Arial"/>
              <a:cs typeface="Arial"/>
              <a:sym typeface="Arial"/>
            </a:endParaRPr>
          </a:p>
          <a:p>
            <a:pPr indent="0" lvl="0" marL="0" rtl="0" algn="just">
              <a:lnSpc>
                <a:spcPct val="150000"/>
              </a:lnSpc>
              <a:spcBef>
                <a:spcPts val="1000"/>
              </a:spcBef>
              <a:spcAft>
                <a:spcPts val="0"/>
              </a:spcAft>
              <a:buSzPts val="852"/>
              <a:buNone/>
            </a:pPr>
            <a:r>
              <a:t/>
            </a:r>
            <a:endParaRPr sz="1650" u="sng">
              <a:latin typeface="Montserrat"/>
              <a:ea typeface="Montserrat"/>
              <a:cs typeface="Montserrat"/>
              <a:sym typeface="Montserrat"/>
            </a:endParaRPr>
          </a:p>
          <a:p>
            <a:pPr indent="0" lvl="0" marL="0" rtl="0" algn="l">
              <a:lnSpc>
                <a:spcPct val="115000"/>
              </a:lnSpc>
              <a:spcBef>
                <a:spcPts val="0"/>
              </a:spcBef>
              <a:spcAft>
                <a:spcPts val="1200"/>
              </a:spcAft>
              <a:buSzPts val="852"/>
              <a:buNone/>
            </a:pPr>
            <a:r>
              <a:t/>
            </a:r>
            <a:endParaRPr sz="1107">
              <a:latin typeface="Montserrat"/>
              <a:ea typeface="Montserrat"/>
              <a:cs typeface="Montserrat"/>
              <a:sym typeface="Montserrat"/>
            </a:endParaRPr>
          </a:p>
        </p:txBody>
      </p:sp>
      <p:pic>
        <p:nvPicPr>
          <p:cNvPr id="161" name="Google Shape;161;p4"/>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Proposed System</a:t>
            </a:r>
            <a:endParaRPr sz="2800"/>
          </a:p>
        </p:txBody>
      </p:sp>
      <p:sp>
        <p:nvSpPr>
          <p:cNvPr id="167" name="Google Shape;167;p5"/>
          <p:cNvSpPr txBox="1"/>
          <p:nvPr>
            <p:ph idx="1" type="body"/>
          </p:nvPr>
        </p:nvSpPr>
        <p:spPr>
          <a:xfrm>
            <a:off x="1199750" y="1185675"/>
            <a:ext cx="7599300" cy="2911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SzPts val="1300"/>
              <a:buNone/>
            </a:pPr>
            <a:r>
              <a:rPr lang="en-GB" sz="1600">
                <a:latin typeface="Montserrat"/>
                <a:ea typeface="Montserrat"/>
                <a:cs typeface="Montserrat"/>
                <a:sym typeface="Montserrat"/>
              </a:rPr>
              <a:t>The proposed work on fingerprint spoofing detection and identification has utilized a traditional Convolutional Neural Network model. However, due to the limited fingerprint database available, the work has implemented a transfer learning model. CNNs consist of various layers, including convolutional layers, pooling layers, and fully connected layers. </a:t>
            </a:r>
            <a:endParaRPr sz="1650">
              <a:latin typeface="Montserrat"/>
              <a:ea typeface="Montserrat"/>
              <a:cs typeface="Montserrat"/>
              <a:sym typeface="Montserrat"/>
            </a:endParaRPr>
          </a:p>
          <a:p>
            <a:pPr indent="0" lvl="0" marL="0" rtl="0" algn="just">
              <a:lnSpc>
                <a:spcPct val="150000"/>
              </a:lnSpc>
              <a:spcBef>
                <a:spcPts val="1000"/>
              </a:spcBef>
              <a:spcAft>
                <a:spcPts val="0"/>
              </a:spcAft>
              <a:buSzPts val="852"/>
              <a:buNone/>
            </a:pPr>
            <a:r>
              <a:rPr lang="en-GB" sz="1650" u="sng">
                <a:latin typeface="Montserrat"/>
                <a:ea typeface="Montserrat"/>
                <a:cs typeface="Montserrat"/>
                <a:sym typeface="Montserrat"/>
              </a:rPr>
              <a:t>ADVANTAGES</a:t>
            </a:r>
            <a:endParaRPr sz="1650" u="sng">
              <a:latin typeface="Montserrat"/>
              <a:ea typeface="Montserrat"/>
              <a:cs typeface="Montserrat"/>
              <a:sym typeface="Montserrat"/>
            </a:endParaRPr>
          </a:p>
          <a:p>
            <a:pPr indent="-333375" lvl="0" marL="457200" rtl="0" algn="just">
              <a:lnSpc>
                <a:spcPct val="150000"/>
              </a:lnSpc>
              <a:spcBef>
                <a:spcPts val="1000"/>
              </a:spcBef>
              <a:spcAft>
                <a:spcPts val="0"/>
              </a:spcAft>
              <a:buSzPts val="1650"/>
              <a:buFont typeface="Montserrat"/>
              <a:buChar char="●"/>
            </a:pPr>
            <a:r>
              <a:rPr lang="en-GB" sz="1650">
                <a:latin typeface="Montserrat"/>
                <a:ea typeface="Montserrat"/>
                <a:cs typeface="Montserrat"/>
                <a:sym typeface="Montserrat"/>
              </a:rPr>
              <a:t>Improved Cryptography</a:t>
            </a:r>
            <a:endParaRPr sz="1650">
              <a:latin typeface="Montserrat"/>
              <a:ea typeface="Montserrat"/>
              <a:cs typeface="Montserrat"/>
              <a:sym typeface="Montserrat"/>
            </a:endParaRPr>
          </a:p>
          <a:p>
            <a:pPr indent="-333375" lvl="0" marL="457200" rtl="0" algn="just">
              <a:lnSpc>
                <a:spcPct val="150000"/>
              </a:lnSpc>
              <a:spcBef>
                <a:spcPts val="0"/>
              </a:spcBef>
              <a:spcAft>
                <a:spcPts val="0"/>
              </a:spcAft>
              <a:buSzPts val="1650"/>
              <a:buFont typeface="Montserrat"/>
              <a:buChar char="●"/>
            </a:pPr>
            <a:r>
              <a:rPr lang="en-GB" sz="1650">
                <a:latin typeface="Montserrat"/>
                <a:ea typeface="Montserrat"/>
                <a:cs typeface="Montserrat"/>
                <a:sym typeface="Montserrat"/>
              </a:rPr>
              <a:t>Faster Calculations</a:t>
            </a:r>
            <a:endParaRPr sz="1650">
              <a:latin typeface="Montserrat"/>
              <a:ea typeface="Montserrat"/>
              <a:cs typeface="Montserrat"/>
              <a:sym typeface="Montserrat"/>
            </a:endParaRPr>
          </a:p>
          <a:p>
            <a:pPr indent="-333375" lvl="0" marL="457200" rtl="0" algn="just">
              <a:lnSpc>
                <a:spcPct val="150000"/>
              </a:lnSpc>
              <a:spcBef>
                <a:spcPts val="0"/>
              </a:spcBef>
              <a:spcAft>
                <a:spcPts val="0"/>
              </a:spcAft>
              <a:buSzPts val="1650"/>
              <a:buFont typeface="Montserrat"/>
              <a:buChar char="●"/>
            </a:pPr>
            <a:r>
              <a:rPr lang="en-GB" sz="1650">
                <a:latin typeface="Montserrat"/>
                <a:ea typeface="Montserrat"/>
                <a:cs typeface="Montserrat"/>
                <a:sym typeface="Montserrat"/>
              </a:rPr>
              <a:t>Better Simulations</a:t>
            </a:r>
            <a:endParaRPr sz="1650">
              <a:latin typeface="Montserrat"/>
              <a:ea typeface="Montserrat"/>
              <a:cs typeface="Montserrat"/>
              <a:sym typeface="Montserrat"/>
            </a:endParaRPr>
          </a:p>
          <a:p>
            <a:pPr indent="0" lvl="0" marL="0" rtl="0" algn="l">
              <a:lnSpc>
                <a:spcPct val="150000"/>
              </a:lnSpc>
              <a:spcBef>
                <a:spcPts val="0"/>
              </a:spcBef>
              <a:spcAft>
                <a:spcPts val="0"/>
              </a:spcAft>
              <a:buSzPts val="1300"/>
              <a:buNone/>
            </a:pPr>
            <a:r>
              <a:t/>
            </a:r>
            <a:endParaRPr sz="2000">
              <a:latin typeface="Montserrat"/>
              <a:ea typeface="Montserrat"/>
              <a:cs typeface="Montserrat"/>
              <a:sym typeface="Montserrat"/>
            </a:endParaRPr>
          </a:p>
          <a:p>
            <a:pPr indent="0" lvl="0" marL="0" rtl="0" algn="just">
              <a:lnSpc>
                <a:spcPct val="150000"/>
              </a:lnSpc>
              <a:spcBef>
                <a:spcPts val="1000"/>
              </a:spcBef>
              <a:spcAft>
                <a:spcPts val="0"/>
              </a:spcAft>
              <a:buSzPts val="852"/>
              <a:buNone/>
            </a:pPr>
            <a:r>
              <a:t/>
            </a:r>
            <a:endParaRPr sz="1650" u="sng">
              <a:latin typeface="Montserrat"/>
              <a:ea typeface="Montserrat"/>
              <a:cs typeface="Montserrat"/>
              <a:sym typeface="Montserrat"/>
            </a:endParaRPr>
          </a:p>
          <a:p>
            <a:pPr indent="0" lvl="0" marL="0" rtl="0" algn="l">
              <a:lnSpc>
                <a:spcPct val="115000"/>
              </a:lnSpc>
              <a:spcBef>
                <a:spcPts val="0"/>
              </a:spcBef>
              <a:spcAft>
                <a:spcPts val="1200"/>
              </a:spcAft>
              <a:buSzPts val="852"/>
              <a:buNone/>
            </a:pPr>
            <a:r>
              <a:t/>
            </a:r>
            <a:endParaRPr sz="1107">
              <a:latin typeface="Montserrat"/>
              <a:ea typeface="Montserrat"/>
              <a:cs typeface="Montserrat"/>
              <a:sym typeface="Montserrat"/>
            </a:endParaRPr>
          </a:p>
        </p:txBody>
      </p:sp>
      <p:pic>
        <p:nvPicPr>
          <p:cNvPr id="168" name="Google Shape;168;p5"/>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solidFill>
                  <a:schemeClr val="dk1"/>
                </a:solidFill>
              </a:rPr>
              <a:t>System Architecture</a:t>
            </a:r>
            <a:endParaRPr sz="2800">
              <a:solidFill>
                <a:schemeClr val="dk1"/>
              </a:solidFill>
            </a:endParaRPr>
          </a:p>
        </p:txBody>
      </p:sp>
      <p:pic>
        <p:nvPicPr>
          <p:cNvPr id="174" name="Google Shape;174;p6"/>
          <p:cNvPicPr preferRelativeResize="0"/>
          <p:nvPr/>
        </p:nvPicPr>
        <p:blipFill rotWithShape="1">
          <a:blip r:embed="rId3">
            <a:alphaModFix/>
          </a:blip>
          <a:srcRect b="0" l="0" r="0" t="0"/>
          <a:stretch/>
        </p:blipFill>
        <p:spPr>
          <a:xfrm>
            <a:off x="1220750" y="1307850"/>
            <a:ext cx="7038900" cy="3317723"/>
          </a:xfrm>
          <a:prstGeom prst="rect">
            <a:avLst/>
          </a:prstGeom>
          <a:noFill/>
          <a:ln>
            <a:noFill/>
          </a:ln>
        </p:spPr>
      </p:pic>
      <p:pic>
        <p:nvPicPr>
          <p:cNvPr id="175" name="Google Shape;175;p6"/>
          <p:cNvPicPr preferRelativeResize="0"/>
          <p:nvPr/>
        </p:nvPicPr>
        <p:blipFill rotWithShape="1">
          <a:blip r:embed="rId4">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Methodology</a:t>
            </a:r>
            <a:endParaRPr sz="2800"/>
          </a:p>
        </p:txBody>
      </p:sp>
      <p:pic>
        <p:nvPicPr>
          <p:cNvPr id="181" name="Google Shape;181;p7"/>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
        <p:nvSpPr>
          <p:cNvPr id="182" name="Google Shape;182;p7"/>
          <p:cNvSpPr txBox="1"/>
          <p:nvPr/>
        </p:nvSpPr>
        <p:spPr>
          <a:xfrm>
            <a:off x="1297500" y="1250150"/>
            <a:ext cx="7038900" cy="33576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200"/>
              </a:spcBef>
              <a:spcAft>
                <a:spcPts val="0"/>
              </a:spcAft>
              <a:buClr>
                <a:srgbClr val="000000"/>
              </a:buClr>
              <a:buSzPts val="1200"/>
              <a:buFont typeface="Arial"/>
              <a:buNone/>
            </a:pPr>
            <a:r>
              <a:rPr b="1" i="0" lang="en-GB" sz="1200" u="none" cap="none" strike="noStrike">
                <a:solidFill>
                  <a:schemeClr val="lt1"/>
                </a:solidFill>
                <a:latin typeface="Montserrat"/>
                <a:ea typeface="Montserrat"/>
                <a:cs typeface="Montserrat"/>
                <a:sym typeface="Montserrat"/>
              </a:rPr>
              <a:t>Data Set:</a:t>
            </a:r>
            <a:endParaRPr b="1" i="0" sz="1200" u="none" cap="none" strike="noStrike">
              <a:solidFill>
                <a:schemeClr val="lt1"/>
              </a:solidFill>
              <a:latin typeface="Montserrat"/>
              <a:ea typeface="Montserrat"/>
              <a:cs typeface="Montserrat"/>
              <a:sym typeface="Montserrat"/>
            </a:endParaRPr>
          </a:p>
          <a:p>
            <a:pPr indent="0" lvl="0" marL="520700" marR="540385" rtl="0" algn="just">
              <a:lnSpc>
                <a:spcPct val="150000"/>
              </a:lnSpc>
              <a:spcBef>
                <a:spcPts val="975"/>
              </a:spcBef>
              <a:spcAft>
                <a:spcPts val="0"/>
              </a:spcAft>
              <a:buClr>
                <a:srgbClr val="000000"/>
              </a:buClr>
              <a:buSzPts val="1200"/>
              <a:buFont typeface="Arial"/>
              <a:buNone/>
            </a:pPr>
            <a:r>
              <a:rPr b="0" i="0" lang="en-GB" sz="1200" u="none" cap="none" strike="noStrike">
                <a:solidFill>
                  <a:schemeClr val="lt1"/>
                </a:solidFill>
                <a:latin typeface="Montserrat"/>
                <a:ea typeface="Montserrat"/>
                <a:cs typeface="Montserrat"/>
                <a:sym typeface="Montserrat"/>
              </a:rPr>
              <a:t>The dataset for training is obtained from Fingerprint spoofing Image Database Consortium (LIDC) and Image Database Resource Initiative (IDRI). </a:t>
            </a:r>
            <a:endParaRPr b="0" i="0" sz="1200" u="none" cap="none" strike="noStrike">
              <a:solidFill>
                <a:schemeClr val="lt1"/>
              </a:solidFill>
              <a:latin typeface="Montserrat"/>
              <a:ea typeface="Montserrat"/>
              <a:cs typeface="Montserrat"/>
              <a:sym typeface="Montserrat"/>
            </a:endParaRPr>
          </a:p>
          <a:p>
            <a:pPr indent="0" lvl="0" marL="0" marR="0" rtl="0" algn="just">
              <a:lnSpc>
                <a:spcPct val="107916"/>
              </a:lnSpc>
              <a:spcBef>
                <a:spcPts val="1055"/>
              </a:spcBef>
              <a:spcAft>
                <a:spcPts val="0"/>
              </a:spcAft>
              <a:buClr>
                <a:srgbClr val="000000"/>
              </a:buClr>
              <a:buSzPts val="1200"/>
              <a:buFont typeface="Arial"/>
              <a:buNone/>
            </a:pPr>
            <a:r>
              <a:rPr b="1" i="0" lang="en-GB" sz="1200" u="none" cap="none" strike="noStrike">
                <a:solidFill>
                  <a:schemeClr val="lt1"/>
                </a:solidFill>
                <a:latin typeface="Montserrat"/>
                <a:ea typeface="Montserrat"/>
                <a:cs typeface="Montserrat"/>
                <a:sym typeface="Montserrat"/>
              </a:rPr>
              <a:t>Image Segmentation:</a:t>
            </a:r>
            <a:endParaRPr b="1" i="0" sz="1200" u="none" cap="none" strike="noStrike">
              <a:solidFill>
                <a:schemeClr val="lt1"/>
              </a:solidFill>
              <a:latin typeface="Montserrat"/>
              <a:ea typeface="Montserrat"/>
              <a:cs typeface="Montserrat"/>
              <a:sym typeface="Montserrat"/>
            </a:endParaRPr>
          </a:p>
          <a:p>
            <a:pPr indent="0" lvl="0" marL="520700" marR="651510" rtl="0" algn="just">
              <a:lnSpc>
                <a:spcPct val="150000"/>
              </a:lnSpc>
              <a:spcBef>
                <a:spcPts val="960"/>
              </a:spcBef>
              <a:spcAft>
                <a:spcPts val="0"/>
              </a:spcAft>
              <a:buClr>
                <a:srgbClr val="000000"/>
              </a:buClr>
              <a:buSzPts val="1200"/>
              <a:buFont typeface="Arial"/>
              <a:buNone/>
            </a:pPr>
            <a:r>
              <a:rPr b="0" i="0" lang="en-GB" sz="1200" u="none" cap="none" strike="noStrike">
                <a:solidFill>
                  <a:schemeClr val="lt1"/>
                </a:solidFill>
                <a:latin typeface="Montserrat"/>
                <a:ea typeface="Montserrat"/>
                <a:cs typeface="Montserrat"/>
                <a:sym typeface="Montserrat"/>
              </a:rPr>
              <a:t>The segmentation of photographs is the phase where the visual image is partitioned into several parts. This normally helps to identify artifacts and boundaries. The aim of segmentation is to simplify the transition in the interpretation of a picture into the concrete picture that can be clearly interpreted and quickly analyzed.</a:t>
            </a:r>
            <a:endParaRPr b="0" i="0" sz="1200" u="none" cap="none" strike="noStrike">
              <a:solidFill>
                <a:schemeClr val="lt1"/>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Methodology</a:t>
            </a:r>
            <a:endParaRPr sz="2800"/>
          </a:p>
        </p:txBody>
      </p:sp>
      <p:pic>
        <p:nvPicPr>
          <p:cNvPr id="188" name="Google Shape;188;p8"/>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
        <p:nvSpPr>
          <p:cNvPr id="189" name="Google Shape;189;p8"/>
          <p:cNvSpPr txBox="1"/>
          <p:nvPr/>
        </p:nvSpPr>
        <p:spPr>
          <a:xfrm>
            <a:off x="1297500" y="1047725"/>
            <a:ext cx="7038900" cy="33576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1060"/>
              </a:spcBef>
              <a:spcAft>
                <a:spcPts val="0"/>
              </a:spcAft>
              <a:buClr>
                <a:srgbClr val="000000"/>
              </a:buClr>
              <a:buSzPts val="1200"/>
              <a:buFont typeface="Arial"/>
              <a:buNone/>
            </a:pPr>
            <a:r>
              <a:rPr b="1" i="0" lang="en-GB" sz="1200" u="none" cap="none" strike="noStrike">
                <a:solidFill>
                  <a:schemeClr val="lt1"/>
                </a:solidFill>
                <a:latin typeface="Montserrat"/>
                <a:ea typeface="Montserrat"/>
                <a:cs typeface="Montserrat"/>
                <a:sym typeface="Montserrat"/>
              </a:rPr>
              <a:t>Pre-Processing</a:t>
            </a:r>
            <a:r>
              <a:rPr b="0" i="0" lang="en-GB" sz="1200" u="none" cap="none" strike="noStrike">
                <a:solidFill>
                  <a:schemeClr val="lt1"/>
                </a:solidFill>
                <a:latin typeface="Montserrat"/>
                <a:ea typeface="Montserrat"/>
                <a:cs typeface="Montserrat"/>
                <a:sym typeface="Montserrat"/>
              </a:rPr>
              <a:t>:</a:t>
            </a:r>
            <a:endParaRPr b="0" i="0" sz="1200" u="none" cap="none" strike="noStrike">
              <a:solidFill>
                <a:schemeClr val="lt1"/>
              </a:solidFill>
              <a:latin typeface="Montserrat"/>
              <a:ea typeface="Montserrat"/>
              <a:cs typeface="Montserrat"/>
              <a:sym typeface="Montserrat"/>
            </a:endParaRPr>
          </a:p>
          <a:p>
            <a:pPr indent="0" lvl="0" marL="520700" marR="594360" rtl="0" algn="just">
              <a:lnSpc>
                <a:spcPct val="150000"/>
              </a:lnSpc>
              <a:spcBef>
                <a:spcPts val="970"/>
              </a:spcBef>
              <a:spcAft>
                <a:spcPts val="0"/>
              </a:spcAft>
              <a:buClr>
                <a:srgbClr val="000000"/>
              </a:buClr>
              <a:buSzPts val="1200"/>
              <a:buFont typeface="Arial"/>
              <a:buNone/>
            </a:pPr>
            <a:r>
              <a:rPr b="0" i="0" lang="en-GB" sz="1200" u="none" cap="none" strike="noStrike">
                <a:solidFill>
                  <a:schemeClr val="lt1"/>
                </a:solidFill>
                <a:latin typeface="Montserrat"/>
                <a:ea typeface="Montserrat"/>
                <a:cs typeface="Montserrat"/>
                <a:sym typeface="Montserrat"/>
              </a:rPr>
              <a:t>In preprocessing stage, the median filter is used to restore the image under test by minimizing the effects of the degradations during acquisition. Various preprocessing and segmentation techniques of lung nodules are discussed in. The median filter simply replaces each pixel value with the median value of its neighbors including itself. Hence, the pixel values which are very different from their neighbors will be eliminated.</a:t>
            </a:r>
            <a:endParaRPr b="0" i="0" sz="1200" u="none" cap="none" strike="noStrike">
              <a:solidFill>
                <a:schemeClr val="lt1"/>
              </a:solidFill>
              <a:latin typeface="Montserrat"/>
              <a:ea typeface="Montserrat"/>
              <a:cs typeface="Montserrat"/>
              <a:sym typeface="Montserrat"/>
            </a:endParaRPr>
          </a:p>
          <a:p>
            <a:pPr indent="0" lvl="0" marL="520700" marR="594360" rtl="0" algn="just">
              <a:lnSpc>
                <a:spcPct val="150000"/>
              </a:lnSpc>
              <a:spcBef>
                <a:spcPts val="970"/>
              </a:spcBef>
              <a:spcAft>
                <a:spcPts val="0"/>
              </a:spcAft>
              <a:buClr>
                <a:srgbClr val="000000"/>
              </a:buClr>
              <a:buSzPts val="1200"/>
              <a:buFont typeface="Arial"/>
              <a:buNone/>
            </a:pPr>
            <a:r>
              <a:t/>
            </a:r>
            <a:endParaRPr b="0" i="0" sz="1200" u="none" cap="none" strike="noStrike">
              <a:solidFill>
                <a:schemeClr val="lt1"/>
              </a:solidFill>
              <a:latin typeface="Montserrat"/>
              <a:ea typeface="Montserrat"/>
              <a:cs typeface="Montserrat"/>
              <a:sym typeface="Montserrat"/>
            </a:endParaRPr>
          </a:p>
          <a:p>
            <a:pPr indent="0" lvl="0" marL="215900" marR="0" rtl="0" algn="just">
              <a:lnSpc>
                <a:spcPct val="107916"/>
              </a:lnSpc>
              <a:spcBef>
                <a:spcPts val="420"/>
              </a:spcBef>
              <a:spcAft>
                <a:spcPts val="0"/>
              </a:spcAft>
              <a:buClr>
                <a:srgbClr val="000000"/>
              </a:buClr>
              <a:buSzPts val="1200"/>
              <a:buFont typeface="Arial"/>
              <a:buNone/>
            </a:pPr>
            <a:r>
              <a:rPr b="1" i="0" lang="en-GB" sz="1200" u="none" cap="none" strike="noStrike">
                <a:solidFill>
                  <a:schemeClr val="lt1"/>
                </a:solidFill>
                <a:latin typeface="Montserrat"/>
                <a:ea typeface="Montserrat"/>
                <a:cs typeface="Montserrat"/>
                <a:sym typeface="Montserrat"/>
              </a:rPr>
              <a:t>Convolutional Neural Networks:</a:t>
            </a:r>
            <a:endParaRPr b="1" i="0" sz="1200" u="none" cap="none" strike="noStrike">
              <a:solidFill>
                <a:schemeClr val="lt1"/>
              </a:solidFill>
              <a:latin typeface="Montserrat"/>
              <a:ea typeface="Montserrat"/>
              <a:cs typeface="Montserrat"/>
              <a:sym typeface="Montserrat"/>
            </a:endParaRPr>
          </a:p>
          <a:p>
            <a:pPr indent="304165" lvl="0" marL="215900" marR="530860" rtl="0" algn="just">
              <a:lnSpc>
                <a:spcPct val="150000"/>
              </a:lnSpc>
              <a:spcBef>
                <a:spcPts val="965"/>
              </a:spcBef>
              <a:spcAft>
                <a:spcPts val="0"/>
              </a:spcAft>
              <a:buClr>
                <a:srgbClr val="000000"/>
              </a:buClr>
              <a:buSzPts val="1200"/>
              <a:buFont typeface="Arial"/>
              <a:buNone/>
            </a:pPr>
            <a:r>
              <a:rPr b="0" i="0" lang="en-GB" sz="1200" u="none" cap="none" strike="noStrike">
                <a:solidFill>
                  <a:schemeClr val="lt1"/>
                </a:solidFill>
                <a:latin typeface="Montserrat"/>
                <a:ea typeface="Montserrat"/>
                <a:cs typeface="Montserrat"/>
                <a:sym typeface="Montserrat"/>
              </a:rPr>
              <a:t>A CNN is type of a DNN consists of multiple hidden layers such as convolutional layer, RELU layer, Pooling layer and fully connected a normalized layer. CNN shares weights in the convolutional layer reducing the memory footprint and increases the performance of the network. </a:t>
            </a:r>
            <a:endParaRPr b="0" i="0" sz="1200" u="none" cap="none" strike="noStrike">
              <a:solidFill>
                <a:schemeClr val="lt1"/>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400"/>
              <a:buFont typeface="Arial"/>
              <a:buNone/>
            </a:pPr>
            <a:r>
              <a:t/>
            </a:r>
            <a:endParaRPr b="1" i="0" sz="1400" u="none" cap="none" strike="noStrike">
              <a:solidFill>
                <a:schemeClr val="lt1"/>
              </a:solidFill>
              <a:latin typeface="Montserrat"/>
              <a:ea typeface="Montserrat"/>
              <a:cs typeface="Montserrat"/>
              <a:sym typeface="Montserrat"/>
            </a:endParaRPr>
          </a:p>
          <a:p>
            <a:pPr indent="0" lvl="0" marL="0" marR="0" rtl="0" algn="just">
              <a:lnSpc>
                <a:spcPct val="15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1199750" y="36932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GB" sz="2800"/>
              <a:t>System Architecture Explanation</a:t>
            </a:r>
            <a:endParaRPr sz="2800"/>
          </a:p>
        </p:txBody>
      </p:sp>
      <p:sp>
        <p:nvSpPr>
          <p:cNvPr id="195" name="Google Shape;195;p9"/>
          <p:cNvSpPr txBox="1"/>
          <p:nvPr>
            <p:ph idx="1" type="body"/>
          </p:nvPr>
        </p:nvSpPr>
        <p:spPr>
          <a:xfrm>
            <a:off x="1061900" y="1175075"/>
            <a:ext cx="7599300" cy="29112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Deep-CNN is type of a DNN consists of multiple hidden layers such as convolutional layer, RELU layer, Pooling layer and fully connected a normalized layer.</a:t>
            </a:r>
            <a:endParaRPr sz="1400">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400">
              <a:latin typeface="Montserrat"/>
              <a:ea typeface="Montserrat"/>
              <a:cs typeface="Montserrat"/>
              <a:sym typeface="Montserrat"/>
            </a:endParaRPr>
          </a:p>
          <a:p>
            <a:pPr indent="-317500" lvl="0" marL="457200" rtl="0" algn="just">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The important features of CNN lie with the 3D volumes of neurons, local connectivity and shared weights.</a:t>
            </a:r>
            <a:endParaRPr sz="1400">
              <a:latin typeface="Montserrat"/>
              <a:ea typeface="Montserrat"/>
              <a:cs typeface="Montserrat"/>
              <a:sym typeface="Montserrat"/>
            </a:endParaRPr>
          </a:p>
          <a:p>
            <a:pPr indent="0" lvl="0" marL="0" rtl="0" algn="just">
              <a:lnSpc>
                <a:spcPct val="150000"/>
              </a:lnSpc>
              <a:spcBef>
                <a:spcPts val="0"/>
              </a:spcBef>
              <a:spcAft>
                <a:spcPts val="0"/>
              </a:spcAft>
              <a:buSzPts val="1300"/>
              <a:buNone/>
            </a:pPr>
            <a:r>
              <a:t/>
            </a:r>
            <a:endParaRPr sz="1400">
              <a:latin typeface="Montserrat"/>
              <a:ea typeface="Montserrat"/>
              <a:cs typeface="Montserrat"/>
              <a:sym typeface="Montserrat"/>
            </a:endParaRPr>
          </a:p>
          <a:p>
            <a:pPr indent="-317500" lvl="0" marL="457200" rtl="0" algn="just">
              <a:lnSpc>
                <a:spcPct val="150000"/>
              </a:lnSpc>
              <a:spcBef>
                <a:spcPts val="0"/>
              </a:spcBef>
              <a:spcAft>
                <a:spcPts val="0"/>
              </a:spcAft>
              <a:buSzPts val="1400"/>
              <a:buFont typeface="Montserrat"/>
              <a:buChar char="-"/>
            </a:pPr>
            <a:r>
              <a:rPr lang="en-GB" sz="1400">
                <a:latin typeface="Montserrat"/>
                <a:ea typeface="Montserrat"/>
                <a:cs typeface="Montserrat"/>
                <a:sym typeface="Montserrat"/>
              </a:rPr>
              <a:t>This results a large reduction in the sample size. Sometimes, traditional Fully- Connected (FC) layer will be used in conjunction with the convolutional layers towards the output stage. In CNN architecture, usually convolution layer and pool layer are used in some combination.</a:t>
            </a:r>
            <a:endParaRPr sz="1400">
              <a:latin typeface="Montserrat"/>
              <a:ea typeface="Montserrat"/>
              <a:cs typeface="Montserrat"/>
              <a:sym typeface="Montserrat"/>
            </a:endParaRPr>
          </a:p>
          <a:p>
            <a:pPr indent="0" lvl="0" marL="0" rtl="0" algn="l">
              <a:lnSpc>
                <a:spcPct val="115000"/>
              </a:lnSpc>
              <a:spcBef>
                <a:spcPts val="0"/>
              </a:spcBef>
              <a:spcAft>
                <a:spcPts val="1200"/>
              </a:spcAft>
              <a:buSzPts val="852"/>
              <a:buNone/>
            </a:pPr>
            <a:r>
              <a:t/>
            </a:r>
            <a:endParaRPr sz="1000">
              <a:latin typeface="Montserrat"/>
              <a:ea typeface="Montserrat"/>
              <a:cs typeface="Montserrat"/>
              <a:sym typeface="Montserrat"/>
            </a:endParaRPr>
          </a:p>
        </p:txBody>
      </p:sp>
      <p:pic>
        <p:nvPicPr>
          <p:cNvPr id="196" name="Google Shape;196;p9"/>
          <p:cNvPicPr preferRelativeResize="0"/>
          <p:nvPr/>
        </p:nvPicPr>
        <p:blipFill rotWithShape="1">
          <a:blip r:embed="rId3">
            <a:alphaModFix/>
          </a:blip>
          <a:srcRect b="0" l="0" r="0" t="0"/>
          <a:stretch/>
        </p:blipFill>
        <p:spPr>
          <a:xfrm>
            <a:off x="138920" y="4467620"/>
            <a:ext cx="594150" cy="53307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