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A9FC7F56-9CCA-41F7-8537-A2750E0B0A48}">
          <p14:sldIdLst>
            <p14:sldId id="256"/>
          </p14:sldIdLst>
        </p14:section>
        <p14:section name="Defination" id="{9279C4B8-2CAE-40D8-BB6D-B5548F17AE76}">
          <p14:sldIdLst>
            <p14:sldId id="257"/>
          </p14:sldIdLst>
        </p14:section>
        <p14:section name="Introduction" id="{F5B8C2EB-14D6-4A6F-BC54-86EFE2F2AD62}">
          <p14:sldIdLst>
            <p14:sldId id="258"/>
          </p14:sldIdLst>
        </p14:section>
        <p14:section name="Tips" id="{13367101-198E-4A48-BCC6-D7307C1EBD04}">
          <p14:sldIdLst>
            <p14:sldId id="259"/>
          </p14:sldIdLst>
        </p14:section>
        <p14:section name="Tecniques" id="{6253D2F1-C725-40E8-828C-536EA88D6397}">
          <p14:sldIdLst>
            <p14:sldId id="260"/>
          </p14:sldIdLst>
        </p14:section>
        <p14:section name="Skills" id="{D5E067DA-334B-4D40-BC2B-5A06851D6F86}">
          <p14:sldIdLst>
            <p14:sldId id="261"/>
          </p14:sldIdLst>
        </p14:section>
        <p14:section name="Benefits" id="{DA0F0768-62E3-4DD4-9058-A9A5173F1FBD}">
          <p14:sldIdLst>
            <p14:sldId id="262"/>
          </p14:sldIdLst>
        </p14:section>
        <p14:section name="Implication of Poor T.M" id="{9DB52F9B-371B-4B07-A0B2-718214419763}">
          <p14:sldIdLst>
            <p14:sldId id="263"/>
          </p14:sldIdLst>
        </p14:section>
        <p14:section name="Conclusion" id="{A8EC016B-3BD8-45ED-92AE-40C031F47A70}">
          <p14:sldIdLst>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3"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AA62"/>
    <a:srgbClr val="DCD844"/>
    <a:srgbClr val="52CDCA"/>
    <a:srgbClr val="716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09T00:57:04.014" idx="3">
    <p:pos x="10" y="10"/>
    <p:text>Link for further information</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025D3-B791-4A14-A598-2313C940A5DE}" type="datetimeFigureOut">
              <a:rPr lang="en-GB" smtClean="0"/>
              <a:t>10/07/2023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45F3B-9B9D-45DE-B2C5-2FAAC8A94A34}" type="slidenum">
              <a:rPr lang="en-GB" smtClean="0"/>
              <a:t>‹#›</a:t>
            </a:fld>
            <a:endParaRPr lang="en-GB"/>
          </a:p>
        </p:txBody>
      </p:sp>
    </p:spTree>
    <p:extLst>
      <p:ext uri="{BB962C8B-B14F-4D97-AF65-F5344CB8AC3E}">
        <p14:creationId xmlns:p14="http://schemas.microsoft.com/office/powerpoint/2010/main" val="102901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160876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45B3AA-F815-4B6C-8AFD-EF94D4E119F8}"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274096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259563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3562087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10465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80964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3941021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4941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397816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371802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45B3AA-F815-4B6C-8AFD-EF94D4E119F8}" type="datetimeFigureOut">
              <a:rPr lang="en-GB" smtClean="0"/>
              <a:t>10/07/2023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267458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45B3AA-F815-4B6C-8AFD-EF94D4E119F8}"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46968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45B3AA-F815-4B6C-8AFD-EF94D4E119F8}" type="datetimeFigureOut">
              <a:rPr lang="en-GB" smtClean="0"/>
              <a:t>10/07/2023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207004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B3AA-F815-4B6C-8AFD-EF94D4E119F8}" type="datetimeFigureOut">
              <a:rPr lang="en-GB" smtClean="0"/>
              <a:t>10/07/2023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404998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5B3AA-F815-4B6C-8AFD-EF94D4E119F8}" type="datetimeFigureOut">
              <a:rPr lang="en-GB" smtClean="0"/>
              <a:t>10/07/2023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160733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45B3AA-F815-4B6C-8AFD-EF94D4E119F8}"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203316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45B3AA-F815-4B6C-8AFD-EF94D4E119F8}" type="datetimeFigureOut">
              <a:rPr lang="en-GB" smtClean="0"/>
              <a:t>10/07/2023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270F6DB-E288-473B-9731-4DB14FFE07CE}" type="slidenum">
              <a:rPr lang="en-GB" smtClean="0"/>
              <a:t>‹#›</a:t>
            </a:fld>
            <a:endParaRPr lang="en-GB"/>
          </a:p>
        </p:txBody>
      </p:sp>
    </p:spTree>
    <p:extLst>
      <p:ext uri="{BB962C8B-B14F-4D97-AF65-F5344CB8AC3E}">
        <p14:creationId xmlns:p14="http://schemas.microsoft.com/office/powerpoint/2010/main" val="32344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45B3AA-F815-4B6C-8AFD-EF94D4E119F8}" type="datetimeFigureOut">
              <a:rPr lang="en-GB" smtClean="0"/>
              <a:t>10/07/2023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70F6DB-E288-473B-9731-4DB14FFE07CE}" type="slidenum">
              <a:rPr lang="en-GB" smtClean="0"/>
              <a:t>‹#›</a:t>
            </a:fld>
            <a:endParaRPr lang="en-GB"/>
          </a:p>
        </p:txBody>
      </p:sp>
    </p:spTree>
    <p:extLst>
      <p:ext uri="{BB962C8B-B14F-4D97-AF65-F5344CB8AC3E}">
        <p14:creationId xmlns:p14="http://schemas.microsoft.com/office/powerpoint/2010/main" val="122861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rconnect.cl/tendencias/repensar-la-productividad-como-hacer-menos-puede-ayudarlo-a-lograr-ma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corporatefinanceinstitute.com/resources/management/time-management-list-ti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espiritooutdoor.com/8-maneiras-de-organizar-sua-vida-para-conseguir-treinar-mai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D14C1C-73DC-44A1-914D-7482EB1A9AE0}"/>
              </a:ext>
            </a:extLst>
          </p:cNvPr>
          <p:cNvSpPr txBox="1"/>
          <p:nvPr/>
        </p:nvSpPr>
        <p:spPr>
          <a:xfrm>
            <a:off x="2914650" y="229224"/>
            <a:ext cx="6962775" cy="646331"/>
          </a:xfrm>
          <a:prstGeom prst="rect">
            <a:avLst/>
          </a:prstGeom>
          <a:noFill/>
        </p:spPr>
        <p:txBody>
          <a:bodyPr wrap="square" rtlCol="0">
            <a:spAutoFit/>
          </a:bodyPr>
          <a:lstStyle/>
          <a:p>
            <a:pPr algn="ctr"/>
            <a:r>
              <a:rPr lang="en-GB" sz="3600" b="1" u="dbl" dirty="0">
                <a:solidFill>
                  <a:srgbClr val="002060"/>
                </a:solidFill>
                <a:latin typeface="Arial Black" panose="020B0A04020102020204" pitchFamily="34" charset="0"/>
              </a:rPr>
              <a:t>TIME MANAGEMENT</a:t>
            </a:r>
          </a:p>
        </p:txBody>
      </p:sp>
      <p:sp>
        <p:nvSpPr>
          <p:cNvPr id="6" name="TextBox 5">
            <a:extLst>
              <a:ext uri="{FF2B5EF4-FFF2-40B4-BE49-F238E27FC236}">
                <a16:creationId xmlns:a16="http://schemas.microsoft.com/office/drawing/2014/main" id="{A47DD7A4-D2E2-4C41-A9DD-E53A84B198DE}"/>
              </a:ext>
            </a:extLst>
          </p:cNvPr>
          <p:cNvSpPr txBox="1"/>
          <p:nvPr/>
        </p:nvSpPr>
        <p:spPr>
          <a:xfrm>
            <a:off x="9305925" y="5829300"/>
            <a:ext cx="2171700" cy="400110"/>
          </a:xfrm>
          <a:prstGeom prst="rect">
            <a:avLst/>
          </a:prstGeom>
          <a:noFill/>
        </p:spPr>
        <p:txBody>
          <a:bodyPr wrap="square" rtlCol="0">
            <a:spAutoFit/>
          </a:bodyPr>
          <a:lstStyle/>
          <a:p>
            <a:pPr algn="ctr"/>
            <a:r>
              <a:rPr lang="en-GB" sz="2000" b="1" u="dbl" dirty="0">
                <a:solidFill>
                  <a:srgbClr val="002060"/>
                </a:solidFill>
                <a:latin typeface="Arial Black" panose="020B0A04020102020204" pitchFamily="34" charset="0"/>
              </a:rPr>
              <a:t>By Sana</a:t>
            </a:r>
          </a:p>
        </p:txBody>
      </p:sp>
      <p:sp>
        <p:nvSpPr>
          <p:cNvPr id="2" name="TextBox 1">
            <a:extLst>
              <a:ext uri="{FF2B5EF4-FFF2-40B4-BE49-F238E27FC236}">
                <a16:creationId xmlns:a16="http://schemas.microsoft.com/office/drawing/2014/main" id="{55A1C69A-25B4-47CC-868E-1AE2A6F5A48E}"/>
              </a:ext>
            </a:extLst>
          </p:cNvPr>
          <p:cNvSpPr txBox="1"/>
          <p:nvPr/>
        </p:nvSpPr>
        <p:spPr>
          <a:xfrm>
            <a:off x="1552575" y="2681283"/>
            <a:ext cx="10372725" cy="1077218"/>
          </a:xfrm>
          <a:prstGeom prst="rect">
            <a:avLst/>
          </a:prstGeom>
          <a:noFill/>
        </p:spPr>
        <p:txBody>
          <a:bodyPr wrap="square" rtlCol="0">
            <a:spAutoFit/>
          </a:bodyPr>
          <a:lstStyle/>
          <a:p>
            <a:pPr algn="ctr"/>
            <a:r>
              <a:rPr lang="en-US" sz="3200" b="1" u="dbl" dirty="0">
                <a:solidFill>
                  <a:schemeClr val="tx1">
                    <a:lumMod val="95000"/>
                    <a:lumOff val="5000"/>
                  </a:schemeClr>
                </a:solidFill>
                <a:uFill>
                  <a:solidFill>
                    <a:srgbClr val="002060"/>
                  </a:solidFill>
                </a:uFill>
                <a:latin typeface="Arial Rounded MT Bold" panose="020F0704030504030204" pitchFamily="34" charset="0"/>
              </a:rPr>
              <a:t>“Time is a non renewable resources once it’s gone , it is gone.” </a:t>
            </a:r>
            <a:endParaRPr lang="en-GB" sz="3200" b="1" u="dbl" dirty="0">
              <a:solidFill>
                <a:schemeClr val="tx1">
                  <a:lumMod val="95000"/>
                  <a:lumOff val="5000"/>
                </a:schemeClr>
              </a:solidFill>
              <a:uFill>
                <a:solidFill>
                  <a:srgbClr val="002060"/>
                </a:solidFill>
              </a:uFill>
              <a:latin typeface="Arial Rounded MT Bold" panose="020F0704030504030204" pitchFamily="34" charset="0"/>
            </a:endParaRPr>
          </a:p>
        </p:txBody>
      </p:sp>
    </p:spTree>
    <p:extLst>
      <p:ext uri="{BB962C8B-B14F-4D97-AF65-F5344CB8AC3E}">
        <p14:creationId xmlns:p14="http://schemas.microsoft.com/office/powerpoint/2010/main" val="48194858"/>
      </p:ext>
    </p:extLst>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4C7420-2456-41AB-8DD8-92B1EA3FD3DC}"/>
              </a:ext>
            </a:extLst>
          </p:cNvPr>
          <p:cNvSpPr/>
          <p:nvPr/>
        </p:nvSpPr>
        <p:spPr>
          <a:xfrm>
            <a:off x="2489200" y="1026160"/>
            <a:ext cx="8737600" cy="3505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C000"/>
              </a:solidFill>
            </a:endParaRPr>
          </a:p>
        </p:txBody>
      </p:sp>
      <p:sp>
        <p:nvSpPr>
          <p:cNvPr id="12" name="TextBox 11">
            <a:extLst>
              <a:ext uri="{FF2B5EF4-FFF2-40B4-BE49-F238E27FC236}">
                <a16:creationId xmlns:a16="http://schemas.microsoft.com/office/drawing/2014/main" id="{BA0F8E38-5B69-4E9A-97CE-5F1C4EEF98E5}"/>
              </a:ext>
            </a:extLst>
          </p:cNvPr>
          <p:cNvSpPr txBox="1"/>
          <p:nvPr/>
        </p:nvSpPr>
        <p:spPr>
          <a:xfrm>
            <a:off x="3048000" y="1747520"/>
            <a:ext cx="7843520" cy="1323439"/>
          </a:xfrm>
          <a:prstGeom prst="rect">
            <a:avLst/>
          </a:prstGeom>
          <a:noFill/>
        </p:spPr>
        <p:txBody>
          <a:bodyPr wrap="square" rtlCol="0">
            <a:spAutoFit/>
          </a:bodyPr>
          <a:lstStyle/>
          <a:p>
            <a:pPr algn="ctr"/>
            <a:r>
              <a:rPr lang="en-US" sz="4000" b="1" dirty="0">
                <a:solidFill>
                  <a:srgbClr val="002060"/>
                </a:solidFill>
                <a:latin typeface="Arial Black" panose="020B0A04020102020204" pitchFamily="34" charset="0"/>
              </a:rPr>
              <a:t>THANK YOU FOR YOUR ATTENTION</a:t>
            </a:r>
            <a:endParaRPr lang="en-GB" sz="4000"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11732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8726-66EE-4404-9C9E-5E3F0A67E164}"/>
              </a:ext>
            </a:extLst>
          </p:cNvPr>
          <p:cNvSpPr>
            <a:spLocks noGrp="1"/>
          </p:cNvSpPr>
          <p:nvPr>
            <p:ph type="title"/>
          </p:nvPr>
        </p:nvSpPr>
        <p:spPr>
          <a:xfrm>
            <a:off x="1484311" y="685800"/>
            <a:ext cx="10018713" cy="1343025"/>
          </a:xfrm>
        </p:spPr>
        <p:txBody>
          <a:bodyPr/>
          <a:lstStyle/>
          <a:p>
            <a:r>
              <a:rPr lang="en-GB" b="1" u="dbl" dirty="0">
                <a:uFill>
                  <a:solidFill>
                    <a:schemeClr val="tx2"/>
                  </a:solidFill>
                </a:uFill>
              </a:rPr>
              <a:t>DEFINATION</a:t>
            </a:r>
          </a:p>
        </p:txBody>
      </p:sp>
      <p:sp>
        <p:nvSpPr>
          <p:cNvPr id="5" name="TextBox 4">
            <a:extLst>
              <a:ext uri="{FF2B5EF4-FFF2-40B4-BE49-F238E27FC236}">
                <a16:creationId xmlns:a16="http://schemas.microsoft.com/office/drawing/2014/main" id="{F2F27B43-1208-4920-9FE2-665B6BE22131}"/>
              </a:ext>
            </a:extLst>
          </p:cNvPr>
          <p:cNvSpPr txBox="1"/>
          <p:nvPr/>
        </p:nvSpPr>
        <p:spPr>
          <a:xfrm>
            <a:off x="1809749" y="1933575"/>
            <a:ext cx="8897939" cy="1107996"/>
          </a:xfrm>
          <a:prstGeom prst="rect">
            <a:avLst/>
          </a:prstGeom>
          <a:noFill/>
        </p:spPr>
        <p:txBody>
          <a:bodyPr wrap="square" rtlCol="0">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Time Management refers to managing time effectively so that the right time is allocated to the right activity</a:t>
            </a:r>
            <a:r>
              <a:rPr lang="en-GB" dirty="0"/>
              <a:t>.</a:t>
            </a:r>
          </a:p>
          <a:p>
            <a:r>
              <a:rPr lang="en-GB" dirty="0"/>
              <a:t> </a:t>
            </a:r>
          </a:p>
        </p:txBody>
      </p:sp>
      <p:pic>
        <p:nvPicPr>
          <p:cNvPr id="10" name="Picture 9">
            <a:extLst>
              <a:ext uri="{FF2B5EF4-FFF2-40B4-BE49-F238E27FC236}">
                <a16:creationId xmlns:a16="http://schemas.microsoft.com/office/drawing/2014/main" id="{0DD930E1-9803-499F-9D6E-C3F1EFA11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3041571"/>
            <a:ext cx="4200525" cy="3038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20755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616EDC-AB7C-4393-A77C-C9FD59BEDBE4}"/>
              </a:ext>
            </a:extLst>
          </p:cNvPr>
          <p:cNvSpPr txBox="1"/>
          <p:nvPr/>
        </p:nvSpPr>
        <p:spPr>
          <a:xfrm>
            <a:off x="2962275" y="733425"/>
            <a:ext cx="6496050" cy="707886"/>
          </a:xfrm>
          <a:prstGeom prst="rect">
            <a:avLst/>
          </a:prstGeom>
          <a:noFill/>
        </p:spPr>
        <p:txBody>
          <a:bodyPr wrap="square" rtlCol="0">
            <a:spAutoFit/>
          </a:bodyPr>
          <a:lstStyle/>
          <a:p>
            <a:pPr algn="ctr"/>
            <a:r>
              <a:rPr lang="en-GB" sz="4000" b="1" u="dbl" dirty="0">
                <a:uFill>
                  <a:solidFill>
                    <a:schemeClr val="tx1"/>
                  </a:solidFill>
                </a:uFill>
              </a:rPr>
              <a:t>Introduction</a:t>
            </a:r>
            <a:endParaRPr lang="en-GB" sz="4400" b="1" u="dbl" dirty="0">
              <a:uFill>
                <a:solidFill>
                  <a:schemeClr val="tx1"/>
                </a:solidFill>
              </a:uFill>
            </a:endParaRPr>
          </a:p>
        </p:txBody>
      </p:sp>
      <p:sp>
        <p:nvSpPr>
          <p:cNvPr id="9" name="TextBox 8">
            <a:extLst>
              <a:ext uri="{FF2B5EF4-FFF2-40B4-BE49-F238E27FC236}">
                <a16:creationId xmlns:a16="http://schemas.microsoft.com/office/drawing/2014/main" id="{312C4DA3-7435-4DAB-9955-D7B17B1F4646}"/>
              </a:ext>
            </a:extLst>
          </p:cNvPr>
          <p:cNvSpPr txBox="1"/>
          <p:nvPr/>
        </p:nvSpPr>
        <p:spPr>
          <a:xfrm>
            <a:off x="1828800" y="1790700"/>
            <a:ext cx="9372600" cy="1569660"/>
          </a:xfrm>
          <a:prstGeom prst="rect">
            <a:avLst/>
          </a:prstGeom>
          <a:noFill/>
        </p:spPr>
        <p:txBody>
          <a:bodyPr wrap="square" rtlCol="0">
            <a:spAutoFit/>
          </a:bodyPr>
          <a:lstStyle/>
          <a:p>
            <a:pPr marL="285750" indent="-285750">
              <a:buFont typeface="Wingdings" panose="05000000000000000000" pitchFamily="2" charset="2"/>
              <a:buChar char="v"/>
            </a:pPr>
            <a:r>
              <a:rPr lang="en-GB" sz="2400" dirty="0">
                <a:latin typeface="Calibri" panose="020F0502020204030204" pitchFamily="34" charset="0"/>
                <a:ea typeface="Calibri" panose="020F0502020204030204" pitchFamily="34" charset="0"/>
                <a:cs typeface="Calibri" panose="020F0502020204030204" pitchFamily="34" charset="0"/>
              </a:rPr>
              <a:t>Effective time management allows individuals to assign specific time slots to activities as per their importance.</a:t>
            </a:r>
          </a:p>
          <a:p>
            <a:pPr marL="285750" indent="-285750">
              <a:buFont typeface="Wingdings" panose="05000000000000000000" pitchFamily="2" charset="2"/>
              <a:buChar char="v"/>
            </a:pPr>
            <a:r>
              <a:rPr lang="en-GB" sz="2400" dirty="0">
                <a:latin typeface="Calibri" panose="020F0502020204030204" pitchFamily="34" charset="0"/>
                <a:ea typeface="Calibri" panose="020F0502020204030204" pitchFamily="34" charset="0"/>
                <a:cs typeface="Calibri" panose="020F0502020204030204" pitchFamily="34" charset="0"/>
              </a:rPr>
              <a:t>Time management refers to making the best use of time as time is always limited</a:t>
            </a:r>
            <a:r>
              <a:rPr lang="en-GB" dirty="0"/>
              <a:t>.</a:t>
            </a:r>
          </a:p>
        </p:txBody>
      </p:sp>
      <p:pic>
        <p:nvPicPr>
          <p:cNvPr id="7" name="Picture 6">
            <a:extLst>
              <a:ext uri="{FF2B5EF4-FFF2-40B4-BE49-F238E27FC236}">
                <a16:creationId xmlns:a16="http://schemas.microsoft.com/office/drawing/2014/main" id="{F88E99A0-78DA-4CF3-A20E-AA96EA8CFE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24375" y="3360360"/>
            <a:ext cx="4362450" cy="2874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237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BD9127-7AFC-45E4-84DC-4C8570DE7DB1}"/>
              </a:ext>
            </a:extLst>
          </p:cNvPr>
          <p:cNvSpPr/>
          <p:nvPr/>
        </p:nvSpPr>
        <p:spPr>
          <a:xfrm>
            <a:off x="2011680" y="543052"/>
            <a:ext cx="8544560" cy="545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7D8B8CCE-7414-4B2B-89C4-A6507983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504952"/>
            <a:ext cx="8866886" cy="5532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23207165"/>
      </p:ext>
    </p:extLst>
  </p:cSld>
  <p:clrMapOvr>
    <a:masterClrMapping/>
  </p:clrMapOvr>
  <mc:AlternateContent xmlns:mc="http://schemas.openxmlformats.org/markup-compatibility/2006" xmlns:p14="http://schemas.microsoft.com/office/powerpoint/2010/main">
    <mc:Choice Requires="p14">
      <p:transition spd="slow" p14:dur="5000">
        <p:wheel spokes="1"/>
      </p:transition>
    </mc:Choice>
    <mc:Fallback xmlns="">
      <p:transition spd="slow">
        <p:wheel spokes="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4E8F4E-617A-49EE-9126-9613E16CC916}"/>
              </a:ext>
            </a:extLst>
          </p:cNvPr>
          <p:cNvSpPr txBox="1"/>
          <p:nvPr/>
        </p:nvSpPr>
        <p:spPr>
          <a:xfrm>
            <a:off x="1910079" y="144522"/>
            <a:ext cx="8805545" cy="707886"/>
          </a:xfrm>
          <a:prstGeom prst="rect">
            <a:avLst/>
          </a:prstGeom>
          <a:noFill/>
        </p:spPr>
        <p:txBody>
          <a:bodyPr wrap="square" rtlCol="0">
            <a:spAutoFit/>
          </a:bodyPr>
          <a:lstStyle/>
          <a:p>
            <a:pPr algn="ctr"/>
            <a:r>
              <a:rPr lang="en-GB" sz="4000" b="1" u="dbl" dirty="0">
                <a:solidFill>
                  <a:srgbClr val="002060"/>
                </a:solidFill>
                <a:uFill>
                  <a:solidFill>
                    <a:schemeClr val="tx1"/>
                  </a:solidFill>
                </a:uFill>
              </a:rPr>
              <a:t>Time Management Techniques</a:t>
            </a:r>
          </a:p>
        </p:txBody>
      </p:sp>
      <p:sp>
        <p:nvSpPr>
          <p:cNvPr id="5" name="TextBox 4">
            <a:extLst>
              <a:ext uri="{FF2B5EF4-FFF2-40B4-BE49-F238E27FC236}">
                <a16:creationId xmlns:a16="http://schemas.microsoft.com/office/drawing/2014/main" id="{7C6B0CB5-B209-4E2E-83A4-C160510EF364}"/>
              </a:ext>
            </a:extLst>
          </p:cNvPr>
          <p:cNvSpPr txBox="1"/>
          <p:nvPr/>
        </p:nvSpPr>
        <p:spPr>
          <a:xfrm>
            <a:off x="1341120" y="1057275"/>
            <a:ext cx="9155430" cy="5016758"/>
          </a:xfrm>
          <a:prstGeom prst="rect">
            <a:avLst/>
          </a:prstGeom>
          <a:noFill/>
        </p:spPr>
        <p:txBody>
          <a:bodyPr wrap="square" rtlCol="0">
            <a:spAutoFit/>
          </a:bodyPr>
          <a:lstStyle/>
          <a:p>
            <a:r>
              <a:rPr lang="en-GB" sz="2400" b="1" u="sng" dirty="0">
                <a:solidFill>
                  <a:srgbClr val="002060"/>
                </a:solidFill>
              </a:rPr>
              <a:t>Effective Planning</a:t>
            </a:r>
            <a:r>
              <a:rPr lang="en-GB" sz="2400" b="1" dirty="0">
                <a:solidFill>
                  <a:srgbClr val="002060"/>
                </a:solidFill>
              </a:rPr>
              <a:t>:</a:t>
            </a:r>
          </a:p>
          <a:p>
            <a:pPr marL="342900" indent="-342900">
              <a:buFont typeface="Wingdings" panose="05000000000000000000" pitchFamily="2" charset="2"/>
              <a:buChar char="v"/>
            </a:pPr>
            <a:r>
              <a:rPr lang="en-GB" sz="2000" dirty="0"/>
              <a:t>Plain your day well in advance. Prepare a To Do list or a</a:t>
            </a:r>
            <a:r>
              <a:rPr lang="en-US" sz="2000" dirty="0"/>
              <a:t> “Task Plan.” jot down the important activities that need to be done in a single day against the time that should be allocated to each activity</a:t>
            </a:r>
            <a:r>
              <a:rPr lang="en-US" sz="2400" b="1" dirty="0"/>
              <a:t>.</a:t>
            </a:r>
          </a:p>
          <a:p>
            <a:r>
              <a:rPr lang="en-US" sz="2400" b="1" u="sng" dirty="0">
                <a:solidFill>
                  <a:srgbClr val="002060"/>
                </a:solidFill>
              </a:rPr>
              <a:t>Setting Goals and Objective</a:t>
            </a:r>
            <a:r>
              <a:rPr lang="en-US" sz="2400" b="1" dirty="0">
                <a:solidFill>
                  <a:srgbClr val="002060"/>
                </a:solidFill>
              </a:rPr>
              <a:t>:</a:t>
            </a:r>
          </a:p>
          <a:p>
            <a:pPr marL="342900" indent="-342900">
              <a:buFont typeface="Wingdings" panose="05000000000000000000" pitchFamily="2" charset="2"/>
              <a:buChar char="v"/>
            </a:pPr>
            <a:r>
              <a:rPr lang="en-US" sz="2000" dirty="0"/>
              <a:t>Working without goals and targets in an organization would be similar to a situation where the captain of the ship loses his way in the sea yes, you would be lost. Set targets for your self and make sure they are realistic one and achievable</a:t>
            </a:r>
            <a:r>
              <a:rPr lang="en-US" sz="2400" dirty="0"/>
              <a:t>.</a:t>
            </a:r>
          </a:p>
          <a:p>
            <a:r>
              <a:rPr lang="en-US" sz="2400" b="1" u="sng" dirty="0">
                <a:solidFill>
                  <a:srgbClr val="002060"/>
                </a:solidFill>
              </a:rPr>
              <a:t>Setting Deadline:</a:t>
            </a:r>
          </a:p>
          <a:p>
            <a:pPr marL="342900" indent="-342900">
              <a:buFont typeface="Wingdings" panose="05000000000000000000" pitchFamily="2" charset="2"/>
              <a:buChar char="v"/>
            </a:pPr>
            <a:r>
              <a:rPr lang="en-US" sz="2000" dirty="0"/>
              <a:t>Set deadline for yourself and strive hard to complete task a head of the deadline. Do not wait for your superior to ask you every time. Learn to ownership of work.</a:t>
            </a:r>
          </a:p>
          <a:p>
            <a:r>
              <a:rPr lang="en-US" sz="2000" dirty="0"/>
              <a:t>One person who can best set the deadline is you  your self. Click here. 		</a:t>
            </a:r>
            <a:r>
              <a:rPr lang="en-US" sz="2000" dirty="0">
                <a:hlinkClick r:id="rId2"/>
              </a:rPr>
              <a:t>https://corporatefinanceinstitute.com/resources/management/time-			management-list-tips/</a:t>
            </a:r>
            <a:endParaRPr lang="en-US" sz="2000" dirty="0"/>
          </a:p>
          <a:p>
            <a:endParaRPr lang="en-GB" sz="2000" b="1" u="sng" dirty="0">
              <a:solidFill>
                <a:srgbClr val="002060"/>
              </a:solidFill>
            </a:endParaRPr>
          </a:p>
        </p:txBody>
      </p:sp>
    </p:spTree>
    <p:extLst>
      <p:ext uri="{BB962C8B-B14F-4D97-AF65-F5344CB8AC3E}">
        <p14:creationId xmlns:p14="http://schemas.microsoft.com/office/powerpoint/2010/main" val="2342887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C5B155-B805-4884-B1D8-C8B45517A578}"/>
              </a:ext>
            </a:extLst>
          </p:cNvPr>
          <p:cNvSpPr txBox="1"/>
          <p:nvPr/>
        </p:nvSpPr>
        <p:spPr>
          <a:xfrm>
            <a:off x="2328862" y="323850"/>
            <a:ext cx="7534275" cy="707886"/>
          </a:xfrm>
          <a:prstGeom prst="rect">
            <a:avLst/>
          </a:prstGeom>
          <a:noFill/>
        </p:spPr>
        <p:txBody>
          <a:bodyPr wrap="square" rtlCol="0">
            <a:spAutoFit/>
          </a:bodyPr>
          <a:lstStyle/>
          <a:p>
            <a:pPr algn="ctr"/>
            <a:r>
              <a:rPr lang="en-GB" sz="4000" b="1" u="dbl" dirty="0">
                <a:solidFill>
                  <a:srgbClr val="002060"/>
                </a:solidFill>
              </a:rPr>
              <a:t>Time Management Skills</a:t>
            </a:r>
          </a:p>
        </p:txBody>
      </p:sp>
      <p:sp>
        <p:nvSpPr>
          <p:cNvPr id="5" name="TextBox 4">
            <a:extLst>
              <a:ext uri="{FF2B5EF4-FFF2-40B4-BE49-F238E27FC236}">
                <a16:creationId xmlns:a16="http://schemas.microsoft.com/office/drawing/2014/main" id="{816D1BDF-D9B2-4F89-8248-E27C6DF74956}"/>
              </a:ext>
            </a:extLst>
          </p:cNvPr>
          <p:cNvSpPr txBox="1"/>
          <p:nvPr/>
        </p:nvSpPr>
        <p:spPr>
          <a:xfrm>
            <a:off x="1733550" y="1524000"/>
            <a:ext cx="10296525" cy="5324535"/>
          </a:xfrm>
          <a:prstGeom prst="rect">
            <a:avLst/>
          </a:prstGeom>
          <a:noFill/>
        </p:spPr>
        <p:txBody>
          <a:bodyPr wrap="square" rtlCol="0">
            <a:spAutoFit/>
          </a:bodyPr>
          <a:lstStyle/>
          <a:p>
            <a:r>
              <a:rPr lang="en-GB" sz="2400" b="1" u="dbl" dirty="0">
                <a:solidFill>
                  <a:srgbClr val="002060"/>
                </a:solidFill>
              </a:rPr>
              <a:t>Stay Organized</a:t>
            </a:r>
            <a:r>
              <a:rPr lang="en-GB" sz="2400" dirty="0">
                <a:solidFill>
                  <a:srgbClr val="002060"/>
                </a:solidFill>
              </a:rPr>
              <a:t>:</a:t>
            </a:r>
          </a:p>
          <a:p>
            <a:pPr marL="342900" indent="-342900">
              <a:buFont typeface="Wingdings" panose="05000000000000000000" pitchFamily="2" charset="2"/>
              <a:buChar char="§"/>
            </a:pPr>
            <a:r>
              <a:rPr lang="en-GB" sz="2000" dirty="0">
                <a:solidFill>
                  <a:srgbClr val="002060"/>
                </a:solidFill>
              </a:rPr>
              <a:t>T</a:t>
            </a:r>
            <a:r>
              <a:rPr lang="en-GB" sz="2000" dirty="0"/>
              <a:t>he workstation must be kept clean and organized.</a:t>
            </a:r>
          </a:p>
          <a:p>
            <a:pPr marL="342900" indent="-342900">
              <a:buFont typeface="Wingdings" panose="05000000000000000000" pitchFamily="2" charset="2"/>
              <a:buChar char="§"/>
            </a:pPr>
            <a:r>
              <a:rPr lang="en-GB" sz="2000" dirty="0"/>
              <a:t>Do not keep stacks of files and heaps of paper on your desk.</a:t>
            </a:r>
          </a:p>
          <a:p>
            <a:r>
              <a:rPr lang="en-GB" sz="2400" b="1" u="dbl" dirty="0">
                <a:solidFill>
                  <a:srgbClr val="002060"/>
                </a:solidFill>
              </a:rPr>
              <a:t>Learn to Prioritize:</a:t>
            </a:r>
          </a:p>
          <a:p>
            <a:pPr marL="342900" indent="-342900">
              <a:buFont typeface="Wingdings" panose="05000000000000000000" pitchFamily="2" charset="2"/>
              <a:buChar char="§"/>
            </a:pPr>
            <a:r>
              <a:rPr lang="en-GB" sz="2000" dirty="0"/>
              <a:t>High priority tasks must be attended to immediately.</a:t>
            </a:r>
          </a:p>
          <a:p>
            <a:r>
              <a:rPr lang="en-GB" sz="2400" b="1" u="dbl" dirty="0">
                <a:solidFill>
                  <a:srgbClr val="002060"/>
                </a:solidFill>
              </a:rPr>
              <a:t>Be Punctual and  Disciplined:</a:t>
            </a:r>
          </a:p>
          <a:p>
            <a:pPr marL="342900" indent="-342900">
              <a:buFont typeface="Wingdings" panose="05000000000000000000" pitchFamily="2" charset="2"/>
              <a:buChar char="§"/>
            </a:pPr>
            <a:r>
              <a:rPr lang="en-US" sz="2000" dirty="0"/>
              <a:t>Be punctual helps you complete tasks way ahead of deadline.</a:t>
            </a:r>
          </a:p>
          <a:p>
            <a:pPr marL="342900" indent="-342900">
              <a:buFont typeface="Wingdings" panose="05000000000000000000" pitchFamily="2" charset="2"/>
              <a:buChar char="§"/>
            </a:pPr>
            <a:r>
              <a:rPr lang="en-US" sz="2000" dirty="0"/>
              <a:t>Avoid taking too many leaves from work. Such an attitude is completely un professional.</a:t>
            </a:r>
          </a:p>
          <a:p>
            <a:r>
              <a:rPr lang="en-US" sz="2000" dirty="0"/>
              <a:t> </a:t>
            </a:r>
            <a:r>
              <a:rPr lang="en-US" sz="2400" b="1" u="dbl" dirty="0">
                <a:solidFill>
                  <a:srgbClr val="002060"/>
                </a:solidFill>
              </a:rPr>
              <a:t>Take Ownership of work:</a:t>
            </a:r>
          </a:p>
          <a:p>
            <a:pPr marL="342900" indent="-342900">
              <a:buFont typeface="Wingdings" panose="05000000000000000000" pitchFamily="2" charset="2"/>
              <a:buChar char="§"/>
            </a:pPr>
            <a:r>
              <a:rPr lang="en-US" sz="2000" dirty="0"/>
              <a:t>Be responsible for your work and learn to accept your mistake.</a:t>
            </a:r>
          </a:p>
          <a:p>
            <a:pPr marL="342900" indent="-342900">
              <a:buFont typeface="Wingdings" panose="05000000000000000000" pitchFamily="2" charset="2"/>
              <a:buChar char="§"/>
            </a:pPr>
            <a:r>
              <a:rPr lang="en-US" sz="2000" dirty="0"/>
              <a:t>If you have accepted something ,then it becomes your responsibility to complete it within the allotted times slot.</a:t>
            </a:r>
          </a:p>
          <a:p>
            <a:r>
              <a:rPr lang="en-US" sz="2400" b="1" u="dbl" dirty="0">
                <a:solidFill>
                  <a:srgbClr val="002060"/>
                </a:solidFill>
              </a:rPr>
              <a:t>Be a Little diplomatic:</a:t>
            </a:r>
          </a:p>
          <a:p>
            <a:pPr marL="342900" indent="-342900">
              <a:buFont typeface="Wingdings" panose="05000000000000000000" pitchFamily="2" charset="2"/>
              <a:buChar char="§"/>
            </a:pPr>
            <a:r>
              <a:rPr lang="en-US" sz="2000" dirty="0">
                <a:solidFill>
                  <a:srgbClr val="002060"/>
                </a:solidFill>
              </a:rPr>
              <a:t>Do</a:t>
            </a:r>
            <a:r>
              <a:rPr lang="en-US" sz="2000" dirty="0"/>
              <a:t> not accept everything which comes your way. A polite “NO” in the beginning will save your reputation later.</a:t>
            </a:r>
          </a:p>
          <a:p>
            <a:endParaRPr lang="en-GB" sz="2000" dirty="0"/>
          </a:p>
        </p:txBody>
      </p:sp>
    </p:spTree>
    <p:extLst>
      <p:ext uri="{BB962C8B-B14F-4D97-AF65-F5344CB8AC3E}">
        <p14:creationId xmlns:p14="http://schemas.microsoft.com/office/powerpoint/2010/main" val="373182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1F81775-C18C-48A4-B06D-A6B799E27D84}"/>
              </a:ext>
            </a:extLst>
          </p:cNvPr>
          <p:cNvSpPr/>
          <p:nvPr/>
        </p:nvSpPr>
        <p:spPr>
          <a:xfrm rot="2700540">
            <a:off x="7366025" y="5226850"/>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Rounded Corners 20">
            <a:extLst>
              <a:ext uri="{FF2B5EF4-FFF2-40B4-BE49-F238E27FC236}">
                <a16:creationId xmlns:a16="http://schemas.microsoft.com/office/drawing/2014/main" id="{E8BEA2B0-D32A-4471-B6E1-F768A1105755}"/>
              </a:ext>
            </a:extLst>
          </p:cNvPr>
          <p:cNvSpPr/>
          <p:nvPr/>
        </p:nvSpPr>
        <p:spPr>
          <a:xfrm>
            <a:off x="4972315" y="-30059"/>
            <a:ext cx="1913472" cy="98996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952AB20D-D56A-466D-B5A8-ADDB460DE2FE}"/>
              </a:ext>
            </a:extLst>
          </p:cNvPr>
          <p:cNvGrpSpPr/>
          <p:nvPr/>
        </p:nvGrpSpPr>
        <p:grpSpPr>
          <a:xfrm>
            <a:off x="2033645" y="590550"/>
            <a:ext cx="7808766" cy="5563169"/>
            <a:chOff x="2326481" y="589401"/>
            <a:chExt cx="7617619" cy="5718305"/>
          </a:xfrm>
        </p:grpSpPr>
        <p:sp>
          <p:nvSpPr>
            <p:cNvPr id="10" name="Flowchart: Connector 9">
              <a:extLst>
                <a:ext uri="{FF2B5EF4-FFF2-40B4-BE49-F238E27FC236}">
                  <a16:creationId xmlns:a16="http://schemas.microsoft.com/office/drawing/2014/main" id="{727F9522-01DF-4AC7-A42E-80ED87ACD947}"/>
                </a:ext>
              </a:extLst>
            </p:cNvPr>
            <p:cNvSpPr/>
            <p:nvPr/>
          </p:nvSpPr>
          <p:spPr>
            <a:xfrm>
              <a:off x="5072062" y="2196260"/>
              <a:ext cx="2111736" cy="2230501"/>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1" name="Arrow: Right 10">
              <a:extLst>
                <a:ext uri="{FF2B5EF4-FFF2-40B4-BE49-F238E27FC236}">
                  <a16:creationId xmlns:a16="http://schemas.microsoft.com/office/drawing/2014/main" id="{F7080621-CAC0-4323-87EF-D54453E7A8A9}"/>
                </a:ext>
              </a:extLst>
            </p:cNvPr>
            <p:cNvSpPr/>
            <p:nvPr/>
          </p:nvSpPr>
          <p:spPr>
            <a:xfrm>
              <a:off x="3673504" y="2863535"/>
              <a:ext cx="1398558" cy="10809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2" name="Arrow: Right 11">
              <a:extLst>
                <a:ext uri="{FF2B5EF4-FFF2-40B4-BE49-F238E27FC236}">
                  <a16:creationId xmlns:a16="http://schemas.microsoft.com/office/drawing/2014/main" id="{377F7777-9094-49D1-9C62-25D88F80C42B}"/>
                </a:ext>
              </a:extLst>
            </p:cNvPr>
            <p:cNvSpPr/>
            <p:nvPr/>
          </p:nvSpPr>
          <p:spPr>
            <a:xfrm rot="1691618">
              <a:off x="3924807" y="1366215"/>
              <a:ext cx="1552178" cy="108381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3" name="Arrow: Right 12">
              <a:extLst>
                <a:ext uri="{FF2B5EF4-FFF2-40B4-BE49-F238E27FC236}">
                  <a16:creationId xmlns:a16="http://schemas.microsoft.com/office/drawing/2014/main" id="{FC3750EE-CE5B-43F6-AD7D-7C0FAC20D163}"/>
                </a:ext>
              </a:extLst>
            </p:cNvPr>
            <p:cNvSpPr/>
            <p:nvPr/>
          </p:nvSpPr>
          <p:spPr>
            <a:xfrm rot="19615165">
              <a:off x="3927007" y="4475924"/>
              <a:ext cx="1659198" cy="106107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4" name="Arrow: Left 13">
              <a:extLst>
                <a:ext uri="{FF2B5EF4-FFF2-40B4-BE49-F238E27FC236}">
                  <a16:creationId xmlns:a16="http://schemas.microsoft.com/office/drawing/2014/main" id="{C29A3F0A-D977-4AFB-B981-08E5CF01C6D9}"/>
                </a:ext>
              </a:extLst>
            </p:cNvPr>
            <p:cNvSpPr/>
            <p:nvPr/>
          </p:nvSpPr>
          <p:spPr>
            <a:xfrm>
              <a:off x="7119937" y="2863535"/>
              <a:ext cx="1708932" cy="1013139"/>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5" name="Arrow: Left 14">
              <a:extLst>
                <a:ext uri="{FF2B5EF4-FFF2-40B4-BE49-F238E27FC236}">
                  <a16:creationId xmlns:a16="http://schemas.microsoft.com/office/drawing/2014/main" id="{139958A2-5026-4783-86A5-C2055B5089A6}"/>
                </a:ext>
              </a:extLst>
            </p:cNvPr>
            <p:cNvSpPr/>
            <p:nvPr/>
          </p:nvSpPr>
          <p:spPr>
            <a:xfrm rot="19441486">
              <a:off x="6723425" y="1470668"/>
              <a:ext cx="1524000" cy="853750"/>
            </a:xfrm>
            <a:prstGeom prst="leftArrow">
              <a:avLst/>
            </a:prstGeom>
            <a:solidFill>
              <a:srgbClr val="52CD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6" name="Arrow: Left 15">
              <a:extLst>
                <a:ext uri="{FF2B5EF4-FFF2-40B4-BE49-F238E27FC236}">
                  <a16:creationId xmlns:a16="http://schemas.microsoft.com/office/drawing/2014/main" id="{F933E2F5-4D24-430F-B216-B2C41BE2D119}"/>
                </a:ext>
              </a:extLst>
            </p:cNvPr>
            <p:cNvSpPr/>
            <p:nvPr/>
          </p:nvSpPr>
          <p:spPr>
            <a:xfrm rot="2734756">
              <a:off x="6481402" y="4337045"/>
              <a:ext cx="1524000" cy="1010677"/>
            </a:xfrm>
            <a:prstGeom prst="lef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7" name="Arrow: Down 16">
              <a:extLst>
                <a:ext uri="{FF2B5EF4-FFF2-40B4-BE49-F238E27FC236}">
                  <a16:creationId xmlns:a16="http://schemas.microsoft.com/office/drawing/2014/main" id="{1225827F-1777-4644-823F-5E6367CDAAE3}"/>
                </a:ext>
              </a:extLst>
            </p:cNvPr>
            <p:cNvSpPr/>
            <p:nvPr/>
          </p:nvSpPr>
          <p:spPr>
            <a:xfrm>
              <a:off x="5670820" y="982925"/>
              <a:ext cx="850357" cy="1213335"/>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0" name="Rectangle: Rounded Corners 19">
              <a:extLst>
                <a:ext uri="{FF2B5EF4-FFF2-40B4-BE49-F238E27FC236}">
                  <a16:creationId xmlns:a16="http://schemas.microsoft.com/office/drawing/2014/main" id="{40456462-5542-4D3B-B2DB-6131EF627E8C}"/>
                </a:ext>
              </a:extLst>
            </p:cNvPr>
            <p:cNvSpPr/>
            <p:nvPr/>
          </p:nvSpPr>
          <p:spPr>
            <a:xfrm>
              <a:off x="8562975" y="2795759"/>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tangle: Rounded Corners 21">
              <a:extLst>
                <a:ext uri="{FF2B5EF4-FFF2-40B4-BE49-F238E27FC236}">
                  <a16:creationId xmlns:a16="http://schemas.microsoft.com/office/drawing/2014/main" id="{3A6267A4-F7C8-4998-99FF-C68DDB017B94}"/>
                </a:ext>
              </a:extLst>
            </p:cNvPr>
            <p:cNvSpPr/>
            <p:nvPr/>
          </p:nvSpPr>
          <p:spPr>
            <a:xfrm rot="1456274">
              <a:off x="2693175" y="814966"/>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Rectangle: Rounded Corners 22">
              <a:extLst>
                <a:ext uri="{FF2B5EF4-FFF2-40B4-BE49-F238E27FC236}">
                  <a16:creationId xmlns:a16="http://schemas.microsoft.com/office/drawing/2014/main" id="{0E8BB5DA-7AE5-4BC7-B24D-0327EB2B35C9}"/>
                </a:ext>
              </a:extLst>
            </p:cNvPr>
            <p:cNvSpPr/>
            <p:nvPr/>
          </p:nvSpPr>
          <p:spPr>
            <a:xfrm>
              <a:off x="2326481" y="2934018"/>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Rectangle: Rounded Corners 23">
              <a:extLst>
                <a:ext uri="{FF2B5EF4-FFF2-40B4-BE49-F238E27FC236}">
                  <a16:creationId xmlns:a16="http://schemas.microsoft.com/office/drawing/2014/main" id="{5D349407-B273-4574-9D92-919DDCBF6486}"/>
                </a:ext>
              </a:extLst>
            </p:cNvPr>
            <p:cNvSpPr/>
            <p:nvPr/>
          </p:nvSpPr>
          <p:spPr>
            <a:xfrm rot="8759464">
              <a:off x="2832924" y="5317742"/>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Rectangle: Rounded Corners 24">
              <a:extLst>
                <a:ext uri="{FF2B5EF4-FFF2-40B4-BE49-F238E27FC236}">
                  <a16:creationId xmlns:a16="http://schemas.microsoft.com/office/drawing/2014/main" id="{0E83BBB9-BC3C-4B8B-8CCD-5285A52424F9}"/>
                </a:ext>
              </a:extLst>
            </p:cNvPr>
            <p:cNvSpPr/>
            <p:nvPr/>
          </p:nvSpPr>
          <p:spPr>
            <a:xfrm rot="19510165">
              <a:off x="8012354" y="589401"/>
              <a:ext cx="1381125" cy="989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grpSp>
      <p:sp>
        <p:nvSpPr>
          <p:cNvPr id="30" name="TextBox 29">
            <a:extLst>
              <a:ext uri="{FF2B5EF4-FFF2-40B4-BE49-F238E27FC236}">
                <a16:creationId xmlns:a16="http://schemas.microsoft.com/office/drawing/2014/main" id="{CDB6403E-5BBB-4ADF-B4A3-9A36A919FA69}"/>
              </a:ext>
            </a:extLst>
          </p:cNvPr>
          <p:cNvSpPr txBox="1"/>
          <p:nvPr/>
        </p:nvSpPr>
        <p:spPr>
          <a:xfrm>
            <a:off x="4944263" y="2657103"/>
            <a:ext cx="2177479" cy="1015663"/>
          </a:xfrm>
          <a:prstGeom prst="rect">
            <a:avLst/>
          </a:prstGeom>
          <a:noFill/>
        </p:spPr>
        <p:txBody>
          <a:bodyPr wrap="square" rtlCol="0">
            <a:spAutoFit/>
          </a:bodyPr>
          <a:lstStyle/>
          <a:p>
            <a:r>
              <a:rPr lang="en-US" sz="2000" b="1" dirty="0">
                <a:solidFill>
                  <a:schemeClr val="bg1"/>
                </a:solidFill>
              </a:rPr>
              <a:t>The Benefit of  Time</a:t>
            </a:r>
          </a:p>
          <a:p>
            <a:r>
              <a:rPr lang="en-US" sz="2000" b="1" dirty="0">
                <a:solidFill>
                  <a:schemeClr val="bg1"/>
                </a:solidFill>
              </a:rPr>
              <a:t>Management</a:t>
            </a:r>
            <a:endParaRPr lang="en-GB" sz="2000" b="1" dirty="0">
              <a:solidFill>
                <a:schemeClr val="bg1"/>
              </a:solidFill>
            </a:endParaRPr>
          </a:p>
        </p:txBody>
      </p:sp>
      <p:sp>
        <p:nvSpPr>
          <p:cNvPr id="32" name="TextBox 31">
            <a:extLst>
              <a:ext uri="{FF2B5EF4-FFF2-40B4-BE49-F238E27FC236}">
                <a16:creationId xmlns:a16="http://schemas.microsoft.com/office/drawing/2014/main" id="{C901C061-9DC9-43A8-8717-69E0760AA20B}"/>
              </a:ext>
            </a:extLst>
          </p:cNvPr>
          <p:cNvSpPr txBox="1"/>
          <p:nvPr/>
        </p:nvSpPr>
        <p:spPr>
          <a:xfrm rot="19564289" flipH="1">
            <a:off x="2525154" y="5374596"/>
            <a:ext cx="1320932" cy="646331"/>
          </a:xfrm>
          <a:prstGeom prst="rect">
            <a:avLst/>
          </a:prstGeom>
          <a:noFill/>
        </p:spPr>
        <p:txBody>
          <a:bodyPr wrap="square" rtlCol="0">
            <a:spAutoFit/>
          </a:bodyPr>
          <a:lstStyle/>
          <a:p>
            <a:pPr algn="ctr"/>
            <a:r>
              <a:rPr lang="en-US" b="1" dirty="0">
                <a:solidFill>
                  <a:schemeClr val="bg1"/>
                </a:solidFill>
              </a:rPr>
              <a:t>You reduce your stress</a:t>
            </a:r>
            <a:endParaRPr lang="en-GB" b="1" dirty="0">
              <a:solidFill>
                <a:schemeClr val="bg1"/>
              </a:solidFill>
            </a:endParaRPr>
          </a:p>
        </p:txBody>
      </p:sp>
      <p:sp>
        <p:nvSpPr>
          <p:cNvPr id="33" name="TextBox 32">
            <a:extLst>
              <a:ext uri="{FF2B5EF4-FFF2-40B4-BE49-F238E27FC236}">
                <a16:creationId xmlns:a16="http://schemas.microsoft.com/office/drawing/2014/main" id="{59E5B8AE-A11A-47E2-B80A-B4F57DC48312}"/>
              </a:ext>
            </a:extLst>
          </p:cNvPr>
          <p:cNvSpPr txBox="1"/>
          <p:nvPr/>
        </p:nvSpPr>
        <p:spPr>
          <a:xfrm>
            <a:off x="2033645" y="2837578"/>
            <a:ext cx="1318398" cy="923330"/>
          </a:xfrm>
          <a:prstGeom prst="rect">
            <a:avLst/>
          </a:prstGeom>
          <a:noFill/>
        </p:spPr>
        <p:txBody>
          <a:bodyPr wrap="square" rtlCol="0">
            <a:spAutoFit/>
          </a:bodyPr>
          <a:lstStyle/>
          <a:p>
            <a:pPr algn="ctr"/>
            <a:r>
              <a:rPr lang="en-US" b="1" dirty="0">
                <a:solidFill>
                  <a:schemeClr val="bg1"/>
                </a:solidFill>
              </a:rPr>
              <a:t>You improve your self</a:t>
            </a:r>
            <a:endParaRPr lang="en-GB" b="1" dirty="0">
              <a:solidFill>
                <a:schemeClr val="bg1"/>
              </a:solidFill>
            </a:endParaRPr>
          </a:p>
        </p:txBody>
      </p:sp>
      <p:sp>
        <p:nvSpPr>
          <p:cNvPr id="34" name="TextBox 33">
            <a:extLst>
              <a:ext uri="{FF2B5EF4-FFF2-40B4-BE49-F238E27FC236}">
                <a16:creationId xmlns:a16="http://schemas.microsoft.com/office/drawing/2014/main" id="{737A28F6-FE9E-4063-A286-0D27F98D1ED6}"/>
              </a:ext>
            </a:extLst>
          </p:cNvPr>
          <p:cNvSpPr txBox="1"/>
          <p:nvPr/>
        </p:nvSpPr>
        <p:spPr>
          <a:xfrm rot="1811859" flipH="1">
            <a:off x="2326449" y="976145"/>
            <a:ext cx="1348827" cy="646331"/>
          </a:xfrm>
          <a:prstGeom prst="rect">
            <a:avLst/>
          </a:prstGeom>
          <a:noFill/>
        </p:spPr>
        <p:txBody>
          <a:bodyPr wrap="square" rtlCol="0">
            <a:spAutoFit/>
          </a:bodyPr>
          <a:lstStyle/>
          <a:p>
            <a:pPr algn="ctr"/>
            <a:r>
              <a:rPr lang="en-US" b="1" dirty="0">
                <a:solidFill>
                  <a:schemeClr val="bg1"/>
                </a:solidFill>
              </a:rPr>
              <a:t>You reach your goals</a:t>
            </a:r>
            <a:endParaRPr lang="en-GB" b="1" dirty="0">
              <a:solidFill>
                <a:schemeClr val="bg1"/>
              </a:solidFill>
            </a:endParaRPr>
          </a:p>
        </p:txBody>
      </p:sp>
      <p:sp>
        <p:nvSpPr>
          <p:cNvPr id="37" name="TextBox 36">
            <a:extLst>
              <a:ext uri="{FF2B5EF4-FFF2-40B4-BE49-F238E27FC236}">
                <a16:creationId xmlns:a16="http://schemas.microsoft.com/office/drawing/2014/main" id="{D054E7FE-3305-45A0-928E-7695AA290C8C}"/>
              </a:ext>
            </a:extLst>
          </p:cNvPr>
          <p:cNvSpPr txBox="1"/>
          <p:nvPr/>
        </p:nvSpPr>
        <p:spPr>
          <a:xfrm>
            <a:off x="4972313" y="128290"/>
            <a:ext cx="1913473" cy="646331"/>
          </a:xfrm>
          <a:prstGeom prst="rect">
            <a:avLst/>
          </a:prstGeom>
          <a:noFill/>
        </p:spPr>
        <p:txBody>
          <a:bodyPr wrap="square" rtlCol="0">
            <a:spAutoFit/>
          </a:bodyPr>
          <a:lstStyle/>
          <a:p>
            <a:pPr algn="ctr"/>
            <a:r>
              <a:rPr lang="en-US" b="1" dirty="0">
                <a:solidFill>
                  <a:schemeClr val="bg1"/>
                </a:solidFill>
              </a:rPr>
              <a:t>Your productivity increases</a:t>
            </a:r>
            <a:endParaRPr lang="en-GB" b="1" dirty="0">
              <a:solidFill>
                <a:schemeClr val="bg1"/>
              </a:solidFill>
            </a:endParaRPr>
          </a:p>
        </p:txBody>
      </p:sp>
      <p:sp>
        <p:nvSpPr>
          <p:cNvPr id="38" name="TextBox 37">
            <a:extLst>
              <a:ext uri="{FF2B5EF4-FFF2-40B4-BE49-F238E27FC236}">
                <a16:creationId xmlns:a16="http://schemas.microsoft.com/office/drawing/2014/main" id="{AF48836A-838C-420C-AE62-583E9F15103A}"/>
              </a:ext>
            </a:extLst>
          </p:cNvPr>
          <p:cNvSpPr txBox="1"/>
          <p:nvPr/>
        </p:nvSpPr>
        <p:spPr>
          <a:xfrm>
            <a:off x="8361152" y="2744766"/>
            <a:ext cx="1388318" cy="923330"/>
          </a:xfrm>
          <a:prstGeom prst="rect">
            <a:avLst/>
          </a:prstGeom>
          <a:noFill/>
        </p:spPr>
        <p:txBody>
          <a:bodyPr wrap="square" rtlCol="0">
            <a:spAutoFit/>
          </a:bodyPr>
          <a:lstStyle/>
          <a:p>
            <a:pPr algn="ctr"/>
            <a:r>
              <a:rPr lang="en-US" b="1" dirty="0">
                <a:solidFill>
                  <a:schemeClr val="bg1"/>
                </a:solidFill>
              </a:rPr>
              <a:t>You achieve balance in your life</a:t>
            </a:r>
            <a:endParaRPr lang="en-GB" b="1" dirty="0">
              <a:solidFill>
                <a:schemeClr val="bg1"/>
              </a:solidFill>
            </a:endParaRPr>
          </a:p>
        </p:txBody>
      </p:sp>
      <p:sp>
        <p:nvSpPr>
          <p:cNvPr id="39" name="TextBox 38">
            <a:extLst>
              <a:ext uri="{FF2B5EF4-FFF2-40B4-BE49-F238E27FC236}">
                <a16:creationId xmlns:a16="http://schemas.microsoft.com/office/drawing/2014/main" id="{3CCC2FB6-7C83-4D0D-8158-2A2F7BC9F410}"/>
              </a:ext>
            </a:extLst>
          </p:cNvPr>
          <p:cNvSpPr txBox="1"/>
          <p:nvPr/>
        </p:nvSpPr>
        <p:spPr>
          <a:xfrm rot="19518784">
            <a:off x="7805415" y="819623"/>
            <a:ext cx="1479722" cy="646331"/>
          </a:xfrm>
          <a:prstGeom prst="rect">
            <a:avLst/>
          </a:prstGeom>
          <a:noFill/>
        </p:spPr>
        <p:txBody>
          <a:bodyPr wrap="square" rtlCol="0">
            <a:spAutoFit/>
          </a:bodyPr>
          <a:lstStyle/>
          <a:p>
            <a:pPr algn="ctr"/>
            <a:r>
              <a:rPr lang="en-US" b="1" dirty="0">
                <a:solidFill>
                  <a:schemeClr val="bg1"/>
                </a:solidFill>
              </a:rPr>
              <a:t>More confident</a:t>
            </a:r>
            <a:endParaRPr lang="en-GB" b="1" dirty="0">
              <a:solidFill>
                <a:schemeClr val="bg1"/>
              </a:solidFill>
            </a:endParaRPr>
          </a:p>
        </p:txBody>
      </p:sp>
      <p:sp>
        <p:nvSpPr>
          <p:cNvPr id="40" name="TextBox 39">
            <a:extLst>
              <a:ext uri="{FF2B5EF4-FFF2-40B4-BE49-F238E27FC236}">
                <a16:creationId xmlns:a16="http://schemas.microsoft.com/office/drawing/2014/main" id="{06745F98-A27B-4F7B-97F1-56718BD6D31A}"/>
              </a:ext>
            </a:extLst>
          </p:cNvPr>
          <p:cNvSpPr txBox="1"/>
          <p:nvPr/>
        </p:nvSpPr>
        <p:spPr>
          <a:xfrm rot="2730028">
            <a:off x="7278671" y="5422810"/>
            <a:ext cx="1445199" cy="646331"/>
          </a:xfrm>
          <a:prstGeom prst="rect">
            <a:avLst/>
          </a:prstGeom>
          <a:noFill/>
        </p:spPr>
        <p:txBody>
          <a:bodyPr wrap="square" rtlCol="0">
            <a:spAutoFit/>
          </a:bodyPr>
          <a:lstStyle/>
          <a:p>
            <a:pPr algn="ctr"/>
            <a:r>
              <a:rPr lang="en-US" b="1" dirty="0">
                <a:solidFill>
                  <a:schemeClr val="bg1"/>
                </a:solidFill>
              </a:rPr>
              <a:t>Positive reputation</a:t>
            </a:r>
            <a:endParaRPr lang="en-GB" b="1" dirty="0">
              <a:solidFill>
                <a:schemeClr val="bg1"/>
              </a:solidFill>
            </a:endParaRPr>
          </a:p>
        </p:txBody>
      </p:sp>
    </p:spTree>
    <p:extLst>
      <p:ext uri="{BB962C8B-B14F-4D97-AF65-F5344CB8AC3E}">
        <p14:creationId xmlns:p14="http://schemas.microsoft.com/office/powerpoint/2010/main" val="4232857352"/>
      </p:ext>
    </p:extLst>
  </p:cSld>
  <p:clrMapOvr>
    <a:masterClrMapping/>
  </p:clrMapOvr>
  <mc:AlternateContent xmlns:mc="http://schemas.openxmlformats.org/markup-compatibility/2006" xmlns:p14="http://schemas.microsoft.com/office/powerpoint/2010/main">
    <mc:Choice Requires="p14">
      <p:transition spd="slow" p14:dur="5000">
        <p:wheel spokes="1"/>
      </p:transition>
    </mc:Choice>
    <mc:Fallback xmlns="">
      <p:transition spd="slow">
        <p:wheel spokes="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F913EC-C851-4122-9877-233E2B855497}"/>
              </a:ext>
            </a:extLst>
          </p:cNvPr>
          <p:cNvSpPr txBox="1"/>
          <p:nvPr/>
        </p:nvSpPr>
        <p:spPr>
          <a:xfrm>
            <a:off x="2188218" y="224136"/>
            <a:ext cx="8867775" cy="707886"/>
          </a:xfrm>
          <a:prstGeom prst="rect">
            <a:avLst/>
          </a:prstGeom>
          <a:noFill/>
        </p:spPr>
        <p:txBody>
          <a:bodyPr wrap="square" rtlCol="0">
            <a:spAutoFit/>
          </a:bodyPr>
          <a:lstStyle/>
          <a:p>
            <a:pPr algn="ctr"/>
            <a:r>
              <a:rPr lang="en-US" sz="4000" b="1" u="dbl" dirty="0">
                <a:solidFill>
                  <a:srgbClr val="002060"/>
                </a:solidFill>
              </a:rPr>
              <a:t>Implication Of Poor Time Management</a:t>
            </a:r>
            <a:endParaRPr lang="en-GB" sz="4000" b="1" u="dbl" dirty="0">
              <a:solidFill>
                <a:srgbClr val="002060"/>
              </a:solidFill>
            </a:endParaRPr>
          </a:p>
        </p:txBody>
      </p:sp>
      <p:sp>
        <p:nvSpPr>
          <p:cNvPr id="6" name="TextBox 5">
            <a:extLst>
              <a:ext uri="{FF2B5EF4-FFF2-40B4-BE49-F238E27FC236}">
                <a16:creationId xmlns:a16="http://schemas.microsoft.com/office/drawing/2014/main" id="{A454A693-1364-47D5-8548-73578EAAAA3E}"/>
              </a:ext>
            </a:extLst>
          </p:cNvPr>
          <p:cNvSpPr txBox="1"/>
          <p:nvPr/>
        </p:nvSpPr>
        <p:spPr>
          <a:xfrm>
            <a:off x="1543050" y="1628775"/>
            <a:ext cx="8229600" cy="342584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Poor work flow</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Wasted Time</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Loss of Control</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Poor quality of Work</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Poor Reputation</a:t>
            </a:r>
            <a:endParaRPr lang="en-GB" sz="2400"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87FCBC18-A929-4FAC-B6FB-EB511C877C36}"/>
              </a:ext>
            </a:extLst>
          </p:cNvPr>
          <p:cNvGrpSpPr/>
          <p:nvPr/>
        </p:nvGrpSpPr>
        <p:grpSpPr>
          <a:xfrm>
            <a:off x="7324724" y="1150917"/>
            <a:ext cx="4838700" cy="5286137"/>
            <a:chOff x="7324724" y="1150917"/>
            <a:chExt cx="4838700" cy="5286137"/>
          </a:xfrm>
        </p:grpSpPr>
        <p:pic>
          <p:nvPicPr>
            <p:cNvPr id="15" name="Picture 14">
              <a:extLst>
                <a:ext uri="{FF2B5EF4-FFF2-40B4-BE49-F238E27FC236}">
                  <a16:creationId xmlns:a16="http://schemas.microsoft.com/office/drawing/2014/main" id="{F9F68E5D-5197-483D-B98B-F903C6B02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724" y="3208079"/>
              <a:ext cx="4838700" cy="3228975"/>
            </a:xfrm>
            <a:prstGeom prst="rect">
              <a:avLst/>
            </a:prstGeom>
          </p:spPr>
        </p:pic>
        <p:pic>
          <p:nvPicPr>
            <p:cNvPr id="17" name="Picture 16">
              <a:extLst>
                <a:ext uri="{FF2B5EF4-FFF2-40B4-BE49-F238E27FC236}">
                  <a16:creationId xmlns:a16="http://schemas.microsoft.com/office/drawing/2014/main" id="{C14AEC7C-198D-4AB2-8D00-F2B49E0D7E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91499" y="1150917"/>
              <a:ext cx="3105150" cy="2057162"/>
            </a:xfrm>
            <a:prstGeom prst="rect">
              <a:avLst/>
            </a:prstGeom>
          </p:spPr>
        </p:pic>
        <p:sp>
          <p:nvSpPr>
            <p:cNvPr id="18" name="TextBox 17">
              <a:extLst>
                <a:ext uri="{FF2B5EF4-FFF2-40B4-BE49-F238E27FC236}">
                  <a16:creationId xmlns:a16="http://schemas.microsoft.com/office/drawing/2014/main" id="{32D5BED8-BF92-4C15-A10F-06790E8FB84E}"/>
                </a:ext>
              </a:extLst>
            </p:cNvPr>
            <p:cNvSpPr txBox="1"/>
            <p:nvPr/>
          </p:nvSpPr>
          <p:spPr>
            <a:xfrm>
              <a:off x="8191499" y="5302418"/>
              <a:ext cx="2740669" cy="369332"/>
            </a:xfrm>
            <a:prstGeom prst="rect">
              <a:avLst/>
            </a:prstGeom>
            <a:noFill/>
          </p:spPr>
          <p:txBody>
            <a:bodyPr wrap="square" rtlCol="0">
              <a:spAutoFit/>
            </a:bodyPr>
            <a:lstStyle/>
            <a:p>
              <a:r>
                <a:rPr lang="en-GB" sz="900">
                  <a:hlinkClick r:id="rId4" tooltip="https://www.espiritooutdoor.com/8-maneiras-de-organizar-sua-vida-para-conseguir-treinar-mais/"/>
                </a:rPr>
                <a:t>This Photo</a:t>
              </a:r>
              <a:r>
                <a:rPr lang="en-GB" sz="900"/>
                <a:t> by Unknown Author is licensed under </a:t>
              </a:r>
              <a:r>
                <a:rPr lang="en-GB" sz="900">
                  <a:hlinkClick r:id="rId5" tooltip="https://creativecommons.org/licenses/by-nc-sa/3.0/"/>
                </a:rPr>
                <a:t>CC BY-SA-NC</a:t>
              </a:r>
              <a:endParaRPr lang="en-GB" sz="900"/>
            </a:p>
          </p:txBody>
        </p:sp>
      </p:grpSp>
    </p:spTree>
    <p:extLst>
      <p:ext uri="{BB962C8B-B14F-4D97-AF65-F5344CB8AC3E}">
        <p14:creationId xmlns:p14="http://schemas.microsoft.com/office/powerpoint/2010/main" val="3021181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845920-4B64-4803-8AC4-0E069259291A}"/>
              </a:ext>
            </a:extLst>
          </p:cNvPr>
          <p:cNvSpPr txBox="1"/>
          <p:nvPr/>
        </p:nvSpPr>
        <p:spPr>
          <a:xfrm>
            <a:off x="2171700" y="266700"/>
            <a:ext cx="9067800" cy="707886"/>
          </a:xfrm>
          <a:prstGeom prst="rect">
            <a:avLst/>
          </a:prstGeom>
          <a:noFill/>
        </p:spPr>
        <p:txBody>
          <a:bodyPr wrap="square" rtlCol="0">
            <a:spAutoFit/>
          </a:bodyPr>
          <a:lstStyle/>
          <a:p>
            <a:pPr algn="ctr"/>
            <a:r>
              <a:rPr lang="en-US" sz="4000" b="1" u="dbl" dirty="0">
                <a:solidFill>
                  <a:srgbClr val="002060"/>
                </a:solidFill>
                <a:latin typeface="Arial Black" panose="020B0A04020102020204" pitchFamily="34" charset="0"/>
              </a:rPr>
              <a:t>Conclusion</a:t>
            </a:r>
            <a:endParaRPr lang="en-GB" sz="4000" b="1" u="dbl" dirty="0">
              <a:solidFill>
                <a:srgbClr val="002060"/>
              </a:solidFill>
              <a:latin typeface="Arial Black" panose="020B0A04020102020204" pitchFamily="34" charset="0"/>
            </a:endParaRPr>
          </a:p>
        </p:txBody>
      </p:sp>
      <p:sp>
        <p:nvSpPr>
          <p:cNvPr id="5" name="TextBox 4">
            <a:extLst>
              <a:ext uri="{FF2B5EF4-FFF2-40B4-BE49-F238E27FC236}">
                <a16:creationId xmlns:a16="http://schemas.microsoft.com/office/drawing/2014/main" id="{B8AF8607-849D-47D0-AC49-A414BF85FD16}"/>
              </a:ext>
            </a:extLst>
          </p:cNvPr>
          <p:cNvSpPr txBox="1"/>
          <p:nvPr/>
        </p:nvSpPr>
        <p:spPr>
          <a:xfrm>
            <a:off x="1781175" y="1323975"/>
            <a:ext cx="444817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Time management is the process of organizing and planning how to divide your time between different activities. Get it right, and you’ll end up working smarter, not harder, to get more done in less time-even when time is tight and pressures are high. The highest achiever manage their time exceptionally well.</a:t>
            </a:r>
            <a:endParaRPr lang="en-GB" sz="2400" dirty="0"/>
          </a:p>
        </p:txBody>
      </p:sp>
      <p:pic>
        <p:nvPicPr>
          <p:cNvPr id="7" name="Picture 6">
            <a:extLst>
              <a:ext uri="{FF2B5EF4-FFF2-40B4-BE49-F238E27FC236}">
                <a16:creationId xmlns:a16="http://schemas.microsoft.com/office/drawing/2014/main" id="{B37F1CCE-E9A5-441F-9BCF-6FD54B02B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123950"/>
            <a:ext cx="5305425" cy="5343525"/>
          </a:xfrm>
          <a:prstGeom prst="rect">
            <a:avLst/>
          </a:prstGeom>
        </p:spPr>
      </p:pic>
    </p:spTree>
    <p:extLst>
      <p:ext uri="{BB962C8B-B14F-4D97-AF65-F5344CB8AC3E}">
        <p14:creationId xmlns:p14="http://schemas.microsoft.com/office/powerpoint/2010/main" val="348004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356</TotalTime>
  <Words>509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Corbel</vt:lpstr>
      <vt:lpstr>Wingdings</vt:lpstr>
      <vt:lpstr>Parallax</vt:lpstr>
      <vt:lpstr>PowerPoint Presentation</vt:lpstr>
      <vt:lpstr>DEFINATION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42</cp:revision>
  <dcterms:created xsi:type="dcterms:W3CDTF">2023-07-08T13:14:25Z</dcterms:created>
  <dcterms:modified xsi:type="dcterms:W3CDTF">2023-07-10T11:16:05Z</dcterms:modified>
</cp:coreProperties>
</file>