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5" y="0"/>
                </a:moveTo>
                <a:lnTo>
                  <a:pt x="0" y="0"/>
                </a:lnTo>
                <a:lnTo>
                  <a:pt x="0" y="457200"/>
                </a:lnTo>
                <a:lnTo>
                  <a:pt x="12188825" y="457200"/>
                </a:lnTo>
                <a:lnTo>
                  <a:pt x="12188825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2019" y="405129"/>
            <a:ext cx="172796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3375" y="2091258"/>
            <a:ext cx="10046335" cy="220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5079" y="2743200"/>
            <a:ext cx="5135880" cy="2301240"/>
          </a:xfrm>
          <a:prstGeom prst="rect">
            <a:avLst/>
          </a:prstGeom>
          <a:solidFill>
            <a:srgbClr val="B8CDE4"/>
          </a:solidFill>
          <a:ln w="25400">
            <a:solidFill>
              <a:srgbClr val="4F81B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30835" marR="322580" algn="ctr">
              <a:lnSpc>
                <a:spcPct val="95900"/>
              </a:lnSpc>
              <a:spcBef>
                <a:spcPts val="370"/>
              </a:spcBef>
            </a:pPr>
            <a:r>
              <a:rPr sz="4800" b="1" spc="-5" dirty="0">
                <a:latin typeface="Times New Roman"/>
                <a:cs typeface="Times New Roman"/>
              </a:rPr>
              <a:t>ENTERTAINER  DATA </a:t>
            </a:r>
            <a:r>
              <a:rPr sz="4800" b="1" dirty="0">
                <a:latin typeface="Times New Roman"/>
                <a:cs typeface="Times New Roman"/>
              </a:rPr>
              <a:t> ANALYSIS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Home</a:t>
            </a:r>
            <a:r>
              <a:rPr spc="10" dirty="0"/>
              <a:t> </a:t>
            </a:r>
            <a:r>
              <a:rPr spc="-80" dirty="0"/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454" y="1108532"/>
            <a:ext cx="9502013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675" y="946454"/>
            <a:ext cx="9732010" cy="54312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698" y="351536"/>
            <a:ext cx="3794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Entertainer</a:t>
            </a:r>
            <a:r>
              <a:rPr spc="175" dirty="0"/>
              <a:t> </a:t>
            </a:r>
            <a:r>
              <a:rPr spc="-65" dirty="0"/>
              <a:t>Analysis</a:t>
            </a:r>
            <a:r>
              <a:rPr spc="200" dirty="0"/>
              <a:t> </a:t>
            </a:r>
            <a:r>
              <a:rPr spc="-80" dirty="0"/>
              <a:t>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71" y="397510"/>
            <a:ext cx="3026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Movie</a:t>
            </a:r>
            <a:r>
              <a:rPr spc="125" dirty="0"/>
              <a:t> </a:t>
            </a:r>
            <a:r>
              <a:rPr spc="-70" dirty="0"/>
              <a:t>Analysis</a:t>
            </a:r>
            <a:r>
              <a:rPr spc="105" dirty="0"/>
              <a:t> </a:t>
            </a:r>
            <a:r>
              <a:rPr spc="-80" dirty="0"/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800" y="993571"/>
            <a:ext cx="9252966" cy="51694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838" y="726693"/>
            <a:ext cx="508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KPIs</a:t>
            </a:r>
            <a:r>
              <a:rPr spc="220" dirty="0"/>
              <a:t> </a:t>
            </a:r>
            <a:r>
              <a:rPr spc="-75" dirty="0"/>
              <a:t>(Key</a:t>
            </a:r>
            <a:r>
              <a:rPr spc="245" dirty="0"/>
              <a:t> </a:t>
            </a:r>
            <a:r>
              <a:rPr spc="-80" dirty="0"/>
              <a:t>Performance</a:t>
            </a:r>
            <a:r>
              <a:rPr spc="229" dirty="0"/>
              <a:t> </a:t>
            </a:r>
            <a:r>
              <a:rPr spc="-60" dirty="0"/>
              <a:t>Indicators)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2985" y="1490217"/>
            <a:ext cx="4792345" cy="32492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Movie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awards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Breakthrough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Movie</a:t>
            </a:r>
            <a:r>
              <a:rPr sz="1800" dirty="0">
                <a:latin typeface="Times New Roman"/>
                <a:cs typeface="Times New Roman"/>
              </a:rPr>
              <a:t> year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Breakthrough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Movie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3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spc="-5" dirty="0">
                <a:latin typeface="Times New Roman"/>
                <a:cs typeface="Times New Roman"/>
              </a:rPr>
              <a:t>First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major</a:t>
            </a:r>
            <a:r>
              <a:rPr sz="1800" spc="-5" dirty="0">
                <a:latin typeface="Times New Roman"/>
                <a:cs typeface="Times New Roman"/>
              </a:rPr>
              <a:t> award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year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Date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birth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Entertainer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Height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spc="-5" dirty="0">
                <a:latin typeface="Times New Roman"/>
                <a:cs typeface="Times New Roman"/>
              </a:rPr>
              <a:t>One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famous</a:t>
            </a:r>
            <a:r>
              <a:rPr sz="1800" dirty="0">
                <a:latin typeface="Times New Roman"/>
                <a:cs typeface="Times New Roman"/>
              </a:rPr>
              <a:t> Quote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dirty="0">
                <a:latin typeface="Times New Roman"/>
                <a:cs typeface="Times New Roman"/>
              </a:rPr>
              <a:t>Trademarks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</a:t>
            </a:r>
            <a:endParaRPr sz="1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800" spc="-5" dirty="0">
                <a:latin typeface="Times New Roman"/>
                <a:cs typeface="Times New Roman"/>
              </a:rPr>
              <a:t>Nicknames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Entertainer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39" y="595629"/>
            <a:ext cx="477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Some</a:t>
            </a:r>
            <a:r>
              <a:rPr sz="2400" spc="-140" dirty="0"/>
              <a:t> </a:t>
            </a:r>
            <a:r>
              <a:rPr sz="2400" dirty="0"/>
              <a:t>of</a:t>
            </a:r>
            <a:r>
              <a:rPr sz="2400" spc="-105" dirty="0"/>
              <a:t> </a:t>
            </a:r>
            <a:r>
              <a:rPr sz="2400" spc="-5" dirty="0"/>
              <a:t>the</a:t>
            </a:r>
            <a:r>
              <a:rPr sz="2400" spc="-125" dirty="0"/>
              <a:t> </a:t>
            </a:r>
            <a:r>
              <a:rPr sz="2400" spc="-5" dirty="0"/>
              <a:t>insights</a:t>
            </a:r>
            <a:r>
              <a:rPr sz="2400" spc="-140" dirty="0"/>
              <a:t> </a:t>
            </a:r>
            <a:r>
              <a:rPr sz="2400" spc="-5" dirty="0"/>
              <a:t>from</a:t>
            </a:r>
            <a:r>
              <a:rPr sz="2400" spc="-110" dirty="0"/>
              <a:t> </a:t>
            </a:r>
            <a:r>
              <a:rPr sz="2400" spc="-10" dirty="0"/>
              <a:t>the</a:t>
            </a:r>
            <a:r>
              <a:rPr sz="2400" spc="-125" dirty="0"/>
              <a:t> </a:t>
            </a:r>
            <a:r>
              <a:rPr sz="2400" dirty="0"/>
              <a:t>Report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16227" y="1540509"/>
            <a:ext cx="981710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77406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Meryl</a:t>
            </a:r>
            <a:r>
              <a:rPr sz="2000" spc="-114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Streep</a:t>
            </a:r>
            <a:r>
              <a:rPr sz="2000" spc="-12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is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</a:t>
            </a:r>
            <a:r>
              <a:rPr sz="2000" spc="-11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entertainer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who</a:t>
            </a:r>
            <a:r>
              <a:rPr sz="2000" spc="-114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received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70" dirty="0">
                <a:latin typeface="Franklin Gothic Medium"/>
                <a:cs typeface="Franklin Gothic Medium"/>
              </a:rPr>
              <a:t>the</a:t>
            </a:r>
            <a:r>
              <a:rPr sz="2000" spc="-21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highest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number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of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awards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among </a:t>
            </a:r>
            <a:r>
              <a:rPr sz="2000" spc="-484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otherentertainers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ts val="238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Franklin Gothic Medium"/>
                <a:cs typeface="Franklin Gothic Medium"/>
              </a:rPr>
              <a:t>Top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6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entertainers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who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received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most</a:t>
            </a:r>
            <a:r>
              <a:rPr sz="2000" spc="-114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of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awards</a:t>
            </a:r>
            <a:endParaRPr sz="2000">
              <a:latin typeface="Franklin Gothic Medium"/>
              <a:cs typeface="Franklin Gothic Medium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Meryl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Streep</a:t>
            </a:r>
            <a:endParaRPr sz="2000">
              <a:latin typeface="Franklin Gothic Medium"/>
              <a:cs typeface="Franklin Gothic Medium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Franklin Gothic Medium"/>
                <a:cs typeface="Franklin Gothic Medium"/>
              </a:rPr>
              <a:t>Lady</a:t>
            </a:r>
            <a:r>
              <a:rPr sz="2000" spc="-12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Gaga</a:t>
            </a:r>
            <a:endParaRPr sz="2000">
              <a:latin typeface="Franklin Gothic Medium"/>
              <a:cs typeface="Franklin Gothic Medium"/>
            </a:endParaRPr>
          </a:p>
          <a:p>
            <a:pPr marL="756285" lvl="1" indent="-287020">
              <a:lnSpc>
                <a:spcPts val="2395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Leo</a:t>
            </a:r>
            <a:r>
              <a:rPr sz="2000" spc="-10" dirty="0">
                <a:latin typeface="Franklin Gothic Medium"/>
                <a:cs typeface="Franklin Gothic Medium"/>
              </a:rPr>
              <a:t>n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-10" dirty="0">
                <a:latin typeface="Franklin Gothic Medium"/>
                <a:cs typeface="Franklin Gothic Medium"/>
              </a:rPr>
              <a:t>r</a:t>
            </a:r>
            <a:r>
              <a:rPr sz="2000" dirty="0">
                <a:latin typeface="Franklin Gothic Medium"/>
                <a:cs typeface="Franklin Gothic Medium"/>
              </a:rPr>
              <a:t>do</a:t>
            </a:r>
            <a:r>
              <a:rPr sz="2000" spc="-12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Di</a:t>
            </a:r>
            <a:r>
              <a:rPr sz="2000" spc="-15" dirty="0">
                <a:latin typeface="Franklin Gothic Medium"/>
                <a:cs typeface="Franklin Gothic Medium"/>
              </a:rPr>
              <a:t>C</a:t>
            </a:r>
            <a:r>
              <a:rPr sz="2000" dirty="0">
                <a:latin typeface="Franklin Gothic Medium"/>
                <a:cs typeface="Franklin Gothic Medium"/>
              </a:rPr>
              <a:t>ap</a:t>
            </a:r>
            <a:r>
              <a:rPr sz="2000" spc="-10" dirty="0">
                <a:latin typeface="Franklin Gothic Medium"/>
                <a:cs typeface="Franklin Gothic Medium"/>
              </a:rPr>
              <a:t>r</a:t>
            </a:r>
            <a:r>
              <a:rPr sz="2000" dirty="0">
                <a:latin typeface="Franklin Gothic Medium"/>
                <a:cs typeface="Franklin Gothic Medium"/>
              </a:rPr>
              <a:t>io</a:t>
            </a:r>
            <a:endParaRPr sz="2000">
              <a:latin typeface="Franklin Gothic Medium"/>
              <a:cs typeface="Franklin Gothic Medium"/>
            </a:endParaRPr>
          </a:p>
          <a:p>
            <a:pPr marL="756285" lvl="1" indent="-287020">
              <a:lnSpc>
                <a:spcPts val="2395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Mariah</a:t>
            </a:r>
            <a:r>
              <a:rPr sz="2000" spc="-12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Carey</a:t>
            </a:r>
            <a:endParaRPr sz="2000">
              <a:latin typeface="Franklin Gothic Medium"/>
              <a:cs typeface="Franklin Gothic Medium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latin typeface="Franklin Gothic Medium"/>
                <a:cs typeface="Franklin Gothic Medium"/>
              </a:rPr>
              <a:t>Just</a:t>
            </a:r>
            <a:r>
              <a:rPr sz="2000" spc="-10" dirty="0">
                <a:latin typeface="Franklin Gothic Medium"/>
                <a:cs typeface="Franklin Gothic Medium"/>
              </a:rPr>
              <a:t>i</a:t>
            </a:r>
            <a:r>
              <a:rPr sz="2000" dirty="0">
                <a:latin typeface="Franklin Gothic Medium"/>
                <a:cs typeface="Franklin Gothic Medium"/>
              </a:rPr>
              <a:t>n</a:t>
            </a:r>
            <a:r>
              <a:rPr sz="2000" spc="-12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T</a:t>
            </a:r>
            <a:r>
              <a:rPr sz="2000" dirty="0">
                <a:latin typeface="Franklin Gothic Medium"/>
                <a:cs typeface="Franklin Gothic Medium"/>
              </a:rPr>
              <a:t>i</a:t>
            </a:r>
            <a:r>
              <a:rPr sz="2000" spc="-15" dirty="0">
                <a:latin typeface="Franklin Gothic Medium"/>
                <a:cs typeface="Franklin Gothic Medium"/>
              </a:rPr>
              <a:t>mb</a:t>
            </a:r>
            <a:r>
              <a:rPr sz="2000" spc="-5" dirty="0">
                <a:latin typeface="Franklin Gothic Medium"/>
                <a:cs typeface="Franklin Gothic Medium"/>
              </a:rPr>
              <a:t>e</a:t>
            </a:r>
            <a:r>
              <a:rPr sz="2000" spc="-15" dirty="0">
                <a:latin typeface="Franklin Gothic Medium"/>
                <a:cs typeface="Franklin Gothic Medium"/>
              </a:rPr>
              <a:t>r</a:t>
            </a:r>
            <a:r>
              <a:rPr sz="2000" spc="-10" dirty="0">
                <a:latin typeface="Franklin Gothic Medium"/>
                <a:cs typeface="Franklin Gothic Medium"/>
              </a:rPr>
              <a:t>l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-15" dirty="0">
                <a:latin typeface="Franklin Gothic Medium"/>
                <a:cs typeface="Franklin Gothic Medium"/>
              </a:rPr>
              <a:t>k</a:t>
            </a:r>
            <a:r>
              <a:rPr sz="2000" dirty="0">
                <a:latin typeface="Franklin Gothic Medium"/>
                <a:cs typeface="Franklin Gothic Medium"/>
              </a:rPr>
              <a:t>e</a:t>
            </a:r>
            <a:endParaRPr sz="2000">
              <a:latin typeface="Franklin Gothic Medium"/>
              <a:cs typeface="Franklin Gothic Medium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45" dirty="0">
                <a:latin typeface="Franklin Gothic Medium"/>
                <a:cs typeface="Franklin Gothic Medium"/>
              </a:rPr>
              <a:t>Will</a:t>
            </a:r>
            <a:r>
              <a:rPr sz="2000" spc="-30" dirty="0">
                <a:latin typeface="Franklin Gothic Medium"/>
                <a:cs typeface="Franklin Gothic Medium"/>
              </a:rPr>
              <a:t> </a:t>
            </a:r>
            <a:r>
              <a:rPr sz="2000" spc="-60" dirty="0">
                <a:latin typeface="Franklin Gothic Medium"/>
                <a:cs typeface="Franklin Gothic Medium"/>
              </a:rPr>
              <a:t>Smith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Franklin Gothic Medium"/>
                <a:cs typeface="Franklin Gothic Medium"/>
              </a:rPr>
              <a:t>James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Dean</a:t>
            </a:r>
            <a:r>
              <a:rPr sz="2000" spc="-12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has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</a:t>
            </a:r>
            <a:r>
              <a:rPr sz="2000" spc="-114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highest</a:t>
            </a:r>
            <a:r>
              <a:rPr sz="2000" spc="-12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average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rating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of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movies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among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others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Franklin Gothic Medium"/>
                <a:cs typeface="Franklin Gothic Medium"/>
              </a:rPr>
              <a:t>The highest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number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of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movies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(55)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released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to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date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was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1998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Franklin Gothic Medium"/>
                <a:cs typeface="Franklin Gothic Medium"/>
              </a:rPr>
              <a:t>Th</a:t>
            </a:r>
            <a:r>
              <a:rPr sz="2000" dirty="0">
                <a:latin typeface="Franklin Gothic Medium"/>
                <a:cs typeface="Franklin Gothic Medium"/>
              </a:rPr>
              <a:t>e</a:t>
            </a:r>
            <a:r>
              <a:rPr sz="2000" spc="-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h</a:t>
            </a:r>
            <a:r>
              <a:rPr sz="2000" spc="-10" dirty="0">
                <a:latin typeface="Franklin Gothic Medium"/>
                <a:cs typeface="Franklin Gothic Medium"/>
              </a:rPr>
              <a:t>i</a:t>
            </a:r>
            <a:r>
              <a:rPr sz="2000" spc="-5" dirty="0">
                <a:latin typeface="Franklin Gothic Medium"/>
                <a:cs typeface="Franklin Gothic Medium"/>
              </a:rPr>
              <a:t>ghe</a:t>
            </a:r>
            <a:r>
              <a:rPr sz="2000" spc="5" dirty="0">
                <a:latin typeface="Franklin Gothic Medium"/>
                <a:cs typeface="Franklin Gothic Medium"/>
              </a:rPr>
              <a:t>s</a:t>
            </a:r>
            <a:r>
              <a:rPr sz="2000" dirty="0">
                <a:latin typeface="Franklin Gothic Medium"/>
                <a:cs typeface="Franklin Gothic Medium"/>
              </a:rPr>
              <a:t>t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-20" dirty="0">
                <a:latin typeface="Franklin Gothic Medium"/>
                <a:cs typeface="Franklin Gothic Medium"/>
              </a:rPr>
              <a:t>v</a:t>
            </a:r>
            <a:r>
              <a:rPr sz="2000" spc="-5" dirty="0">
                <a:latin typeface="Franklin Gothic Medium"/>
                <a:cs typeface="Franklin Gothic Medium"/>
              </a:rPr>
              <a:t>erag</a:t>
            </a:r>
            <a:r>
              <a:rPr sz="2000" dirty="0">
                <a:latin typeface="Franklin Gothic Medium"/>
                <a:cs typeface="Franklin Gothic Medium"/>
              </a:rPr>
              <a:t>e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r</a:t>
            </a:r>
            <a:r>
              <a:rPr sz="2000" spc="-10" dirty="0">
                <a:latin typeface="Franklin Gothic Medium"/>
                <a:cs typeface="Franklin Gothic Medium"/>
              </a:rPr>
              <a:t>a</a:t>
            </a:r>
            <a:r>
              <a:rPr sz="2000" spc="-5" dirty="0">
                <a:latin typeface="Franklin Gothic Medium"/>
                <a:cs typeface="Franklin Gothic Medium"/>
              </a:rPr>
              <a:t>ti</a:t>
            </a:r>
            <a:r>
              <a:rPr sz="2000" spc="-15" dirty="0">
                <a:latin typeface="Franklin Gothic Medium"/>
                <a:cs typeface="Franklin Gothic Medium"/>
              </a:rPr>
              <a:t>n</a:t>
            </a:r>
            <a:r>
              <a:rPr sz="2000" dirty="0">
                <a:latin typeface="Franklin Gothic Medium"/>
                <a:cs typeface="Franklin Gothic Medium"/>
              </a:rPr>
              <a:t>g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o</a:t>
            </a:r>
            <a:r>
              <a:rPr sz="2000" dirty="0">
                <a:latin typeface="Franklin Gothic Medium"/>
                <a:cs typeface="Franklin Gothic Medium"/>
              </a:rPr>
              <a:t>f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m</a:t>
            </a:r>
            <a:r>
              <a:rPr sz="2000" spc="-10" dirty="0">
                <a:latin typeface="Franklin Gothic Medium"/>
                <a:cs typeface="Franklin Gothic Medium"/>
              </a:rPr>
              <a:t>o</a:t>
            </a:r>
            <a:r>
              <a:rPr sz="2000" spc="-5" dirty="0">
                <a:latin typeface="Franklin Gothic Medium"/>
                <a:cs typeface="Franklin Gothic Medium"/>
              </a:rPr>
              <a:t>vie</a:t>
            </a:r>
            <a:r>
              <a:rPr sz="2000" dirty="0">
                <a:latin typeface="Franklin Gothic Medium"/>
                <a:cs typeface="Franklin Gothic Medium"/>
              </a:rPr>
              <a:t>s</a:t>
            </a:r>
            <a:r>
              <a:rPr sz="2000" spc="-12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wa</a:t>
            </a:r>
            <a:r>
              <a:rPr sz="2000" dirty="0">
                <a:latin typeface="Franklin Gothic Medium"/>
                <a:cs typeface="Franklin Gothic Medium"/>
              </a:rPr>
              <a:t>s</a:t>
            </a:r>
            <a:r>
              <a:rPr sz="2000" spc="-114" dirty="0">
                <a:latin typeface="Franklin Gothic Medium"/>
                <a:cs typeface="Franklin Gothic Medium"/>
              </a:rPr>
              <a:t> </a:t>
            </a:r>
            <a:r>
              <a:rPr sz="2000" spc="-15" dirty="0">
                <a:latin typeface="Franklin Gothic Medium"/>
                <a:cs typeface="Franklin Gothic Medium"/>
              </a:rPr>
              <a:t>i</a:t>
            </a:r>
            <a:r>
              <a:rPr sz="2000" dirty="0">
                <a:latin typeface="Franklin Gothic Medium"/>
                <a:cs typeface="Franklin Gothic Medium"/>
              </a:rPr>
              <a:t>n</a:t>
            </a:r>
            <a:r>
              <a:rPr sz="2000" spc="-1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1949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Franklin Gothic Medium"/>
                <a:cs typeface="Franklin Gothic Medium"/>
              </a:rPr>
              <a:t>Donald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Sutherland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acted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70" dirty="0">
                <a:latin typeface="Franklin Gothic Medium"/>
                <a:cs typeface="Franklin Gothic Medium"/>
              </a:rPr>
              <a:t>the</a:t>
            </a:r>
            <a:r>
              <a:rPr sz="2000" spc="-18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highest</a:t>
            </a:r>
            <a:r>
              <a:rPr sz="2000" spc="-11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number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of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movies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to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date,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which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was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198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movies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94" y="825753"/>
            <a:ext cx="8427085" cy="246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46355" indent="-2152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Franklin Gothic Medium"/>
                <a:cs typeface="Franklin Gothic Medium"/>
              </a:rPr>
              <a:t>As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it</a:t>
            </a:r>
            <a:r>
              <a:rPr sz="2000" spc="-5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an</a:t>
            </a:r>
            <a:r>
              <a:rPr sz="2000" spc="-4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entertainer’s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analysis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project,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based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on</a:t>
            </a:r>
            <a:r>
              <a:rPr sz="2000" spc="-4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end-user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need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they</a:t>
            </a:r>
            <a:r>
              <a:rPr sz="2000" spc="-7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can </a:t>
            </a:r>
            <a:r>
              <a:rPr sz="2000" spc="-484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consume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lot</a:t>
            </a:r>
            <a:r>
              <a:rPr sz="2000" spc="-11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of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insights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from</a:t>
            </a:r>
            <a:r>
              <a:rPr sz="2000" spc="-11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dashboard.</a:t>
            </a: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Franklin Gothic Medium"/>
              <a:cs typeface="Franklin Gothic Medium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For </a:t>
            </a:r>
            <a:r>
              <a:rPr sz="2000" spc="-5" dirty="0">
                <a:latin typeface="Franklin Gothic Medium"/>
                <a:cs typeface="Franklin Gothic Medium"/>
              </a:rPr>
              <a:t>the filtering purpose based on the end </a:t>
            </a:r>
            <a:r>
              <a:rPr sz="2000" dirty="0">
                <a:latin typeface="Franklin Gothic Medium"/>
                <a:cs typeface="Franklin Gothic Medium"/>
              </a:rPr>
              <a:t>user </a:t>
            </a:r>
            <a:r>
              <a:rPr sz="2000" spc="-10" dirty="0">
                <a:latin typeface="Franklin Gothic Medium"/>
                <a:cs typeface="Franklin Gothic Medium"/>
              </a:rPr>
              <a:t>need, </a:t>
            </a:r>
            <a:r>
              <a:rPr sz="2000" spc="-5" dirty="0">
                <a:latin typeface="Franklin Gothic Medium"/>
                <a:cs typeface="Franklin Gothic Medium"/>
              </a:rPr>
              <a:t>on </a:t>
            </a:r>
            <a:r>
              <a:rPr sz="2000" spc="-50" dirty="0">
                <a:latin typeface="Franklin Gothic Medium"/>
                <a:cs typeface="Franklin Gothic Medium"/>
              </a:rPr>
              <a:t>the </a:t>
            </a:r>
            <a:r>
              <a:rPr sz="2000" spc="-5" dirty="0">
                <a:latin typeface="Franklin Gothic Medium"/>
                <a:cs typeface="Franklin Gothic Medium"/>
              </a:rPr>
              <a:t>entertainer's </a:t>
            </a:r>
            <a:r>
              <a:rPr sz="2000" dirty="0">
                <a:latin typeface="Franklin Gothic Medium"/>
                <a:cs typeface="Franklin Gothic Medium"/>
              </a:rPr>
              <a:t> analysispage,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there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is</a:t>
            </a:r>
            <a:r>
              <a:rPr sz="2000" spc="-5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drop-down</a:t>
            </a:r>
            <a:r>
              <a:rPr sz="2000" spc="-6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filter</a:t>
            </a:r>
            <a:r>
              <a:rPr sz="2000" spc="-2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to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select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</a:t>
            </a:r>
            <a:r>
              <a:rPr sz="2000" spc="-4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particular</a:t>
            </a:r>
            <a:r>
              <a:rPr sz="2000" spc="-1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entertainer.</a:t>
            </a: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150">
              <a:latin typeface="Franklin Gothic Medium"/>
              <a:cs typeface="Franklin Gothic Medium"/>
            </a:endParaRPr>
          </a:p>
          <a:p>
            <a:pPr marL="299085" marR="466090" indent="-287020">
              <a:lnSpc>
                <a:spcPts val="239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In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80" dirty="0">
                <a:latin typeface="Franklin Gothic Medium"/>
                <a:cs typeface="Franklin Gothic Medium"/>
              </a:rPr>
              <a:t>the</a:t>
            </a:r>
            <a:r>
              <a:rPr sz="2000" spc="-22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Movie</a:t>
            </a:r>
            <a:r>
              <a:rPr sz="2000" spc="-1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analysis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page,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Include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several</a:t>
            </a:r>
            <a:r>
              <a:rPr sz="2000" spc="-11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filters</a:t>
            </a:r>
            <a:r>
              <a:rPr sz="2000" spc="-10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like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rating</a:t>
            </a:r>
            <a:r>
              <a:rPr sz="2000" spc="-8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and</a:t>
            </a:r>
            <a:r>
              <a:rPr sz="2000" spc="-9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year,</a:t>
            </a:r>
            <a:r>
              <a:rPr sz="2000" spc="-10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so </a:t>
            </a:r>
            <a:r>
              <a:rPr sz="2000" spc="-484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theend</a:t>
            </a:r>
            <a:r>
              <a:rPr sz="2000" spc="-3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user</a:t>
            </a:r>
            <a:r>
              <a:rPr sz="2000" spc="-35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can</a:t>
            </a:r>
            <a:r>
              <a:rPr sz="2000" spc="-2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filter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</a:t>
            </a:r>
            <a:r>
              <a:rPr sz="2000" spc="-3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data</a:t>
            </a:r>
            <a:r>
              <a:rPr sz="2000" spc="-30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according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to</a:t>
            </a:r>
            <a:r>
              <a:rPr sz="2000" spc="-4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their</a:t>
            </a:r>
            <a:r>
              <a:rPr sz="2000" spc="-10" dirty="0">
                <a:latin typeface="Franklin Gothic Medium"/>
                <a:cs typeface="Franklin Gothic Medium"/>
              </a:rPr>
              <a:t> </a:t>
            </a:r>
            <a:r>
              <a:rPr sz="2000" spc="-5" dirty="0">
                <a:latin typeface="Franklin Gothic Medium"/>
                <a:cs typeface="Franklin Gothic Medium"/>
              </a:rPr>
              <a:t>interest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64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046734"/>
            <a:ext cx="3521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0" dirty="0">
                <a:solidFill>
                  <a:srgbClr val="404040"/>
                </a:solidFill>
                <a:latin typeface="Cambria"/>
                <a:cs typeface="Cambria"/>
              </a:rPr>
              <a:t>Project</a:t>
            </a:r>
            <a:r>
              <a:rPr sz="4000" spc="1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000" spc="165" dirty="0">
                <a:solidFill>
                  <a:srgbClr val="404040"/>
                </a:solidFill>
                <a:latin typeface="Cambria"/>
                <a:cs typeface="Cambria"/>
              </a:rPr>
              <a:t>Details</a:t>
            </a:r>
            <a:endParaRPr sz="40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375" y="2091258"/>
          <a:ext cx="10045700" cy="2208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7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Title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2384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6E16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Entertainer</a:t>
                      </a:r>
                      <a:r>
                        <a:rPr sz="1800" spc="14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Data</a:t>
                      </a:r>
                      <a:r>
                        <a:rPr sz="1800" spc="14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Analysis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6E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Technologies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7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D3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Bu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s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i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n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es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s</a:t>
                      </a:r>
                      <a:r>
                        <a:rPr sz="1800" spc="-9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In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t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el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l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i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ge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n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c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8D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Domain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7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B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F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i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l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m</a:t>
                      </a:r>
                      <a:r>
                        <a:rPr sz="1800" spc="-10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a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n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d</a:t>
                      </a:r>
                      <a:r>
                        <a:rPr sz="1800" spc="-1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En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t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e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r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t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ai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n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m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ent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P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r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o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je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c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t</a:t>
                      </a:r>
                      <a:r>
                        <a:rPr sz="1800" spc="-10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Dif</a:t>
                      </a:r>
                      <a:r>
                        <a:rPr sz="1800" spc="-25" dirty="0">
                          <a:latin typeface="Franklin Gothic Medium"/>
                          <a:cs typeface="Franklin Gothic Medium"/>
                        </a:rPr>
                        <a:t>f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i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c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u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lt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i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e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s</a:t>
                      </a:r>
                      <a:r>
                        <a:rPr sz="1800" spc="-114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le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v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e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l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3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Intermediate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Programming</a:t>
                      </a:r>
                      <a:r>
                        <a:rPr sz="1800" spc="1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language</a:t>
                      </a:r>
                      <a:r>
                        <a:rPr sz="1800" spc="15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used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EB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Py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t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h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o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n,</a:t>
                      </a:r>
                      <a:r>
                        <a:rPr sz="1800" spc="-9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SQL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Others</a:t>
                      </a:r>
                      <a:r>
                        <a:rPr sz="1800" spc="-9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tools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8D3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P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o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wer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B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i,</a:t>
                      </a:r>
                      <a:r>
                        <a:rPr sz="1800" spc="-114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E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x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c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e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l,</a:t>
                      </a:r>
                      <a:r>
                        <a:rPr sz="1800" spc="-1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J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u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py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t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e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r</a:t>
                      </a:r>
                      <a:r>
                        <a:rPr sz="1800" spc="-8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N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o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te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b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o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ok,</a:t>
                      </a:r>
                      <a:r>
                        <a:rPr sz="1800" spc="-12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M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S</a:t>
                      </a:r>
                      <a:r>
                        <a:rPr sz="1800" spc="-1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5" dirty="0">
                          <a:latin typeface="Franklin Gothic Medium"/>
                          <a:cs typeface="Franklin Gothic Medium"/>
                        </a:rPr>
                        <a:t>P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o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we</a:t>
                      </a:r>
                      <a:r>
                        <a:rPr sz="1800" spc="-15" dirty="0">
                          <a:latin typeface="Franklin Gothic Medium"/>
                          <a:cs typeface="Franklin Gothic Medium"/>
                        </a:rPr>
                        <a:t>rP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oint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8D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5" y="0"/>
                </a:moveTo>
                <a:lnTo>
                  <a:pt x="0" y="0"/>
                </a:lnTo>
                <a:lnTo>
                  <a:pt x="0" y="457200"/>
                </a:lnTo>
                <a:lnTo>
                  <a:pt x="12188825" y="457200"/>
                </a:lnTo>
                <a:lnTo>
                  <a:pt x="12188825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1686" y="1503324"/>
            <a:ext cx="6732270" cy="3193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400"/>
              </a:lnSpc>
              <a:spcBef>
                <a:spcPts val="90"/>
              </a:spcBef>
            </a:pP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 life can be stressful, and people need to relax. Being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entertained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others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wonderful</a:t>
            </a:r>
            <a:r>
              <a:rPr sz="19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way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take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some</a:t>
            </a:r>
            <a:r>
              <a:rPr sz="19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 </a:t>
            </a:r>
            <a:r>
              <a:rPr sz="1900" spc="-4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life.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reduce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stress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make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life’s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issues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easier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face.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900" spc="-4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media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and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entertainment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industry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consists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film,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television, </a:t>
            </a:r>
            <a:r>
              <a:rPr sz="1900" spc="-4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radio, and print. These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segments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 movies, TV shows, radio </a:t>
            </a:r>
            <a:r>
              <a:rPr sz="1900" spc="-45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shows,</a:t>
            </a:r>
            <a:r>
              <a:rPr sz="1900" spc="4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news,</a:t>
            </a:r>
            <a:r>
              <a:rPr sz="1900" spc="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music,</a:t>
            </a:r>
            <a:r>
              <a:rPr sz="1900" spc="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newspapers,</a:t>
            </a:r>
            <a:r>
              <a:rPr sz="1900" spc="4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magazines,</a:t>
            </a:r>
            <a:r>
              <a:rPr sz="1900" spc="4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900" spc="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books.</a:t>
            </a:r>
            <a:r>
              <a:rPr sz="1900" spc="4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900" spc="-4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entertainment industry is a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group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 sub-industries devoted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entertainment.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entertainment</a:t>
            </a:r>
            <a:r>
              <a:rPr sz="1900" spc="4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industry is used to describe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mass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media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companies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control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distribution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manufacture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mass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media</a:t>
            </a:r>
            <a:r>
              <a:rPr sz="19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entertainment.</a:t>
            </a:r>
            <a:endParaRPr sz="19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9050" y="0"/>
            <a:ext cx="4102100" cy="6896100"/>
            <a:chOff x="-19050" y="0"/>
            <a:chExt cx="4102100" cy="6896100"/>
          </a:xfrm>
        </p:grpSpPr>
        <p:sp>
          <p:nvSpPr>
            <p:cNvPr id="4" name="object 4"/>
            <p:cNvSpPr/>
            <p:nvPr/>
          </p:nvSpPr>
          <p:spPr>
            <a:xfrm>
              <a:off x="4051300" y="6349"/>
              <a:ext cx="31750" cy="6851650"/>
            </a:xfrm>
            <a:custGeom>
              <a:avLst/>
              <a:gdLst/>
              <a:ahLst/>
              <a:cxnLst/>
              <a:rect l="l" t="t" r="r" b="b"/>
              <a:pathLst>
                <a:path w="31750" h="6851650">
                  <a:moveTo>
                    <a:pt x="317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700" y="19050"/>
                  </a:lnTo>
                  <a:lnTo>
                    <a:pt x="12700" y="38100"/>
                  </a:lnTo>
                  <a:lnTo>
                    <a:pt x="0" y="38100"/>
                  </a:lnTo>
                  <a:lnTo>
                    <a:pt x="0" y="6851650"/>
                  </a:lnTo>
                  <a:lnTo>
                    <a:pt x="12700" y="6851650"/>
                  </a:lnTo>
                  <a:lnTo>
                    <a:pt x="31750" y="6851650"/>
                  </a:lnTo>
                  <a:lnTo>
                    <a:pt x="31750" y="190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61232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13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1300" y="6858000"/>
                  </a:lnTo>
                  <a:lnTo>
                    <a:pt x="4051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0" y="6858000"/>
                  </a:moveTo>
                  <a:lnTo>
                    <a:pt x="4051300" y="6858000"/>
                  </a:lnTo>
                  <a:lnTo>
                    <a:pt x="40513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381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0804" y="2839339"/>
            <a:ext cx="2185670" cy="10668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sz="3600" spc="180" dirty="0">
                <a:solidFill>
                  <a:srgbClr val="FFFFFF"/>
                </a:solidFill>
                <a:latin typeface="Cambria"/>
                <a:cs typeface="Cambria"/>
              </a:rPr>
              <a:t>Problem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600" spc="1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600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600" spc="1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ement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27" y="176276"/>
            <a:ext cx="1814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solidFill>
                  <a:srgbClr val="404040"/>
                </a:solidFill>
                <a:latin typeface="Cambria"/>
                <a:cs typeface="Cambria"/>
              </a:rPr>
              <a:t>Objective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096" y="979678"/>
            <a:ext cx="871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goal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of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this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project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to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develop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Power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Bi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Dashboard,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which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used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for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Franklin Gothic Medium"/>
                <a:cs typeface="Franklin Gothic Medium"/>
              </a:rPr>
              <a:t>entertainer’s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filmography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and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their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career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as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well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as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movie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analysis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over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years.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127" y="1775206"/>
            <a:ext cx="1656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00" dirty="0">
                <a:solidFill>
                  <a:srgbClr val="404040"/>
                </a:solidFill>
                <a:latin typeface="Cambria"/>
                <a:cs typeface="Cambria"/>
              </a:rPr>
              <a:t>Benefits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572" y="2577210"/>
            <a:ext cx="9116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Entertainer’s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filmography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can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be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analyzed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with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click</a:t>
            </a:r>
            <a:endParaRPr sz="1800">
              <a:latin typeface="Franklin Gothic Medium"/>
              <a:cs typeface="Franklin Gothic Medium"/>
            </a:endParaRPr>
          </a:p>
          <a:p>
            <a:pPr marL="300355" indent="-288290">
              <a:lnSpc>
                <a:spcPct val="10000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Awards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of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entertainers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can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consumed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by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end-user</a:t>
            </a:r>
            <a:endParaRPr sz="1800">
              <a:latin typeface="Franklin Gothic Medium"/>
              <a:cs typeface="Franklin Gothic Medium"/>
            </a:endParaRPr>
          </a:p>
          <a:p>
            <a:pPr marL="300355" indent="-288290">
              <a:lnSpc>
                <a:spcPct val="10000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15" dirty="0">
                <a:latin typeface="Franklin Gothic Medium"/>
                <a:cs typeface="Franklin Gothic Medium"/>
              </a:rPr>
              <a:t>Different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KPIs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will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indicate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main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information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about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the</a:t>
            </a:r>
            <a:r>
              <a:rPr sz="1800" spc="-11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entertainer</a:t>
            </a:r>
            <a:endParaRPr sz="1800">
              <a:latin typeface="Franklin Gothic Medium"/>
              <a:cs typeface="Franklin Gothic Medium"/>
            </a:endParaRPr>
          </a:p>
          <a:p>
            <a:pPr marL="300355" marR="5080" indent="-28829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1800" spc="-5" dirty="0">
                <a:latin typeface="Franklin Gothic Medium"/>
                <a:cs typeface="Franklin Gothic Medium"/>
              </a:rPr>
              <a:t>Movie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count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trend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or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rating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of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movie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trend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over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year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can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be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consumed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based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filters</a:t>
            </a:r>
            <a:r>
              <a:rPr sz="1800" spc="1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applied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64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35482"/>
            <a:ext cx="643255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229" dirty="0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sz="4700" spc="3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210" dirty="0">
                <a:solidFill>
                  <a:srgbClr val="404040"/>
                </a:solidFill>
                <a:latin typeface="Cambria"/>
                <a:cs typeface="Cambria"/>
              </a:rPr>
              <a:t>preparation</a:t>
            </a:r>
            <a:r>
              <a:rPr sz="4700" spc="3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245" dirty="0">
                <a:solidFill>
                  <a:srgbClr val="404040"/>
                </a:solidFill>
                <a:latin typeface="Cambria"/>
                <a:cs typeface="Cambria"/>
              </a:rPr>
              <a:t>Flow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803" y="4938141"/>
            <a:ext cx="10287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Franklin Gothic Medium"/>
                <a:cs typeface="Franklin Gothic Medium"/>
              </a:rPr>
              <a:t>As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provided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not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sufficient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for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analysis,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have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populated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for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given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entertainers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stored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them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in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1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local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MySQL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database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using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IMDBpy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pandas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library.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695" y="2328545"/>
            <a:ext cx="7305675" cy="18961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64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35482"/>
            <a:ext cx="627126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spc="260" dirty="0">
                <a:solidFill>
                  <a:srgbClr val="404040"/>
                </a:solidFill>
                <a:latin typeface="Cambria"/>
                <a:cs typeface="Cambria"/>
              </a:rPr>
              <a:t>Power</a:t>
            </a:r>
            <a:r>
              <a:rPr sz="4700" spc="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220" dirty="0">
                <a:solidFill>
                  <a:srgbClr val="404040"/>
                </a:solidFill>
                <a:latin typeface="Cambria"/>
                <a:cs typeface="Cambria"/>
              </a:rPr>
              <a:t>BI</a:t>
            </a:r>
            <a:r>
              <a:rPr sz="4700" spc="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spc="204" dirty="0">
                <a:solidFill>
                  <a:srgbClr val="404040"/>
                </a:solidFill>
                <a:latin typeface="Cambria"/>
                <a:cs typeface="Cambria"/>
              </a:rPr>
              <a:t>Architecture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1777" y="5339333"/>
            <a:ext cx="748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overall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architecture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of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project,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which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was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used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to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build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the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dashboard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2595" y="2154554"/>
            <a:ext cx="6209664" cy="2705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639" y="830326"/>
            <a:ext cx="3397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Dataset</a:t>
            </a:r>
            <a:r>
              <a:rPr sz="3200" spc="235" dirty="0"/>
              <a:t> </a:t>
            </a:r>
            <a:r>
              <a:rPr sz="3200" spc="-80" dirty="0"/>
              <a:t>Information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11655" y="1671193"/>
            <a:ext cx="9803130" cy="24390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b="1" dirty="0">
                <a:latin typeface="Times New Roman"/>
                <a:cs typeface="Times New Roman"/>
              </a:rPr>
              <a:t>Provided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Dataset: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Arial"/>
                <a:cs typeface="Arial"/>
              </a:rPr>
              <a:t>Entertainer-Basic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Info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consists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70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Entertainers'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Birth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years, </a:t>
            </a:r>
            <a:r>
              <a:rPr sz="1800" dirty="0">
                <a:latin typeface="Times New Roman"/>
                <a:cs typeface="Times New Roman"/>
              </a:rPr>
              <a:t>and Gender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494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Arial"/>
                <a:cs typeface="Arial"/>
              </a:rPr>
              <a:t>Entertainer-Breakthrough</a:t>
            </a:r>
            <a:r>
              <a:rPr sz="1800" b="1" spc="1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Info: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details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breakthrough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year,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first </a:t>
            </a:r>
            <a:r>
              <a:rPr sz="1800" dirty="0">
                <a:latin typeface="Times New Roman"/>
                <a:cs typeface="Times New Roman"/>
              </a:rPr>
              <a:t>major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award,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breakthrough</a:t>
            </a:r>
            <a:r>
              <a:rPr sz="1800" dirty="0">
                <a:latin typeface="Times New Roman"/>
                <a:cs typeface="Times New Roman"/>
              </a:rPr>
              <a:t> movie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355600" marR="578485" indent="-343535">
              <a:lnSpc>
                <a:spcPct val="149500"/>
              </a:lnSpc>
              <a:spcBef>
                <a:spcPts val="2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Arial"/>
                <a:cs typeface="Arial"/>
              </a:rPr>
              <a:t>Entertainer-Last</a:t>
            </a:r>
            <a:r>
              <a:rPr sz="1800" b="1" spc="1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major</a:t>
            </a:r>
            <a:r>
              <a:rPr sz="1800" b="1" spc="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</a:t>
            </a:r>
            <a:r>
              <a:rPr sz="1800" b="1" spc="1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Info:</a:t>
            </a:r>
            <a:r>
              <a:rPr sz="1800" b="1" spc="170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consists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details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entertainers'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majorwork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died,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the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Year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details.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796" y="603250"/>
            <a:ext cx="2506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Populated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560" y="1024788"/>
            <a:ext cx="7470140" cy="4775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Entertainers_basics_populated: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Name: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Entertainer’s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name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DOB: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birth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Height: Height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Nicknames: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Nicknames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5" dirty="0">
                <a:latin typeface="Times New Roman"/>
                <a:cs typeface="Times New Roman"/>
              </a:rPr>
              <a:t> used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fans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cinema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industry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Quotes: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quote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statements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made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public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Mini-biography: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Mini-biography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Trademark: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Trademark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style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behavior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Headshot: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URL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entertainers'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headshot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Entertainers_film_list: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Entertainer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name: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Name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entertainer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Movie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name: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name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 the entertainer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acted</a:t>
            </a:r>
            <a:endParaRPr sz="1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6870" algn="l"/>
                <a:tab pos="357505" algn="l"/>
              </a:tabLst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Release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year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movie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082" y="0"/>
            <a:ext cx="8100695" cy="5781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Times New Roman"/>
                <a:cs typeface="Times New Roman"/>
              </a:rPr>
              <a:t>Entertainers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awards: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Name: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Entertainer’s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35" dirty="0">
                <a:latin typeface="Times New Roman"/>
                <a:cs typeface="Times New Roman"/>
              </a:rPr>
              <a:t>Aw</a:t>
            </a: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rd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Awa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am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25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Y</a:t>
            </a:r>
            <a:r>
              <a:rPr sz="1800" spc="-10" dirty="0">
                <a:latin typeface="Times New Roman"/>
                <a:cs typeface="Times New Roman"/>
              </a:rPr>
              <a:t>ea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Prize: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award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Category: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category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been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Result: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Whether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 </a:t>
            </a:r>
            <a:r>
              <a:rPr sz="1800" spc="-10" dirty="0">
                <a:latin typeface="Times New Roman"/>
                <a:cs typeface="Times New Roman"/>
              </a:rPr>
              <a:t>won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just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Nominee</a:t>
            </a:r>
            <a:r>
              <a:rPr sz="1800" spc="-5" dirty="0">
                <a:latin typeface="Times New Roman"/>
                <a:cs typeface="Times New Roman"/>
              </a:rPr>
              <a:t> (Winner/Nominee)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Movie name: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movie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award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given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Shared_with: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shared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award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someone,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their name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Times New Roman"/>
                <a:cs typeface="Times New Roman"/>
              </a:rPr>
              <a:t>Entertainer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salary: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Name: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Entertainer’s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Movie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Movie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they received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Year: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Movie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released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year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Sal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ry: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Amount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hey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eceived 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Calibri</vt:lpstr>
      <vt:lpstr>Cambria</vt:lpstr>
      <vt:lpstr>Franklin Gothic Medium</vt:lpstr>
      <vt:lpstr>Symbol</vt:lpstr>
      <vt:lpstr>Times New Roman</vt:lpstr>
      <vt:lpstr>Office Theme</vt:lpstr>
      <vt:lpstr>PowerPoint Presentation</vt:lpstr>
      <vt:lpstr>Project Details</vt:lpstr>
      <vt:lpstr>Problem  statement</vt:lpstr>
      <vt:lpstr>Objective</vt:lpstr>
      <vt:lpstr>Data preparation Flow</vt:lpstr>
      <vt:lpstr>Power BI Architecture</vt:lpstr>
      <vt:lpstr>Dataset Information</vt:lpstr>
      <vt:lpstr>Populated Dataset:</vt:lpstr>
      <vt:lpstr>PowerPoint Presentation</vt:lpstr>
      <vt:lpstr>Home Page</vt:lpstr>
      <vt:lpstr>Entertainer Analysis Page</vt:lpstr>
      <vt:lpstr>Movie Analysis Page</vt:lpstr>
      <vt:lpstr>KPIs (Key Performance Indicators)</vt:lpstr>
      <vt:lpstr>Some of the insights from the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Entertainer Data Analysis</dc:title>
  <dc:creator>91638</dc:creator>
  <cp:lastModifiedBy>Sana Afreen</cp:lastModifiedBy>
  <cp:revision>1</cp:revision>
  <dcterms:created xsi:type="dcterms:W3CDTF">2024-03-25T18:39:54Z</dcterms:created>
  <dcterms:modified xsi:type="dcterms:W3CDTF">2024-03-25T18:44:11Z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2024-03-25T00:00:00Z</vt:filetime>
  </property>
</Properties>
</file>