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396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8116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0" y="0"/>
                </a:moveTo>
                <a:lnTo>
                  <a:pt x="989099" y="0"/>
                </a:lnTo>
                <a:lnTo>
                  <a:pt x="989099" y="987899"/>
                </a:lnTo>
                <a:lnTo>
                  <a:pt x="0" y="987899"/>
                </a:lnTo>
                <a:lnTo>
                  <a:pt x="0" y="0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154757" y="3903681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0" y="0"/>
                </a:moveTo>
                <a:lnTo>
                  <a:pt x="9143999" y="0"/>
                </a:lnTo>
                <a:lnTo>
                  <a:pt x="9143999" y="251999"/>
                </a:lnTo>
                <a:lnTo>
                  <a:pt x="0" y="251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179" y="2099036"/>
            <a:ext cx="74916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259" y="1720476"/>
            <a:ext cx="8043481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5435" y="4763187"/>
            <a:ext cx="193675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00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0" y="2284730"/>
            <a:ext cx="74916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/>
              <a:t>Russian Cuisine </a:t>
            </a:r>
            <a:r>
              <a:rPr spc="-120" dirty="0" smtClean="0"/>
              <a:t>in </a:t>
            </a:r>
            <a:r>
              <a:rPr spc="-60" dirty="0" smtClean="0"/>
              <a:t>N</a:t>
            </a:r>
            <a:r>
              <a:rPr lang="en-US" spc="-60" dirty="0" smtClean="0"/>
              <a:t>Y City</a:t>
            </a:r>
            <a:endParaRPr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7741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Coursera</a:t>
            </a:r>
            <a:r>
              <a:rPr lang="en-US" dirty="0" smtClean="0">
                <a:solidFill>
                  <a:schemeClr val="bg1"/>
                </a:solidFill>
              </a:rPr>
              <a:t> project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74916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>
                <a:solidFill>
                  <a:schemeClr val="accent3">
                    <a:lumMod val="50000"/>
                  </a:schemeClr>
                </a:solidFill>
              </a:rPr>
              <a:t>Table of Contents</a:t>
            </a:r>
            <a:endParaRPr spc="-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Description of Business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Description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Methodology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Results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74916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>
                <a:solidFill>
                  <a:schemeClr val="accent3">
                    <a:lumMod val="50000"/>
                  </a:schemeClr>
                </a:solidFill>
              </a:rPr>
              <a:t>Business Problem</a:t>
            </a:r>
            <a:endParaRPr spc="-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many as 800 languages are spoken in New York, making it the most linguistically diverse city in the world.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that cultural diversity, there are multiple Russian eateries and restaurants in NY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Estimating the opportunity to open a new restaurant, we have to find what competition level is in this business and where the most popular Russian restaurant is in NY.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74916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>
                <a:solidFill>
                  <a:schemeClr val="accent3">
                    <a:lumMod val="50000"/>
                  </a:schemeClr>
                </a:solidFill>
              </a:rPr>
              <a:t>Description of data</a:t>
            </a:r>
            <a:endParaRPr spc="-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75248" y="1253750"/>
            <a:ext cx="6001751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0" dirty="0">
                <a:solidFill>
                  <a:srgbClr val="434343"/>
                </a:solidFill>
                <a:cs typeface="Lucida Sans"/>
              </a:rPr>
              <a:t>New </a:t>
            </a:r>
            <a:r>
              <a:rPr sz="1800" spc="-114" dirty="0">
                <a:solidFill>
                  <a:srgbClr val="434343"/>
                </a:solidFill>
                <a:cs typeface="Lucida Sans"/>
              </a:rPr>
              <a:t>York </a:t>
            </a:r>
            <a:r>
              <a:rPr sz="1800" spc="-65" dirty="0">
                <a:solidFill>
                  <a:srgbClr val="434343"/>
                </a:solidFill>
                <a:cs typeface="Lucida Sans"/>
              </a:rPr>
              <a:t>city</a:t>
            </a:r>
            <a:r>
              <a:rPr sz="1800" spc="-235" dirty="0">
                <a:solidFill>
                  <a:srgbClr val="434343"/>
                </a:solidFill>
                <a:cs typeface="Lucida Sans"/>
              </a:rPr>
              <a:t> </a:t>
            </a:r>
            <a:r>
              <a:rPr sz="1800" spc="-65" dirty="0">
                <a:solidFill>
                  <a:srgbClr val="434343"/>
                </a:solidFill>
                <a:cs typeface="Lucida Sans"/>
              </a:rPr>
              <a:t>data</a:t>
            </a:r>
            <a:endParaRPr sz="1800" dirty="0"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65" dirty="0" smtClean="0">
                <a:solidFill>
                  <a:srgbClr val="434343"/>
                </a:solidFill>
                <a:cs typeface="Lucida Sans"/>
              </a:rPr>
              <a:t>List of Russian</a:t>
            </a:r>
            <a:r>
              <a:rPr sz="1800" spc="-65" dirty="0" smtClean="0">
                <a:solidFill>
                  <a:srgbClr val="434343"/>
                </a:solidFill>
                <a:cs typeface="Lucida Sans"/>
              </a:rPr>
              <a:t> </a:t>
            </a:r>
            <a:r>
              <a:rPr sz="1800" spc="-85" dirty="0" smtClean="0">
                <a:solidFill>
                  <a:srgbClr val="434343"/>
                </a:solidFill>
                <a:cs typeface="Lucida Sans"/>
              </a:rPr>
              <a:t>restaurant</a:t>
            </a:r>
            <a:r>
              <a:rPr lang="en-US" sz="1800" spc="-85" dirty="0" smtClean="0">
                <a:solidFill>
                  <a:srgbClr val="434343"/>
                </a:solidFill>
                <a:cs typeface="Lucida Sans"/>
              </a:rPr>
              <a:t>s</a:t>
            </a:r>
            <a:r>
              <a:rPr sz="1800" spc="-85" dirty="0" smtClean="0">
                <a:solidFill>
                  <a:srgbClr val="434343"/>
                </a:solidFill>
                <a:cs typeface="Lucida Sans"/>
              </a:rPr>
              <a:t> </a:t>
            </a:r>
            <a:r>
              <a:rPr sz="1800" spc="-110" dirty="0">
                <a:solidFill>
                  <a:srgbClr val="434343"/>
                </a:solidFill>
                <a:cs typeface="Lucida Sans"/>
              </a:rPr>
              <a:t>in </a:t>
            </a:r>
            <a:r>
              <a:rPr lang="en-US" sz="1800" spc="-50" dirty="0" smtClean="0">
                <a:solidFill>
                  <a:srgbClr val="434343"/>
                </a:solidFill>
                <a:cs typeface="Lucida Sans"/>
              </a:rPr>
              <a:t>NY </a:t>
            </a:r>
            <a:r>
              <a:rPr sz="1800" spc="-65" dirty="0" smtClean="0">
                <a:solidFill>
                  <a:srgbClr val="434343"/>
                </a:solidFill>
                <a:cs typeface="Lucida Sans"/>
              </a:rPr>
              <a:t>city</a:t>
            </a:r>
            <a:r>
              <a:rPr lang="en-US" sz="1800" spc="-65" dirty="0" smtClean="0">
                <a:solidFill>
                  <a:srgbClr val="434343"/>
                </a:solidFill>
                <a:cs typeface="Lucida Sans"/>
              </a:rPr>
              <a:t> (</a:t>
            </a:r>
            <a:r>
              <a:rPr lang="en-US" dirty="0"/>
              <a:t>Foursquare </a:t>
            </a:r>
            <a:r>
              <a:rPr lang="en-US" dirty="0" smtClean="0"/>
              <a:t>API)</a:t>
            </a:r>
            <a:endParaRPr sz="1800" dirty="0"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434343"/>
                </a:solidFill>
                <a:cs typeface="Lucida Sans"/>
              </a:rPr>
              <a:t>GeoSpace</a:t>
            </a:r>
            <a:r>
              <a:rPr sz="1800" spc="-135" dirty="0">
                <a:solidFill>
                  <a:srgbClr val="434343"/>
                </a:solidFill>
                <a:cs typeface="Lucida Sans"/>
              </a:rPr>
              <a:t> </a:t>
            </a:r>
            <a:r>
              <a:rPr sz="1800" spc="-65" dirty="0">
                <a:solidFill>
                  <a:srgbClr val="434343"/>
                </a:solidFill>
                <a:cs typeface="Lucida Sans"/>
              </a:rPr>
              <a:t>data</a:t>
            </a:r>
            <a:endParaRPr sz="1800" dirty="0"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6540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74916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>
                <a:solidFill>
                  <a:schemeClr val="accent3">
                    <a:lumMod val="50000"/>
                  </a:schemeClr>
                </a:solidFill>
              </a:rPr>
              <a:t>Methodology</a:t>
            </a:r>
            <a:endParaRPr spc="-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75248" y="1253751"/>
            <a:ext cx="8287752" cy="33021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79095" algn="l"/>
                <a:tab pos="379730" algn="l"/>
              </a:tabLst>
            </a:pPr>
            <a:r>
              <a:rPr lang="en-US" dirty="0" smtClean="0">
                <a:cs typeface="Lucida Sans"/>
              </a:rPr>
              <a:t>Analyzing the data, we get the list of boroughs and neighborhoods in NY</a:t>
            </a:r>
            <a:endParaRPr sz="1800" dirty="0">
              <a:cs typeface="Lucida Sans"/>
            </a:endParaRPr>
          </a:p>
        </p:txBody>
      </p:sp>
      <p:pic>
        <p:nvPicPr>
          <p:cNvPr id="6" name="Picture 5" descr="D:\НАВЧАННЯ\Data Science\course 10\neighb in n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8" y="1809750"/>
            <a:ext cx="4802505" cy="267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04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1"/>
            <a:ext cx="8610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xplore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how may Russian restaurants are in each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neighborhood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 descr="D:\НАВЧАННЯ\Data Science\course 10\ru rest in neig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7350"/>
            <a:ext cx="4553952" cy="2811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04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1"/>
            <a:ext cx="8610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List of top-rated Russian restaurants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 descr="D:\НАВЧАННЯ\Data Science\course 10\rest rat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" y="1428750"/>
            <a:ext cx="3371215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44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85751"/>
            <a:ext cx="8610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70" dirty="0" smtClean="0">
                <a:solidFill>
                  <a:schemeClr val="accent3">
                    <a:lumMod val="50000"/>
                  </a:schemeClr>
                </a:solidFill>
                <a:latin typeface="Lucida Sans"/>
                <a:cs typeface="Lucida Sans"/>
              </a:rPr>
              <a:t>Top </a:t>
            </a:r>
            <a:r>
              <a:rPr lang="en-US" sz="3200" spc="-70" dirty="0">
                <a:solidFill>
                  <a:schemeClr val="accent3">
                    <a:lumMod val="50000"/>
                  </a:schemeClr>
                </a:solidFill>
                <a:latin typeface="Lucida Sans"/>
                <a:cs typeface="Lucida Sans"/>
              </a:rPr>
              <a:t>Russian restaurants locations in NY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109663"/>
            <a:ext cx="7362825" cy="249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175" y="4019550"/>
            <a:ext cx="850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r>
              <a:rPr lang="en-US" dirty="0" smtClean="0"/>
              <a:t>: Brooklyn </a:t>
            </a:r>
            <a:r>
              <a:rPr lang="en-US" dirty="0"/>
              <a:t>is a NY borough with the highest competition among Russian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2033525"/>
            <a:ext cx="749164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lang="en-US" spc="-45" dirty="0" smtClean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spc="-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163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Russian Cuisine in NY City</vt:lpstr>
      <vt:lpstr>Table of Contents</vt:lpstr>
      <vt:lpstr>Business Problem</vt:lpstr>
      <vt:lpstr>Description of data</vt:lpstr>
      <vt:lpstr>Methodology</vt:lpstr>
      <vt:lpstr>Explore how may Russian restaurants are in each neighborhood</vt:lpstr>
      <vt:lpstr>List of top-rated Russian restaurants</vt:lpstr>
      <vt:lpstr>Top Russian restaurants locations in NY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Restaurant in New York</dc:title>
  <dc:creator>Оксана</dc:creator>
  <cp:lastModifiedBy>AD</cp:lastModifiedBy>
  <cp:revision>9</cp:revision>
  <dcterms:created xsi:type="dcterms:W3CDTF">2020-03-09T02:13:06Z</dcterms:created>
  <dcterms:modified xsi:type="dcterms:W3CDTF">2020-03-10T23:49:01Z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