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4" r:id="rId4"/>
    <p:sldId id="259" r:id="rId5"/>
    <p:sldId id="261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34C4-E60F-4982-B296-CF4EBB6AD386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A5DA-90B5-4EE7-BB5E-E808F2BFF106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1469-1D27-44C7-9C65-E533367D2A0E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8615-4905-44DA-8EE5-74EBC9E7B780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74C3-FEF3-4DA6-93C6-D7439EA2882C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2CB-82CE-4391-B5B4-E5EE85B30215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69E3-AD7E-4247-A2B5-57FCCD0A745C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ACE4-02FB-4942-826A-0298476F5C07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38EA-48BB-45F5-BC5D-0A16AB543D98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6CD5-FE42-4011-B971-14430D79C21C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8925E-D304-43B8-A4DB-874F2EF2963C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6E4A-6D8B-4F08-B85A-664269922383}" type="datetime1">
              <a:rPr lang="en-US" smtClean="0"/>
              <a:pPr/>
              <a:t>9/7/2015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“Introduction” in</a:t>
            </a:r>
            <a:br>
              <a:rPr lang="en-US" sz="4000" dirty="0" smtClean="0"/>
            </a:br>
            <a:r>
              <a:rPr lang="en-US" sz="4000" dirty="0" smtClean="0"/>
              <a:t>[ Computer Organization</a:t>
            </a:r>
            <a:br>
              <a:rPr lang="en-US" sz="4000" dirty="0" smtClean="0"/>
            </a:br>
            <a:r>
              <a:rPr lang="en-US" sz="4000" dirty="0" smtClean="0"/>
              <a:t>and Assembly Language ]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Lecture-01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Course Outline ]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Evolution and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Computer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Computer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Interconnection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Input/Output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Operating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Central Processing Unit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3100" dirty="0" smtClean="0"/>
              <a:t>Arithmetic and Logic Unit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3100" dirty="0" smtClean="0"/>
              <a:t>Processor Structure and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 smtClean="0"/>
              <a:t>Assembly Language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u="sng" dirty="0" smtClean="0">
              <a:latin typeface="+mj-lt"/>
            </a:endParaRPr>
          </a:p>
          <a:p>
            <a:pPr algn="ctr">
              <a:buNone/>
            </a:pPr>
            <a:r>
              <a:rPr lang="en-US" u="sng" dirty="0" smtClean="0">
                <a:latin typeface="+mj-lt"/>
              </a:rPr>
              <a:t>Why Study Computer</a:t>
            </a:r>
          </a:p>
          <a:p>
            <a:pPr algn="ctr">
              <a:buNone/>
            </a:pPr>
            <a:r>
              <a:rPr lang="en-US" u="sng" dirty="0" smtClean="0">
                <a:latin typeface="+mj-lt"/>
              </a:rPr>
              <a:t>Organization &amp; Architecture</a:t>
            </a:r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“Need to understand computer architecture in order to structure a program more efficiently”</a:t>
            </a:r>
          </a:p>
          <a:p>
            <a:pPr algn="ctr">
              <a:buNone/>
            </a:pPr>
            <a:endParaRPr lang="en-US" sz="28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functional components, their characteristics, performance and interactions</a:t>
            </a:r>
            <a:r>
              <a:rPr lang="en-US" sz="2000" i="1" dirty="0" smtClean="0">
                <a:sym typeface="Wingdings" pitchFamily="2" charset="2"/>
              </a:rPr>
              <a:t>.</a:t>
            </a:r>
          </a:p>
          <a:p>
            <a:pPr algn="ctr">
              <a:buNone/>
            </a:pPr>
            <a:endParaRPr lang="en-US" sz="2000" i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i="1" dirty="0" smtClean="0">
                <a:sym typeface="Wingdings" pitchFamily="2" charset="2"/>
              </a:rPr>
              <a:t>e.g., Processor Architecture must cooperate with the operating system and system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u="sng" dirty="0" smtClean="0">
                <a:latin typeface="+mj-lt"/>
              </a:rPr>
              <a:t>Computer Organization</a:t>
            </a:r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“Hardware details not visible to the programmer”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</a:t>
            </a:r>
            <a:r>
              <a:rPr lang="en-US" sz="2400" i="1" dirty="0" smtClean="0">
                <a:sym typeface="Wingdings" pitchFamily="2" charset="2"/>
              </a:rPr>
              <a:t>how to implement that multiply instruction in the Computer</a:t>
            </a:r>
            <a:endParaRPr lang="en-US" sz="2400" i="1" dirty="0" smtClean="0">
              <a:sym typeface="Wingdings" pitchFamily="2" charset="2"/>
            </a:endParaRPr>
          </a:p>
          <a:p>
            <a:pPr algn="ctr">
              <a:buNone/>
            </a:pPr>
            <a:endParaRPr lang="en-US" sz="2000" dirty="0" smtClean="0">
              <a:sym typeface="Wingdings" pitchFamily="2" charset="2"/>
            </a:endParaRPr>
          </a:p>
          <a:p>
            <a:pPr algn="ctr">
              <a:buNone/>
            </a:pPr>
            <a:endParaRPr lang="en-US" sz="2000" dirty="0" smtClean="0">
              <a:sym typeface="Wingdings" pitchFamily="2" charset="2"/>
            </a:endParaRPr>
          </a:p>
          <a:p>
            <a:pPr algn="ctr">
              <a:buNone/>
            </a:pPr>
            <a:r>
              <a:rPr lang="en-US" u="sng" dirty="0" smtClean="0">
                <a:latin typeface="+mj-lt"/>
              </a:rPr>
              <a:t>Computer Architecture</a:t>
            </a:r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“Features/Attributes visible to the programmer”</a:t>
            </a:r>
          </a:p>
          <a:p>
            <a:pPr algn="ctr">
              <a:buNone/>
            </a:pPr>
            <a:r>
              <a:rPr lang="en-US" sz="2400" i="1" dirty="0" smtClean="0">
                <a:sym typeface="Wingdings" pitchFamily="2" charset="2"/>
              </a:rPr>
              <a:t>e.g., </a:t>
            </a:r>
            <a:r>
              <a:rPr lang="en-US" sz="2400" i="1" dirty="0" smtClean="0">
                <a:sym typeface="Wingdings" pitchFamily="2" charset="2"/>
              </a:rPr>
              <a:t>multiply instruction to be included or not in the </a:t>
            </a:r>
            <a:r>
              <a:rPr lang="en-US" sz="2400" i="1" dirty="0" smtClean="0">
                <a:sym typeface="Wingdings" pitchFamily="2" charset="2"/>
              </a:rPr>
              <a:t>Computer</a:t>
            </a:r>
            <a:endParaRPr lang="en-US" sz="2400" i="1" dirty="0" smtClean="0">
              <a:sym typeface="Wingdings" pitchFamily="2" charset="2"/>
            </a:endParaRPr>
          </a:p>
          <a:p>
            <a:pPr algn="ctr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38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 smtClean="0">
                <a:latin typeface="+mj-lt"/>
              </a:rPr>
              <a:t>Design</a:t>
            </a: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sz="2400" b="1" dirty="0" smtClean="0">
                <a:sym typeface="Wingdings" pitchFamily="2" charset="2"/>
              </a:rPr>
              <a:t>Structure: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The way in which different components are inter-related.</a:t>
            </a:r>
          </a:p>
          <a:p>
            <a:pPr>
              <a:buNone/>
            </a:pPr>
            <a:endParaRPr lang="en-US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400" b="1" dirty="0" smtClean="0">
                <a:sym typeface="Wingdings" pitchFamily="2" charset="2"/>
              </a:rPr>
              <a:t>Function: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The operation of each individual component as part of the structure.</a:t>
            </a:r>
          </a:p>
          <a:p>
            <a:pPr algn="ctr">
              <a:buNone/>
            </a:pPr>
            <a:endParaRPr lang="en-US" sz="2400" dirty="0">
              <a:sym typeface="Wingdings" pitchFamily="2" charset="2"/>
            </a:endParaRPr>
          </a:p>
          <a:p>
            <a:pPr algn="ctr">
              <a:buNone/>
            </a:pPr>
            <a:r>
              <a:rPr lang="en-US" u="sng" dirty="0" smtClean="0">
                <a:latin typeface="+mj-lt"/>
              </a:rPr>
              <a:t>Description</a:t>
            </a:r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2400" dirty="0" smtClean="0">
                <a:sym typeface="Wingdings" pitchFamily="2" charset="2"/>
              </a:rPr>
              <a:t>“How to describe millions of electronic components”</a:t>
            </a:r>
          </a:p>
          <a:p>
            <a:pPr algn="ctr">
              <a:buNone/>
            </a:pPr>
            <a:r>
              <a:rPr lang="en-US" sz="2200" i="1" dirty="0" smtClean="0">
                <a:sym typeface="Wingdings" pitchFamily="2" charset="2"/>
              </a:rPr>
              <a:t>e.g., </a:t>
            </a:r>
            <a:r>
              <a:rPr lang="en-US" sz="2200" b="1" i="1" dirty="0" smtClean="0">
                <a:sym typeface="Wingdings" pitchFamily="2" charset="2"/>
              </a:rPr>
              <a:t>Top-Down</a:t>
            </a:r>
            <a:r>
              <a:rPr lang="en-US" sz="2200" i="1" dirty="0" smtClean="0">
                <a:sym typeface="Wingdings" pitchFamily="2" charset="2"/>
              </a:rPr>
              <a:t> or Bottom-Up approach</a:t>
            </a: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36637"/>
            <a:ext cx="4724400" cy="4111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200" dirty="0" smtClean="0"/>
              <a:t>Central Processing Unit (CPU)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38200" y="1524000"/>
            <a:ext cx="7315200" cy="3200400"/>
            <a:chOff x="914400" y="2209800"/>
            <a:chExt cx="7315200" cy="3200400"/>
          </a:xfrm>
        </p:grpSpPr>
        <p:sp>
          <p:nvSpPr>
            <p:cNvPr id="7" name="Rectangle 6"/>
            <p:cNvSpPr/>
            <p:nvPr/>
          </p:nvSpPr>
          <p:spPr>
            <a:xfrm>
              <a:off x="914400" y="2438400"/>
              <a:ext cx="1143000" cy="259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9000" y="2438400"/>
              <a:ext cx="990600" cy="2590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I/O Devices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2209800"/>
              <a:ext cx="3048000" cy="3200400"/>
            </a:xfrm>
            <a:prstGeom prst="rect">
              <a:avLst/>
            </a:prstGeom>
            <a:noFill/>
            <a:ln w="25400"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8600" y="2514600"/>
              <a:ext cx="1219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Arithmetic Logic Unit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8600" y="4038600"/>
              <a:ext cx="1219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 Unit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4038600" y="3733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4572000" y="3733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057400" y="2894012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2057400" y="3124200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57400" y="4418012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2057401" y="4646611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257800" y="2894012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>
              <a:off x="5257800" y="3124200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257800" y="4418012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>
              <a:off x="5257801" y="4648200"/>
              <a:ext cx="19812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1"/>
          <p:cNvSpPr txBox="1">
            <a:spLocks/>
          </p:cNvSpPr>
          <p:nvPr/>
        </p:nvSpPr>
        <p:spPr>
          <a:xfrm>
            <a:off x="2286000" y="51054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 a Typical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</a:t>
            </a:r>
            <a:r>
              <a:rPr lang="en-US" dirty="0" smtClean="0"/>
              <a:t>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362200" y="5105400"/>
            <a:ext cx="4495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 of a Typical Computer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33600" y="914400"/>
            <a:ext cx="4953000" cy="3962400"/>
            <a:chOff x="2133600" y="1905000"/>
            <a:chExt cx="4953000" cy="3962400"/>
          </a:xfrm>
        </p:grpSpPr>
        <p:sp>
          <p:nvSpPr>
            <p:cNvPr id="23" name="Oval 22"/>
            <p:cNvSpPr/>
            <p:nvPr/>
          </p:nvSpPr>
          <p:spPr>
            <a:xfrm>
              <a:off x="4038600" y="1905000"/>
              <a:ext cx="1066800" cy="1066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Data </a:t>
              </a:r>
              <a:r>
                <a:rPr lang="en-US" sz="1600" b="1" dirty="0" err="1" smtClean="0"/>
                <a:t>Mov-ement</a:t>
              </a:r>
              <a:endParaRPr lang="en-US" sz="16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038600" y="3581400"/>
              <a:ext cx="1066800" cy="1066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/>
                <a:t>Contr-ol</a:t>
              </a:r>
              <a:endParaRPr lang="en-US" sz="1600" b="1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133600" y="4800600"/>
              <a:ext cx="1066800" cy="1066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Data </a:t>
              </a:r>
              <a:r>
                <a:rPr lang="en-US" sz="1600" b="1" dirty="0" err="1" smtClean="0"/>
                <a:t>Stora-ge</a:t>
              </a:r>
              <a:endParaRPr lang="en-US" sz="1600" b="1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019800" y="4800600"/>
              <a:ext cx="1066800" cy="10668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Data </a:t>
              </a:r>
              <a:r>
                <a:rPr lang="en-US" sz="1600" b="1" dirty="0" err="1" smtClean="0"/>
                <a:t>Proce-ssing</a:t>
              </a:r>
              <a:endParaRPr lang="en-US" sz="16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>
              <a:off x="4115594" y="3276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4418806" y="3275806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7"/>
            </p:cNvCxnSpPr>
            <p:nvPr/>
          </p:nvCxnSpPr>
          <p:spPr>
            <a:xfrm rot="5400000" flipH="1" flipV="1">
              <a:off x="3272771" y="4114801"/>
              <a:ext cx="613429" cy="10706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3124200" y="4495800"/>
              <a:ext cx="106680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1" idx="5"/>
            </p:cNvCxnSpPr>
            <p:nvPr/>
          </p:nvCxnSpPr>
          <p:spPr>
            <a:xfrm rot="16200000" flipH="1">
              <a:off x="5177771" y="4263370"/>
              <a:ext cx="689629" cy="1146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5" idx="1"/>
            </p:cNvCxnSpPr>
            <p:nvPr/>
          </p:nvCxnSpPr>
          <p:spPr>
            <a:xfrm rot="16200000" flipV="1">
              <a:off x="5257801" y="4038600"/>
              <a:ext cx="689629" cy="1146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223</Words>
  <Application>Microsoft Office PowerPoint</Application>
  <PresentationFormat>On-screen Show (4:3)</PresentationFormat>
  <Paragraphs>66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“Introduction” in [ Computer Organization and Assembly Language ]  Lecture-01   M. M. Yasin myasin@ciitsahiwal.edu.pk</vt:lpstr>
      <vt:lpstr>[ Course Outline ]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163</cp:revision>
  <dcterms:created xsi:type="dcterms:W3CDTF">2015-02-12T04:34:33Z</dcterms:created>
  <dcterms:modified xsi:type="dcterms:W3CDTF">2015-09-07T06:24:28Z</dcterms:modified>
</cp:coreProperties>
</file>