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6" r:id="rId3"/>
    <p:sldId id="277" r:id="rId4"/>
    <p:sldId id="290" r:id="rId5"/>
    <p:sldId id="278" r:id="rId6"/>
    <p:sldId id="279" r:id="rId7"/>
    <p:sldId id="280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10/1/2015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“Evolution and Performance” in</a:t>
            </a:r>
            <a:br>
              <a:rPr lang="en-US" sz="4000" dirty="0" smtClean="0"/>
            </a:br>
            <a:r>
              <a:rPr lang="en-US" sz="4000" dirty="0" smtClean="0"/>
              <a:t>[ Computer Organization</a:t>
            </a:r>
            <a:br>
              <a:rPr lang="en-US" sz="4000" dirty="0" smtClean="0"/>
            </a:br>
            <a:r>
              <a:rPr lang="en-US" sz="4000" dirty="0" smtClean="0"/>
              <a:t> and Assembly Language ]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Lecture-02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/>
              <a:t>The First Generation:</a:t>
            </a:r>
          </a:p>
          <a:p>
            <a:pPr lvl="1"/>
            <a:r>
              <a:rPr lang="en-US" sz="2600" dirty="0" smtClean="0"/>
              <a:t>Vacuum Tubes…ENIAC </a:t>
            </a:r>
            <a:r>
              <a:rPr lang="en-US" sz="1600" dirty="0" smtClean="0"/>
              <a:t>(</a:t>
            </a:r>
            <a:r>
              <a:rPr lang="en-US" sz="1600" b="1" dirty="0" smtClean="0"/>
              <a:t>E</a:t>
            </a:r>
            <a:r>
              <a:rPr lang="en-US" sz="1600" dirty="0" smtClean="0"/>
              <a:t>lectronic </a:t>
            </a:r>
            <a:r>
              <a:rPr lang="en-US" sz="1600" b="1" dirty="0" smtClean="0"/>
              <a:t>N</a:t>
            </a:r>
            <a:r>
              <a:rPr lang="en-US" sz="1600" dirty="0" smtClean="0"/>
              <a:t>umerical </a:t>
            </a:r>
            <a:r>
              <a:rPr lang="en-US" sz="1600" b="1" dirty="0" smtClean="0"/>
              <a:t>I</a:t>
            </a:r>
            <a:r>
              <a:rPr lang="en-US" sz="1600" dirty="0" smtClean="0"/>
              <a:t>ntegrator </a:t>
            </a:r>
            <a:r>
              <a:rPr lang="en-US" sz="1600" b="1" dirty="0" smtClean="0"/>
              <a:t>A</a:t>
            </a:r>
            <a:r>
              <a:rPr lang="en-US" sz="1600" dirty="0" smtClean="0"/>
              <a:t>nd </a:t>
            </a:r>
            <a:r>
              <a:rPr lang="en-US" sz="1600" b="1" dirty="0" smtClean="0"/>
              <a:t>C</a:t>
            </a:r>
            <a:r>
              <a:rPr lang="en-US" sz="1600" dirty="0" smtClean="0"/>
              <a:t>omputer)</a:t>
            </a:r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(30 tones, 1500 sq ft, 18k vacuum tubes, consumes 140kw, capable of 5000 additions per sec…major drawback manual programming by setting switches and plugging/unplugging cables). Completed in 1946.</a:t>
            </a:r>
          </a:p>
          <a:p>
            <a:pPr lvl="1">
              <a:buNone/>
            </a:pPr>
            <a:endParaRPr lang="en-US" sz="2400" dirty="0" smtClean="0"/>
          </a:p>
          <a:p>
            <a:pPr lvl="1"/>
            <a:r>
              <a:rPr lang="en-US" dirty="0" smtClean="0"/>
              <a:t>VON Neumann Machine</a:t>
            </a:r>
          </a:p>
          <a:p>
            <a:pPr lvl="2"/>
            <a:r>
              <a:rPr lang="en-US" dirty="0" smtClean="0"/>
              <a:t>Idea of stored-program concept, referred to as the IAS (Princeton </a:t>
            </a:r>
            <a:r>
              <a:rPr lang="en-US" b="1" dirty="0" smtClean="0"/>
              <a:t>I</a:t>
            </a:r>
            <a:r>
              <a:rPr lang="en-US" dirty="0" smtClean="0"/>
              <a:t>nstitute for </a:t>
            </a:r>
            <a:r>
              <a:rPr lang="en-US" b="1" dirty="0" smtClean="0"/>
              <a:t>A</a:t>
            </a:r>
            <a:r>
              <a:rPr lang="en-US" dirty="0" smtClean="0"/>
              <a:t>dvanced </a:t>
            </a:r>
            <a:r>
              <a:rPr lang="en-US" b="1" dirty="0" smtClean="0"/>
              <a:t>S</a:t>
            </a:r>
            <a:r>
              <a:rPr lang="en-US" dirty="0" smtClean="0"/>
              <a:t>tudies).</a:t>
            </a:r>
          </a:p>
          <a:p>
            <a:pPr lvl="2"/>
            <a:r>
              <a:rPr lang="en-US" dirty="0" smtClean="0"/>
              <a:t>IAS computer is prototype of all subsequent general-purpose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u="sng" dirty="0" smtClean="0"/>
              <a:t>The First Generation:</a:t>
            </a:r>
          </a:p>
          <a:p>
            <a:pPr lvl="1"/>
            <a:r>
              <a:rPr lang="en-US" sz="2600" dirty="0" smtClean="0"/>
              <a:t>VON Neumann Machine</a:t>
            </a:r>
          </a:p>
          <a:p>
            <a:pPr lvl="1">
              <a:buNone/>
            </a:pPr>
            <a:r>
              <a:rPr lang="en-US" sz="2200" dirty="0" smtClean="0"/>
              <a:t>	</a:t>
            </a:r>
            <a:r>
              <a:rPr lang="en-US" sz="2400" dirty="0" smtClean="0"/>
              <a:t>…(got rid of manual programming and stored in memory alongside data… 1k storage locations of 40 binary digits).</a:t>
            </a:r>
          </a:p>
          <a:p>
            <a:pPr lvl="2"/>
            <a:r>
              <a:rPr lang="en-US" dirty="0" smtClean="0"/>
              <a:t>It has </a:t>
            </a:r>
            <a:r>
              <a:rPr lang="en-US" dirty="0" err="1" smtClean="0"/>
              <a:t>Mian</a:t>
            </a:r>
            <a:r>
              <a:rPr lang="en-US" dirty="0" smtClean="0"/>
              <a:t> Memory, ALU unit, Control unit, I/O equipment.</a:t>
            </a:r>
          </a:p>
          <a:p>
            <a:pPr lvl="2"/>
            <a:r>
              <a:rPr lang="en-US" u="sng" dirty="0" smtClean="0"/>
              <a:t>40-bit Breakup:</a:t>
            </a:r>
            <a:r>
              <a:rPr lang="en-US" dirty="0" smtClean="0"/>
              <a:t> Each Word: 8-bit op-code, 12-bit address</a:t>
            </a:r>
          </a:p>
          <a:p>
            <a:pPr lvl="2"/>
            <a:r>
              <a:rPr lang="en-US" dirty="0" smtClean="0"/>
              <a:t>Registers: MBR, MAR, IR, IBR, PC, AC &amp; MQ</a:t>
            </a:r>
          </a:p>
          <a:p>
            <a:pPr lvl="2"/>
            <a:r>
              <a:rPr lang="en-US" dirty="0" smtClean="0"/>
              <a:t>Completed after 1952.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u="sng" dirty="0" smtClean="0"/>
              <a:t>The First Generation:</a:t>
            </a:r>
          </a:p>
          <a:p>
            <a:pPr lvl="1"/>
            <a:r>
              <a:rPr lang="en-US" sz="2600" dirty="0" smtClean="0"/>
              <a:t>…VON Neumann Machine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</a:t>
            </a:r>
          </a:p>
          <a:p>
            <a:pPr lvl="1">
              <a:buNone/>
            </a:pPr>
            <a:r>
              <a:rPr lang="en-US" sz="2400" dirty="0" smtClean="0"/>
              <a:t>21 instructions are grouped as follows: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Data Transfer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Unconditional Branch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Conditional Branch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Arithmetic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 smtClean="0"/>
              <a:t>Address Modify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848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/>
              <a:t>The Second Generation:</a:t>
            </a:r>
          </a:p>
          <a:p>
            <a:pPr lvl="1"/>
            <a:r>
              <a:rPr lang="en-US" sz="2400" dirty="0" smtClean="0"/>
              <a:t>Transistors (invented in 1947 and launched in 1950s)</a:t>
            </a:r>
          </a:p>
          <a:p>
            <a:pPr lvl="1">
              <a:buNone/>
            </a:pPr>
            <a:r>
              <a:rPr lang="en-US" sz="2400" dirty="0" smtClean="0"/>
              <a:t>(complex ALU &amp; Control Unit, use of high level programming language)</a:t>
            </a:r>
          </a:p>
          <a:p>
            <a:pPr>
              <a:buNone/>
            </a:pPr>
            <a:endParaRPr lang="en-US" sz="2800" u="sng" dirty="0" smtClean="0"/>
          </a:p>
          <a:p>
            <a:pPr>
              <a:buNone/>
            </a:pPr>
            <a:r>
              <a:rPr lang="en-US" sz="2800" u="sng" dirty="0" smtClean="0"/>
              <a:t>The Third Generation:</a:t>
            </a:r>
          </a:p>
          <a:p>
            <a:pPr lvl="1"/>
            <a:r>
              <a:rPr lang="en-US" sz="2400" dirty="0" smtClean="0"/>
              <a:t>Integrated Circuits</a:t>
            </a:r>
          </a:p>
          <a:p>
            <a:pPr lvl="1">
              <a:buNone/>
            </a:pPr>
            <a:r>
              <a:rPr lang="en-US" sz="2400" dirty="0" smtClean="0"/>
              <a:t>	(got rid of discrete components of transistors, capacitors and resistors and their separate wiring on circuit 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/>
              <a:t>Later Generations:</a:t>
            </a:r>
          </a:p>
          <a:p>
            <a:pPr lvl="1"/>
            <a:r>
              <a:rPr lang="en-US" sz="2400" dirty="0" smtClean="0"/>
              <a:t>Large </a:t>
            </a:r>
            <a:r>
              <a:rPr lang="en-US" sz="2400" dirty="0" smtClean="0"/>
              <a:t>Scale Integration </a:t>
            </a:r>
            <a:r>
              <a:rPr lang="en-US" sz="2000" dirty="0" smtClean="0"/>
              <a:t>(or Integrated Circuit)</a:t>
            </a:r>
            <a:r>
              <a:rPr lang="en-US" sz="2400" dirty="0" smtClean="0"/>
              <a:t> </a:t>
            </a:r>
            <a:r>
              <a:rPr lang="en-US" sz="2400" dirty="0" smtClean="0"/>
              <a:t>(LSI)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(More than 1000 components on single IC chip)</a:t>
            </a:r>
          </a:p>
          <a:p>
            <a:pPr lvl="1">
              <a:buNone/>
            </a:pPr>
            <a:endParaRPr lang="en-US" sz="2400" i="1" dirty="0" smtClean="0"/>
          </a:p>
          <a:p>
            <a:pPr lvl="1"/>
            <a:r>
              <a:rPr lang="en-US" sz="2400" dirty="0" smtClean="0"/>
              <a:t>Very Large </a:t>
            </a:r>
            <a:r>
              <a:rPr lang="en-US" sz="2400" dirty="0" smtClean="0"/>
              <a:t>Scale </a:t>
            </a:r>
            <a:r>
              <a:rPr lang="en-US" sz="2400" dirty="0" smtClean="0"/>
              <a:t>Integration </a:t>
            </a:r>
            <a:r>
              <a:rPr lang="en-US" sz="2000" dirty="0" smtClean="0"/>
              <a:t>(or Integrated Circuit)</a:t>
            </a:r>
            <a:r>
              <a:rPr lang="en-US" sz="2400" dirty="0" smtClean="0"/>
              <a:t> </a:t>
            </a:r>
            <a:r>
              <a:rPr lang="en-US" sz="2400" dirty="0" smtClean="0"/>
              <a:t>(VLSI)</a:t>
            </a:r>
          </a:p>
          <a:p>
            <a:pPr lvl="1">
              <a:buNone/>
            </a:pPr>
            <a:r>
              <a:rPr lang="en-US" sz="2400" i="1" dirty="0" smtClean="0"/>
              <a:t>	(More than 10,000 components on single IC chip)</a:t>
            </a:r>
          </a:p>
          <a:p>
            <a:pPr lvl="1">
              <a:buNone/>
            </a:pPr>
            <a:endParaRPr lang="en-US" sz="2400" i="1" dirty="0" smtClean="0"/>
          </a:p>
          <a:p>
            <a:pPr lvl="1"/>
            <a:r>
              <a:rPr lang="en-US" sz="2400" dirty="0" smtClean="0"/>
              <a:t>Ultra Large </a:t>
            </a:r>
            <a:r>
              <a:rPr lang="en-US" sz="2400" dirty="0" smtClean="0"/>
              <a:t>Scale </a:t>
            </a:r>
            <a:r>
              <a:rPr lang="en-US" sz="2400" dirty="0" smtClean="0"/>
              <a:t>Integration </a:t>
            </a:r>
            <a:r>
              <a:rPr lang="en-US" sz="2000" dirty="0" smtClean="0"/>
              <a:t>(or Integrated Circuit)</a:t>
            </a:r>
            <a:r>
              <a:rPr lang="en-US" sz="2400" dirty="0" smtClean="0"/>
              <a:t> </a:t>
            </a:r>
            <a:r>
              <a:rPr lang="en-US" sz="2400" dirty="0" smtClean="0"/>
              <a:t>(ULSI)</a:t>
            </a:r>
          </a:p>
          <a:p>
            <a:pPr lvl="1">
              <a:buNone/>
            </a:pPr>
            <a:r>
              <a:rPr lang="en-US" sz="2400" i="1" dirty="0" smtClean="0"/>
              <a:t>	(More than 1 million components on single IC chip)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86500"/>
          <a:ext cx="8153400" cy="58857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43000"/>
                <a:gridCol w="2351314"/>
                <a:gridCol w="2329543"/>
                <a:gridCol w="2329543"/>
              </a:tblGrid>
              <a:tr h="120389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Generation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App. Dates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(operation / sec)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1946-1957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Vacuum Tube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40, 000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1958-1964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Transistor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200, 000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1965-1971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Small and Medium Scale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</a:rPr>
                        <a:t> integration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1, 000, 000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1972-1977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LSI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10, 000, 000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1978-1991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VLSI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100, 000, 000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30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1991-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ULSI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1, 000, 000, 000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[ Brief History of Computers 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/>
              <a:t>Reducing Distance between Components</a:t>
            </a:r>
          </a:p>
          <a:p>
            <a:pPr algn="ctr">
              <a:buNone/>
            </a:pPr>
            <a:r>
              <a:rPr lang="en-US" sz="2800" dirty="0" smtClean="0"/>
              <a:t>Decreasing Component Size</a:t>
            </a:r>
          </a:p>
          <a:p>
            <a:pPr algn="ctr">
              <a:buNone/>
            </a:pPr>
            <a:r>
              <a:rPr lang="en-US" sz="2800" dirty="0" smtClean="0"/>
              <a:t>Increasing Memory Size</a:t>
            </a:r>
          </a:p>
          <a:p>
            <a:pPr algn="ctr">
              <a:buNone/>
            </a:pPr>
            <a:r>
              <a:rPr lang="en-US" sz="2800" dirty="0" smtClean="0"/>
              <a:t>Increasing Processor Speed</a:t>
            </a:r>
          </a:p>
          <a:p>
            <a:pPr algn="ctr">
              <a:buNone/>
            </a:pPr>
            <a:r>
              <a:rPr lang="en-US" sz="2800" dirty="0" smtClean="0"/>
              <a:t>Changing Organization of the Processor</a:t>
            </a:r>
          </a:p>
          <a:p>
            <a:pPr algn="ctr">
              <a:buNone/>
            </a:pPr>
            <a:r>
              <a:rPr lang="en-US" sz="2200" i="1" dirty="0" smtClean="0"/>
              <a:t>“pipelining and parallel execution techniques”</a:t>
            </a:r>
          </a:p>
          <a:p>
            <a:pPr algn="ctr">
              <a:buNone/>
            </a:pPr>
            <a:r>
              <a:rPr lang="en-US" sz="2200" i="1" dirty="0" smtClean="0"/>
              <a:t>“what’s the benefit of it????”</a:t>
            </a:r>
          </a:p>
          <a:p>
            <a:pPr algn="ctr">
              <a:buNone/>
            </a:pPr>
            <a:r>
              <a:rPr lang="en-US" sz="2800" dirty="0" smtClean="0"/>
              <a:t>Balancing the performance of various elements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290</Words>
  <Application>Microsoft Office PowerPoint</Application>
  <PresentationFormat>On-screen Show (4:3)</PresentationFormat>
  <Paragraphs>100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“Evolution and Performance” in [ Computer Organization  and Assembly Language ]  Lecture-02   M. M. Yasin myasin@ciitsahiwal.edu.pk</vt:lpstr>
      <vt:lpstr>[ Brief History of Computers ]</vt:lpstr>
      <vt:lpstr>[ Brief History of Computers ]</vt:lpstr>
      <vt:lpstr>[ Brief History of Computers ]</vt:lpstr>
      <vt:lpstr>[ Brief History of Computers ]</vt:lpstr>
      <vt:lpstr>[ Brief History of Computers ]</vt:lpstr>
      <vt:lpstr>Slide 7</vt:lpstr>
      <vt:lpstr>[ Brief History of Computers ]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325</cp:revision>
  <dcterms:created xsi:type="dcterms:W3CDTF">2015-02-12T04:34:33Z</dcterms:created>
  <dcterms:modified xsi:type="dcterms:W3CDTF">2015-10-01T05:16:40Z</dcterms:modified>
</cp:coreProperties>
</file>