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289" r:id="rId5"/>
    <p:sldId id="290" r:id="rId6"/>
    <p:sldId id="287" r:id="rId7"/>
    <p:sldId id="288" r:id="rId8"/>
    <p:sldId id="293" r:id="rId9"/>
    <p:sldId id="291" r:id="rId10"/>
    <p:sldId id="292" r:id="rId11"/>
    <p:sldId id="281" r:id="rId12"/>
    <p:sldId id="282" r:id="rId13"/>
    <p:sldId id="294" r:id="rId14"/>
    <p:sldId id="303" r:id="rId15"/>
    <p:sldId id="304" r:id="rId16"/>
    <p:sldId id="305" r:id="rId17"/>
    <p:sldId id="306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24" autoAdjust="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226-8514-4F9B-A74C-F39996234A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9C31-ADA5-4517-A211-B6B8E47BA5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1F3-817B-4950-8CC6-B282EAF3A59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7A15-7705-42EE-8557-7771EB7A280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BF21-0C63-4CC6-B198-56A419433C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450-C205-4642-802F-E7AEE216B38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D11D-4257-46F8-87E1-71EF2718C1A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C73B-0E1D-43F4-A753-FCC78BDFD74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4286-D8E3-4D02-A62A-E3332A7A1A4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36CB-ABB2-43F4-B072-74CB9DA1A93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9C1-1F21-4E30-A812-69A186CBC9B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7FF2-CE72-4AE3-B1BD-61957935549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“Evolution and Performance” in</a:t>
            </a:r>
            <a:br>
              <a:rPr lang="en-US" sz="4000" dirty="0"/>
            </a:br>
            <a:r>
              <a:rPr lang="en-US" sz="4000" dirty="0"/>
              <a:t>[ Computer Organization</a:t>
            </a:r>
            <a:br>
              <a:rPr lang="en-US" sz="4000" dirty="0"/>
            </a:br>
            <a:r>
              <a:rPr lang="en-US" sz="4000" dirty="0"/>
              <a:t> and Assembly Language ]</a:t>
            </a:r>
            <a:br>
              <a:rPr lang="en-US" sz="4000" dirty="0"/>
            </a:br>
            <a:br>
              <a:rPr lang="en-US" sz="4000" dirty="0"/>
            </a:br>
            <a:r>
              <a:rPr lang="en-US" sz="3200" dirty="0"/>
              <a:t>Lecture-03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latin typeface="+mn-lt"/>
                <a:cs typeface="Times New Roman" panose="02020603050405020304" pitchFamily="18" charset="0"/>
              </a:rPr>
              <a:t>Usman Nasim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r>
              <a:rPr lang="en-US" dirty="0"/>
              <a:t>.1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76200"/>
            <a:ext cx="7848600" cy="633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1905000"/>
            <a:ext cx="7795245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762000" y="5334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800" u="sng" dirty="0"/>
              <a:t>Clock Speed/Rate</a:t>
            </a:r>
            <a:endParaRPr lang="en-US" sz="2800" u="sng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“Rate of pulses”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e.g., 1GHz processor, how many pulses per second???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4599" y="2667000"/>
            <a:ext cx="4572001" cy="282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533400" y="274637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Instruction Execution Rate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Avg. </a:t>
            </a:r>
            <a:r>
              <a:rPr lang="en-US" sz="2200" b="1" dirty="0"/>
              <a:t>C</a:t>
            </a:r>
            <a:r>
              <a:rPr lang="en-US" sz="2200" dirty="0"/>
              <a:t>ycle </a:t>
            </a:r>
            <a:r>
              <a:rPr lang="en-US" sz="2200" b="1" dirty="0"/>
              <a:t>P</a:t>
            </a:r>
            <a:r>
              <a:rPr lang="en-US" sz="2200" dirty="0"/>
              <a:t>er </a:t>
            </a:r>
            <a:r>
              <a:rPr lang="en-US" sz="2200" b="1" dirty="0"/>
              <a:t>I</a:t>
            </a:r>
            <a:r>
              <a:rPr lang="en-US" sz="2200" dirty="0"/>
              <a:t>nstruction:</a:t>
            </a:r>
            <a:endParaRPr lang="en-US" sz="220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2800" u="sng" dirty="0">
              <a:latin typeface="+mj-lt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2800" dirty="0">
              <a:latin typeface="+mj-lt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295400"/>
            <a:ext cx="3434079" cy="9906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4445913"/>
            <a:ext cx="5562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200" dirty="0"/>
              <a:t>Processor </a:t>
            </a:r>
            <a:r>
              <a:rPr lang="en-US" sz="2200" b="1" dirty="0"/>
              <a:t>T</a:t>
            </a:r>
            <a:r>
              <a:rPr lang="en-US" sz="2200" dirty="0"/>
              <a:t>ime to execute a given program:</a:t>
            </a:r>
            <a:endParaRPr lang="en-US" sz="2200" u="sng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865029"/>
            <a:ext cx="3047999" cy="54517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609600" y="2423517"/>
            <a:ext cx="7924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CPI</a:t>
            </a:r>
            <a:r>
              <a:rPr lang="en-US" sz="2400" b="1" i="1" baseline="-25000" dirty="0"/>
              <a:t>i </a:t>
            </a:r>
            <a:r>
              <a:rPr lang="en-US" sz="2200" dirty="0"/>
              <a:t>: Number of cycles required for instruction type </a:t>
            </a:r>
            <a:r>
              <a:rPr lang="en-US" sz="2200" i="1" dirty="0"/>
              <a:t>i</a:t>
            </a:r>
            <a:r>
              <a:rPr lang="en-US" sz="2200" dirty="0"/>
              <a:t> </a:t>
            </a:r>
            <a:endParaRPr lang="en-US" sz="2200" dirty="0"/>
          </a:p>
          <a:p>
            <a:r>
              <a:rPr lang="en-US" sz="2400" b="1" i="1" dirty="0"/>
              <a:t>I</a:t>
            </a:r>
            <a:r>
              <a:rPr lang="en-US" sz="2400" b="1" i="1" baseline="-25000" dirty="0"/>
              <a:t>i</a:t>
            </a:r>
            <a:r>
              <a:rPr lang="en-US" sz="2200" dirty="0"/>
              <a:t> : Number of executed instructions of type </a:t>
            </a:r>
            <a:r>
              <a:rPr lang="en-US" sz="2200" i="1" dirty="0"/>
              <a:t>i</a:t>
            </a:r>
            <a:r>
              <a:rPr lang="en-US" sz="2200" dirty="0"/>
              <a:t> for a given program</a:t>
            </a:r>
            <a:endParaRPr lang="en-US" sz="2200" dirty="0"/>
          </a:p>
          <a:p>
            <a:r>
              <a:rPr lang="en-US" sz="2400" b="1" i="1" dirty="0"/>
              <a:t>I</a:t>
            </a:r>
            <a:r>
              <a:rPr lang="en-US" sz="2400" b="1" i="1" baseline="-25000" dirty="0"/>
              <a:t>c</a:t>
            </a:r>
            <a:r>
              <a:rPr lang="en-US" sz="2200" dirty="0"/>
              <a:t> : Instruction count for a program as the number of machine instructions executed for that program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533400" y="5512713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latin typeface="Cambria Math" panose="02040503050406030204"/>
                <a:ea typeface="Cambria Math" panose="02040503050406030204"/>
              </a:rPr>
              <a:t>𝜏</a:t>
            </a:r>
            <a:r>
              <a:rPr lang="en-US" sz="2000" dirty="0"/>
              <a:t> is constant cycle time and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𝜏</a:t>
            </a:r>
            <a:r>
              <a:rPr lang="en-US" sz="2000" dirty="0"/>
              <a:t> = 1/</a:t>
            </a:r>
            <a:r>
              <a:rPr lang="en-US" sz="2000" i="1" dirty="0"/>
              <a:t>f</a:t>
            </a:r>
            <a:r>
              <a:rPr lang="en-US" sz="2000" dirty="0"/>
              <a:t>, where </a:t>
            </a:r>
            <a:r>
              <a:rPr lang="en-US" sz="2000" i="1" dirty="0"/>
              <a:t>f</a:t>
            </a:r>
            <a:r>
              <a:rPr lang="en-US" sz="2000" dirty="0"/>
              <a:t> is the processor clock frequency.</a:t>
            </a:r>
            <a:endParaRPr lang="en-US" sz="20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GHz processor with CPI=1</a:t>
            </a:r>
            <a:endParaRPr lang="en-US" dirty="0"/>
          </a:p>
          <a:p>
            <a:pPr lvl="1"/>
            <a:r>
              <a:rPr lang="en-US" dirty="0"/>
              <a:t>1 billion instructions per second (1 billion clocks per second/</a:t>
            </a:r>
            <a:r>
              <a:rPr lang="en-US" dirty="0" err="1"/>
              <a:t>cpi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4 GHz processor with CPI=8</a:t>
            </a:r>
            <a:endParaRPr lang="en-US" dirty="0"/>
          </a:p>
          <a:p>
            <a:pPr lvl="1"/>
            <a:r>
              <a:rPr lang="en-US" dirty="0"/>
              <a:t>0.5 billion instructions per second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32550"/>
            <a:ext cx="2133600" cy="365125"/>
          </a:xfrm>
        </p:spPr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457200" y="533400"/>
            <a:ext cx="8305800" cy="571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Clock Speed &amp; Instructions per Second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Execution of an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involves: 	Fetching,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				Decoding,</a:t>
            </a:r>
            <a:endParaRPr lang="en-US" sz="2400" dirty="0"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				Loading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Storing data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400" baseline="0" dirty="0">
                <a:sym typeface="Wingdings" panose="05000000000000000000" pitchFamily="2" charset="2"/>
              </a:rPr>
              <a:t>				Performing</a:t>
            </a:r>
            <a:r>
              <a:rPr lang="en-US" sz="2400" dirty="0">
                <a:sym typeface="Wingdings" panose="05000000000000000000" pitchFamily="2" charset="2"/>
              </a:rPr>
              <a:t> arithmetic and logical 				operations</a:t>
            </a:r>
            <a:endParaRPr lang="en-US" sz="2400" dirty="0"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400" dirty="0">
              <a:sym typeface="Wingdings" panose="05000000000000000000" pitchFamily="2" charset="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400" dirty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Deduction: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2200" dirty="0">
                <a:sym typeface="Wingdings" panose="05000000000000000000" pitchFamily="2" charset="2"/>
              </a:rPr>
              <a:t>Simple clock speed is not an accurate/true measure of 	       different Processors’ Performance, hence requiring 		       complex assessment mechanism. </a:t>
            </a:r>
            <a:r>
              <a:rPr lang="en-US" sz="2200" i="1" dirty="0">
                <a:sym typeface="Wingdings" panose="05000000000000000000" pitchFamily="2" charset="2"/>
              </a:rPr>
              <a:t>(Why???)</a:t>
            </a:r>
            <a:endParaRPr kumimoji="0" lang="en-US" sz="2200" b="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316663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>
                <a:solidFill>
                  <a:srgbClr val="F6142A"/>
                </a:solidFill>
              </a:rPr>
              <a:t>Intel 8086 Internal Architecture</a:t>
            </a:r>
            <a:br>
              <a:rPr lang="en-US" sz="2800"/>
            </a:br>
            <a:endParaRPr lang="en-US" sz="280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D9251-1DC6-43E4-B863-AAA4FAB3E200}" type="slidenum">
              <a:rPr lang="en-US"/>
            </a:fld>
            <a:endParaRPr lang="en-US"/>
          </a:p>
        </p:txBody>
      </p:sp>
      <p:pic>
        <p:nvPicPr>
          <p:cNvPr id="6148" name="Picture 5" descr="arch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482600"/>
            <a:ext cx="8839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[ Brief History of Computers ]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/>
              <a:t>Reducing Distance between Components</a:t>
            </a:r>
            <a:endParaRPr lang="en-US" sz="2800" dirty="0"/>
          </a:p>
          <a:p>
            <a:pPr algn="ctr">
              <a:buNone/>
            </a:pPr>
            <a:r>
              <a:rPr lang="en-US" sz="2800" dirty="0"/>
              <a:t>Decreasing Component Size</a:t>
            </a:r>
            <a:endParaRPr lang="en-US" sz="2800" dirty="0"/>
          </a:p>
          <a:p>
            <a:pPr algn="ctr">
              <a:buNone/>
            </a:pPr>
            <a:r>
              <a:rPr lang="en-US" sz="2800" dirty="0"/>
              <a:t>Increasing Memory Size</a:t>
            </a:r>
            <a:endParaRPr lang="en-US" sz="2800" dirty="0"/>
          </a:p>
          <a:p>
            <a:pPr algn="ctr">
              <a:buNone/>
            </a:pPr>
            <a:r>
              <a:rPr lang="en-US" sz="2800" dirty="0"/>
              <a:t>Increasing Processor Speed</a:t>
            </a:r>
            <a:endParaRPr lang="en-US" sz="2800" dirty="0"/>
          </a:p>
          <a:p>
            <a:pPr algn="ctr">
              <a:buNone/>
            </a:pPr>
            <a:r>
              <a:rPr lang="en-US" sz="2800" dirty="0"/>
              <a:t>Changing Organization of the Processor</a:t>
            </a:r>
            <a:endParaRPr lang="en-US" sz="2800" dirty="0"/>
          </a:p>
          <a:p>
            <a:pPr algn="ctr">
              <a:buNone/>
            </a:pPr>
            <a:r>
              <a:rPr lang="en-US" sz="2200" i="1" dirty="0"/>
              <a:t>“pipelining and parallel execution techniques”</a:t>
            </a:r>
            <a:endParaRPr lang="en-US" sz="2200" i="1" dirty="0"/>
          </a:p>
          <a:p>
            <a:pPr algn="ctr">
              <a:buNone/>
            </a:pPr>
            <a:r>
              <a:rPr lang="en-US" sz="2200" i="1" dirty="0"/>
              <a:t>“what’s the benefit of it????”</a:t>
            </a:r>
            <a:endParaRPr lang="en-US" sz="2200" i="1" dirty="0"/>
          </a:p>
          <a:p>
            <a:pPr algn="ctr">
              <a:buNone/>
            </a:pPr>
            <a:r>
              <a:rPr lang="en-US" sz="2800" dirty="0"/>
              <a:t>Balancing the performance of various elements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334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u="sng" dirty="0"/>
              <a:t>To Balance out the Mismatch between Elements,</a:t>
            </a:r>
            <a:endParaRPr lang="en-US" sz="2800" u="sng" dirty="0"/>
          </a:p>
          <a:p>
            <a:pPr algn="ctr">
              <a:buNone/>
            </a:pPr>
            <a:r>
              <a:rPr lang="en-US" sz="2800" u="sng" dirty="0"/>
              <a:t>the Design must handle with the Evolving Factors:</a:t>
            </a:r>
            <a:endParaRPr lang="en-US" sz="2800" u="sng" dirty="0"/>
          </a:p>
          <a:p>
            <a:pPr algn="ctr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Performance improvement in various components differ greatly from one type of element to another.</a:t>
            </a:r>
            <a:endParaRPr lang="en-US" sz="2400" dirty="0"/>
          </a:p>
          <a:p>
            <a:pPr marL="457200" indent="-45720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New application and new peripherals constantly change the nature of the demand on the system w.r.t. instruction profile and data access patterns.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6275" y="504825"/>
            <a:ext cx="7858125" cy="558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850" y="304800"/>
            <a:ext cx="832402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79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u="sng" dirty="0"/>
              <a:t>Processor Performance</a:t>
            </a:r>
            <a:endParaRPr lang="en-US" sz="2800" u="sng" dirty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Increase in Hardware Speed of Processor.</a:t>
            </a:r>
            <a:endParaRPr lang="en-US" sz="2600" dirty="0"/>
          </a:p>
          <a:p>
            <a:pPr marL="457200" indent="-457200">
              <a:buNone/>
            </a:pPr>
            <a:r>
              <a:rPr lang="en-US" sz="2200" dirty="0"/>
              <a:t>(by shrinking size of logic gates, hence reducing propagation delay)</a:t>
            </a:r>
            <a:endParaRPr lang="en-US" sz="2200" dirty="0"/>
          </a:p>
          <a:p>
            <a:pPr marL="457200" indent="-45720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/>
              <a:t>An increase in Clock Rate.</a:t>
            </a:r>
            <a:endParaRPr lang="en-US" sz="2600" dirty="0"/>
          </a:p>
          <a:p>
            <a:pPr marL="457200" indent="-457200">
              <a:buNone/>
            </a:pPr>
            <a:r>
              <a:rPr lang="en-US" sz="2200" dirty="0"/>
              <a:t>(causes operations to execute more rapidly)</a:t>
            </a:r>
            <a:endParaRPr lang="en-US" sz="2200" dirty="0"/>
          </a:p>
          <a:p>
            <a:pPr marL="457200" indent="-457200"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791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u="sng" dirty="0"/>
              <a:t>Improvement in Chip Organization and Architecture</a:t>
            </a:r>
            <a:endParaRPr lang="en-US" sz="2800" u="sng" dirty="0"/>
          </a:p>
          <a:p>
            <a:pPr algn="ctr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Cache Capacity (1, 2 or 3 levels), w.r.t Size and Speed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Instruction execution logic become more complex by introducing parallel processing (pipelining and superscalar).</a:t>
            </a:r>
            <a:endParaRPr lang="en-US" sz="2400" dirty="0"/>
          </a:p>
          <a:p>
            <a:pPr marL="457200" indent="-457200">
              <a:buNone/>
            </a:pPr>
            <a:endParaRPr lang="en-US" sz="2200" i="1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Placing Multiple Processors on a Single Chip, called Multicore, with large shared Cache.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92A9C250-788A-47A2-9C1B-3CAE9680EABD}" type="slidenum">
              <a:rPr lang="en-US" smtClean="0"/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81000"/>
          <a:ext cx="8077200" cy="5257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71800"/>
                <a:gridCol w="2895600"/>
                <a:gridCol w="2209800"/>
              </a:tblGrid>
              <a:tr h="533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Intel x86 Architecture Evolution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8080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(8-bit)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Pentium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(Parallel Processing)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Core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(2 Processors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on a Single Chip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8086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(16-bit)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Pentium Pro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(More Powerful)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Core 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(64-bit)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80286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(Enabled 16-bit Memory Addressing)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Pentium II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(MMX Technology)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Core 2 Quad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(4 Processors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on a Single Chip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80386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(32-bit, Multi-tasking)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Pentium III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(3D Graphics SW)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80486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(Instruction Pipelining, Math Coprocessor)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Pentium 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(Enhancements for Multimedia)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1555" y="76200"/>
            <a:ext cx="8311445" cy="601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2760</Words>
  <Application>WPS Presentation</Application>
  <PresentationFormat>On-screen Show (4:3)</PresentationFormat>
  <Paragraphs>170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Cambria Math</vt:lpstr>
      <vt:lpstr>Calibri</vt:lpstr>
      <vt:lpstr>Microsoft YaHei</vt:lpstr>
      <vt:lpstr>Arial Unicode MS</vt:lpstr>
      <vt:lpstr>Office Theme</vt:lpstr>
      <vt:lpstr>“Evolution and Performance” in [ Computer Organization  and Assembly Language ]  Lecture-03   Usman Nasim</vt:lpstr>
      <vt:lpstr>[ Brief History of Computers 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Intel 8086 Internal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sanas</cp:lastModifiedBy>
  <cp:revision>305</cp:revision>
  <dcterms:created xsi:type="dcterms:W3CDTF">2015-02-12T04:34:00Z</dcterms:created>
  <dcterms:modified xsi:type="dcterms:W3CDTF">2024-04-17T00:58:56Z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1244277899CA4216AC419F4147A90477_12</vt:lpwstr>
  </property>
  <property fmtid="{D5CDD505-2E9C-101B-9397-08002B2CF9AE}" pid="3" name="KSOProductBuildVer">
    <vt:lpwstr>1033-12.2.0.13472</vt:lpwstr>
  </property>
</Properties>
</file>