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94" r:id="rId3"/>
    <p:sldId id="266" r:id="rId4"/>
    <p:sldId id="300" r:id="rId5"/>
    <p:sldId id="295" r:id="rId6"/>
    <p:sldId id="301" r:id="rId7"/>
    <p:sldId id="296" r:id="rId8"/>
    <p:sldId id="302" r:id="rId9"/>
    <p:sldId id="297" r:id="rId10"/>
    <p:sldId id="269" r:id="rId11"/>
    <p:sldId id="270" r:id="rId12"/>
    <p:sldId id="286" r:id="rId13"/>
    <p:sldId id="272" r:id="rId14"/>
    <p:sldId id="298" r:id="rId15"/>
    <p:sldId id="29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3E1DD-B945-4D3F-AD59-14410C920831}" type="datetimeFigureOut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3187-404E-4CBB-8B99-4B9DC22BFF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51FE-A0B2-4163-9A08-E56F0FE5F3CD}" type="datetimeFigureOut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799E2-26C5-4D1F-B87E-DD36F4F2A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97-997A-41DF-AB03-6856FEFCEA2B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3C4C-D25E-4E09-87BD-2F5CEDA231AA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C803-1681-4D15-ACA1-3D4862422874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7F-61CB-4DC3-A49F-52BF1271A326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619-BD8F-48FB-B96F-D120D807D85E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E2FC-7C00-4EAF-97F1-6A0219858AA4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D715-AB65-4315-954C-452EDCD1FA59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B42-62E3-434E-A5A4-54D92730FA62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1D91-0A47-414D-A753-0AAC36EA2B35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C2A-8C2B-41CD-A392-5A49BBB3C75B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B6DB-651A-4647-ABB5-E039222EE7C8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B4E6-A073-46FE-9C35-F1AF1A9807DF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“Evolution and Performance” in</a:t>
            </a:r>
            <a:br>
              <a:rPr lang="en-US" sz="4000" dirty="0" smtClean="0"/>
            </a:br>
            <a:r>
              <a:rPr lang="en-US" sz="4000" dirty="0" smtClean="0"/>
              <a:t>[ Computer Organization</a:t>
            </a:r>
            <a:br>
              <a:rPr lang="en-US" sz="4000" dirty="0" smtClean="0"/>
            </a:br>
            <a:r>
              <a:rPr lang="en-US" sz="4000" dirty="0" smtClean="0"/>
              <a:t> and Assembly Language ]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Lecture-04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latin typeface="+mn-lt"/>
                <a:cs typeface="Times New Roman" pitchFamily="18" charset="0"/>
              </a:rPr>
              <a:t>M. M. Yasin</a:t>
            </a:r>
            <a:br>
              <a:rPr lang="en-US" sz="2400" dirty="0" smtClean="0">
                <a:latin typeface="+mn-lt"/>
                <a:cs typeface="Times New Roman" pitchFamily="18" charset="0"/>
              </a:rPr>
            </a:br>
            <a:r>
              <a:rPr lang="en-US" sz="2400" dirty="0" smtClean="0">
                <a:latin typeface="+mn-lt"/>
                <a:cs typeface="Times New Roman" pitchFamily="18" charset="0"/>
              </a:rPr>
              <a:t>myasin@ciitsahiwal.edu.pk</a:t>
            </a: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1</a:t>
            </a:fld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[ Performance Assessment ]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u="sng" dirty="0" smtClean="0"/>
              <a:t>Key Parameters in Evaluation Criteria</a:t>
            </a:r>
          </a:p>
          <a:p>
            <a:pPr algn="ctr">
              <a:buNone/>
            </a:pPr>
            <a:r>
              <a:rPr lang="en-US" sz="2800" dirty="0" smtClean="0"/>
              <a:t>Size</a:t>
            </a:r>
          </a:p>
          <a:p>
            <a:pPr algn="ctr">
              <a:buNone/>
            </a:pPr>
            <a:r>
              <a:rPr lang="en-US" sz="2800" dirty="0" smtClean="0"/>
              <a:t>Cost</a:t>
            </a:r>
          </a:p>
          <a:p>
            <a:pPr algn="ctr">
              <a:buNone/>
            </a:pPr>
            <a:r>
              <a:rPr lang="en-US" sz="2800" dirty="0" smtClean="0"/>
              <a:t>Security</a:t>
            </a:r>
          </a:p>
          <a:p>
            <a:pPr algn="ctr">
              <a:buNone/>
            </a:pPr>
            <a:r>
              <a:rPr lang="en-US" sz="2800" dirty="0" smtClean="0"/>
              <a:t>Reliability</a:t>
            </a:r>
          </a:p>
          <a:p>
            <a:pPr algn="ctr">
              <a:buNone/>
            </a:pPr>
            <a:r>
              <a:rPr lang="en-US" sz="2800" b="1" dirty="0" smtClean="0"/>
              <a:t>Performance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Energy Saving and Power Consumption</a:t>
            </a:r>
          </a:p>
          <a:p>
            <a:pPr algn="ctr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b="1" i="1" dirty="0" smtClean="0"/>
              <a:t>Note: </a:t>
            </a:r>
            <a:r>
              <a:rPr lang="en-US" sz="2000" dirty="0" smtClean="0"/>
              <a:t>Evaluation Criteria may vary among systems that are designed for different applications.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5334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800" u="sng" dirty="0" smtClean="0"/>
              <a:t>Clock Speed/Rate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“Rate of pulses”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e.g., 1GHz processor, how many pulses per second???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599" y="2667000"/>
            <a:ext cx="4572001" cy="282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33400"/>
            <a:ext cx="8305800" cy="571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Clock Speed &amp; Instructions per Second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Execution of an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instruction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involves: 	Fetching,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ym typeface="Wingdings" pitchFamily="2" charset="2"/>
              </a:rPr>
              <a:t>				Decoding,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			Loading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and Storing data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aseline="0" dirty="0" smtClean="0">
                <a:sym typeface="Wingdings" pitchFamily="2" charset="2"/>
              </a:rPr>
              <a:t>				Performing</a:t>
            </a:r>
            <a:r>
              <a:rPr lang="en-US" sz="2400" dirty="0" smtClean="0">
                <a:sym typeface="Wingdings" pitchFamily="2" charset="2"/>
              </a:rPr>
              <a:t> arithmetic and logical 				operations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400" dirty="0" smtClean="0">
              <a:sym typeface="Wingdings" pitchFamily="2" charset="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400" dirty="0" smtClean="0">
              <a:sym typeface="Wingdings" pitchFamily="2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Deduction: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2200" dirty="0" smtClean="0">
                <a:sym typeface="Wingdings" pitchFamily="2" charset="2"/>
              </a:rPr>
              <a:t>Simple clock speed is not an accurate/true measure of 	       different Processors’ Performance, hence requiring 		       complex assessment mechanism. </a:t>
            </a:r>
            <a:r>
              <a:rPr lang="en-US" sz="2200" i="1" dirty="0" smtClean="0">
                <a:sym typeface="Wingdings" pitchFamily="2" charset="2"/>
              </a:rPr>
              <a:t>(Why???)</a:t>
            </a:r>
            <a:endParaRPr kumimoji="0" lang="en-US" sz="22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274637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Instruction Execution Rate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/>
              <a:t>Avg. </a:t>
            </a:r>
            <a:r>
              <a:rPr lang="en-US" sz="2200" b="1" dirty="0" smtClean="0"/>
              <a:t>C</a:t>
            </a:r>
            <a:r>
              <a:rPr lang="en-US" sz="2200" dirty="0" smtClean="0"/>
              <a:t>ycle </a:t>
            </a:r>
            <a:r>
              <a:rPr lang="en-US" sz="2200" b="1" dirty="0" smtClean="0"/>
              <a:t>P</a:t>
            </a:r>
            <a:r>
              <a:rPr lang="en-US" sz="2200" dirty="0" smtClean="0"/>
              <a:t>er </a:t>
            </a:r>
            <a:r>
              <a:rPr lang="en-US" sz="2200" b="1" dirty="0" smtClean="0"/>
              <a:t>I</a:t>
            </a:r>
            <a:r>
              <a:rPr lang="en-US" sz="2200" dirty="0" smtClean="0"/>
              <a:t>nstruction: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u="sng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 smtClean="0">
              <a:latin typeface="+mj-lt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1295400"/>
            <a:ext cx="3434079" cy="9906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" y="4445913"/>
            <a:ext cx="5562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200" dirty="0" smtClean="0"/>
              <a:t>Processor </a:t>
            </a:r>
            <a:r>
              <a:rPr lang="en-US" sz="2200" b="1" dirty="0" smtClean="0"/>
              <a:t>T</a:t>
            </a:r>
            <a:r>
              <a:rPr lang="en-US" sz="2200" dirty="0" smtClean="0"/>
              <a:t>ime to execute a given program:</a:t>
            </a:r>
            <a:endParaRPr lang="en-US" sz="2200" u="sng" dirty="0" smtClean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4865029"/>
            <a:ext cx="3047999" cy="54517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609600" y="2423517"/>
            <a:ext cx="79248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CPI</a:t>
            </a:r>
            <a:r>
              <a:rPr lang="en-US" sz="2400" b="1" i="1" baseline="-25000" dirty="0" smtClean="0"/>
              <a:t>i </a:t>
            </a:r>
            <a:r>
              <a:rPr lang="en-US" sz="2200" dirty="0" smtClean="0"/>
              <a:t>: Number of cycles required for instruction type </a:t>
            </a:r>
            <a:r>
              <a:rPr lang="en-US" sz="2200" i="1" dirty="0" smtClean="0"/>
              <a:t>i</a:t>
            </a:r>
            <a:r>
              <a:rPr lang="en-US" sz="2200" dirty="0" smtClean="0"/>
              <a:t> </a:t>
            </a:r>
          </a:p>
          <a:p>
            <a:r>
              <a:rPr lang="en-US" sz="2400" b="1" i="1" dirty="0" smtClean="0"/>
              <a:t>I</a:t>
            </a:r>
            <a:r>
              <a:rPr lang="en-US" sz="2400" b="1" i="1" baseline="-25000" dirty="0" smtClean="0"/>
              <a:t>i</a:t>
            </a:r>
            <a:r>
              <a:rPr lang="en-US" sz="2200" dirty="0" smtClean="0"/>
              <a:t> : Number of executed instructions of type </a:t>
            </a:r>
            <a:r>
              <a:rPr lang="en-US" sz="2200" i="1" dirty="0" smtClean="0"/>
              <a:t>i</a:t>
            </a:r>
            <a:r>
              <a:rPr lang="en-US" sz="2200" dirty="0" smtClean="0"/>
              <a:t> for a given program</a:t>
            </a:r>
          </a:p>
          <a:p>
            <a:r>
              <a:rPr lang="en-US" sz="2400" b="1" i="1" dirty="0" smtClean="0"/>
              <a:t>I</a:t>
            </a:r>
            <a:r>
              <a:rPr lang="en-US" sz="2400" b="1" i="1" baseline="-25000" dirty="0" smtClean="0"/>
              <a:t>c</a:t>
            </a:r>
            <a:r>
              <a:rPr lang="en-US" sz="2200" dirty="0" smtClean="0"/>
              <a:t> : Instruction count for a program as the number of machine instructions executed for that program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533400" y="5512713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latin typeface="Cambria Math"/>
                <a:ea typeface="Cambria Math"/>
              </a:rPr>
              <a:t>𝜏</a:t>
            </a:r>
            <a:r>
              <a:rPr lang="en-US" sz="2000" dirty="0" smtClean="0"/>
              <a:t> is constant cycle time and </a:t>
            </a:r>
            <a:r>
              <a:rPr lang="en-US" sz="2000" dirty="0" smtClean="0">
                <a:latin typeface="Cambria Math"/>
                <a:ea typeface="Cambria Math"/>
              </a:rPr>
              <a:t>𝜏</a:t>
            </a:r>
            <a:r>
              <a:rPr lang="en-US" sz="2000" dirty="0" smtClean="0"/>
              <a:t> = 1/</a:t>
            </a:r>
            <a:r>
              <a:rPr lang="en-US" sz="2000" i="1" dirty="0" smtClean="0"/>
              <a:t>f</a:t>
            </a:r>
            <a:r>
              <a:rPr lang="en-US" sz="2000" dirty="0" smtClean="0"/>
              <a:t>, where </a:t>
            </a:r>
            <a:r>
              <a:rPr lang="en-US" sz="2000" i="1" dirty="0" smtClean="0"/>
              <a:t>f</a:t>
            </a:r>
            <a:r>
              <a:rPr lang="en-US" sz="2000" dirty="0" smtClean="0"/>
              <a:t> is the processor clock frequency.</a:t>
            </a:r>
            <a:endParaRPr lang="en-US" sz="20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568404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Since </a:t>
            </a:r>
            <a:r>
              <a:rPr lang="en-US" sz="2400" b="1" dirty="0" smtClean="0"/>
              <a:t>Instruction Execution</a:t>
            </a:r>
            <a:r>
              <a:rPr lang="en-US" sz="2400" dirty="0" smtClean="0"/>
              <a:t> involves </a:t>
            </a:r>
            <a:r>
              <a:rPr lang="en-US" sz="2400" u="sng" dirty="0" smtClean="0"/>
              <a:t>Processor Cycle Time</a:t>
            </a:r>
            <a:r>
              <a:rPr lang="en-US" sz="2400" dirty="0" smtClean="0"/>
              <a:t> as well as </a:t>
            </a:r>
            <a:r>
              <a:rPr lang="en-US" sz="2400" u="sng" dirty="0" smtClean="0"/>
              <a:t>Memory Cycle Time</a:t>
            </a:r>
          </a:p>
          <a:p>
            <a:r>
              <a:rPr lang="en-US" sz="2400" dirty="0" smtClean="0"/>
              <a:t>and these aren't equal,</a:t>
            </a:r>
          </a:p>
          <a:p>
            <a:r>
              <a:rPr lang="en-US" sz="2400" dirty="0" smtClean="0"/>
              <a:t>therefore need to refine the above relation.</a:t>
            </a:r>
            <a:endParaRPr lang="en-US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03764" y="2628701"/>
            <a:ext cx="4301836" cy="495499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57200" y="3720405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</a:t>
            </a:r>
            <a:r>
              <a:rPr lang="en-US" sz="2200" dirty="0" smtClean="0"/>
              <a:t>: Number of processor cycles needed to decode/execute an instruction</a:t>
            </a:r>
          </a:p>
          <a:p>
            <a:r>
              <a:rPr lang="en-US" sz="2800" b="1" dirty="0" smtClean="0"/>
              <a:t>m</a:t>
            </a:r>
            <a:r>
              <a:rPr lang="en-US" sz="2200" dirty="0" smtClean="0"/>
              <a:t>: Number of memory references needed</a:t>
            </a:r>
          </a:p>
          <a:p>
            <a:r>
              <a:rPr lang="en-US" sz="2800" b="1" dirty="0" smtClean="0"/>
              <a:t>k</a:t>
            </a:r>
            <a:r>
              <a:rPr lang="en-US" sz="2200" dirty="0" smtClean="0"/>
              <a:t>: Ratio b/w memory and processor cycle time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192" y="3810000"/>
            <a:ext cx="789220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62000" y="838200"/>
            <a:ext cx="74676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Above </a:t>
            </a:r>
            <a:r>
              <a:rPr lang="en-US" sz="2400" u="sng" dirty="0" smtClean="0"/>
              <a:t>five</a:t>
            </a:r>
            <a:r>
              <a:rPr lang="en-US" sz="2400" dirty="0" smtClean="0"/>
              <a:t> performance factors are influenced/affected by below </a:t>
            </a:r>
            <a:r>
              <a:rPr lang="en-US" sz="2400" u="sng" dirty="0" smtClean="0"/>
              <a:t>four</a:t>
            </a:r>
            <a:r>
              <a:rPr lang="en-US" sz="2400" dirty="0" smtClean="0"/>
              <a:t> system attributes:</a:t>
            </a:r>
          </a:p>
          <a:p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Instruction Set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How effective the Compiler is in producing an efficient machine language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Processor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Cache and Memory Hierarchy</a:t>
            </a:r>
            <a:endParaRPr lang="en-US" sz="2200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32364" y="381000"/>
            <a:ext cx="3844636" cy="442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“Complex Instruction Set Computers (CISCs)”</a:t>
            </a:r>
          </a:p>
          <a:p>
            <a:pPr algn="ctr">
              <a:buNone/>
            </a:pPr>
            <a:r>
              <a:rPr lang="en-US" sz="2400" i="1" dirty="0" smtClean="0">
                <a:sym typeface="Wingdings" pitchFamily="2" charset="2"/>
              </a:rPr>
              <a:t>e.g., Intel x86 Architecture…used for Non-Embedded Systems</a:t>
            </a:r>
          </a:p>
          <a:p>
            <a:pPr algn="ctr">
              <a:buNone/>
            </a:pPr>
            <a:r>
              <a:rPr lang="en-US" sz="2000" i="1" dirty="0" smtClean="0">
                <a:sym typeface="Wingdings" pitchFamily="2" charset="2"/>
              </a:rPr>
              <a:t>(..used in mainframes, supercomputers, general purpose systems)</a:t>
            </a:r>
          </a:p>
          <a:p>
            <a:pPr algn="ctr">
              <a:buNone/>
            </a:pPr>
            <a:endParaRPr lang="en-US" sz="2400" dirty="0" smtClean="0">
              <a:sym typeface="Wingdings" pitchFamily="2" charset="2"/>
            </a:endParaRPr>
          </a:p>
          <a:p>
            <a:pPr algn="ctr">
              <a:buNone/>
            </a:pPr>
            <a:endParaRPr lang="en-US" sz="2400" dirty="0" smtClean="0">
              <a:sym typeface="Wingdings" pitchFamily="2" charset="2"/>
            </a:endParaRPr>
          </a:p>
          <a:p>
            <a:pPr algn="ctr">
              <a:buNone/>
            </a:pPr>
            <a:endParaRPr lang="en-US" sz="2400" dirty="0">
              <a:sym typeface="Wingdings" pitchFamily="2" charset="2"/>
            </a:endParaRP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“Reduced Instruction Set Computers (RISCs)”</a:t>
            </a:r>
          </a:p>
          <a:p>
            <a:pPr algn="ctr">
              <a:buNone/>
            </a:pPr>
            <a:r>
              <a:rPr lang="en-US" sz="2400" i="1" dirty="0" smtClean="0">
                <a:sym typeface="Wingdings" pitchFamily="2" charset="2"/>
              </a:rPr>
              <a:t>e.g., ARM Architecture…used for Embedded Systems</a:t>
            </a:r>
          </a:p>
          <a:p>
            <a:pPr algn="ctr">
              <a:buNone/>
            </a:pPr>
            <a:r>
              <a:rPr lang="en-US" sz="2000" i="1" dirty="0" smtClean="0">
                <a:sym typeface="Wingdings" pitchFamily="2" charset="2"/>
              </a:rPr>
              <a:t>(..one of the most powerful and best-designed RISC based systems)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>
                <a:latin typeface="+mj-lt"/>
              </a:rPr>
              <a:t>Embedded System</a:t>
            </a:r>
            <a:endParaRPr lang="en-US" dirty="0" smtClean="0">
              <a:latin typeface="+mj-lt"/>
            </a:endParaRP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“Combination of hardware and software to perform</a:t>
            </a: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specific and dedicated task”</a:t>
            </a:r>
          </a:p>
          <a:p>
            <a:pPr algn="ctr">
              <a:buNone/>
            </a:pPr>
            <a:r>
              <a:rPr lang="en-US" sz="2400" i="1" dirty="0" smtClean="0">
                <a:sym typeface="Wingdings" pitchFamily="2" charset="2"/>
              </a:rPr>
              <a:t>e.g., Digital Clock, Automated open/close Door System,</a:t>
            </a:r>
          </a:p>
          <a:p>
            <a:pPr algn="ctr">
              <a:buNone/>
            </a:pPr>
            <a:r>
              <a:rPr lang="en-US" sz="2400" i="1" dirty="0" smtClean="0">
                <a:sym typeface="Wingdings" pitchFamily="2" charset="2"/>
              </a:rPr>
              <a:t>Other examples given in Table 2.7 in the Textbook on Page 65</a:t>
            </a:r>
          </a:p>
          <a:p>
            <a:pPr algn="ctr">
              <a:buNone/>
            </a:pPr>
            <a:endParaRPr lang="en-US" sz="2400" dirty="0">
              <a:sym typeface="Wingdings" pitchFamily="2" charset="2"/>
            </a:endParaRPr>
          </a:p>
          <a:p>
            <a:pPr algn="ctr">
              <a:buNone/>
            </a:pPr>
            <a:r>
              <a:rPr lang="en-US" sz="2400" dirty="0" smtClean="0">
                <a:sym typeface="Wingdings" pitchFamily="2" charset="2"/>
              </a:rPr>
              <a:t>Embedded System have a wide range of Requirements and Constraints based on the Applications.</a:t>
            </a:r>
          </a:p>
          <a:p>
            <a:pPr algn="ctr">
              <a:buNone/>
            </a:pPr>
            <a:r>
              <a:rPr lang="en-US" sz="2400" dirty="0" smtClean="0">
                <a:sym typeface="Wingdings" pitchFamily="2" charset="2"/>
              </a:rPr>
              <a:t>Usually these Constraints dictate HW/SW Operations.</a:t>
            </a:r>
          </a:p>
          <a:p>
            <a:pPr algn="ctr">
              <a:buNone/>
            </a:pPr>
            <a:r>
              <a:rPr lang="en-US" sz="2400" i="1" dirty="0" smtClean="0">
                <a:sym typeface="Wingdings" pitchFamily="2" charset="2"/>
              </a:rPr>
              <a:t>e.g., Speed, Precision, Time-Duration</a:t>
            </a:r>
            <a:endParaRPr lang="en-US" sz="2400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04800"/>
            <a:ext cx="5334000" cy="52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 smtClean="0">
                <a:latin typeface="+mj-lt"/>
              </a:rPr>
              <a:t>ARM Evolution</a:t>
            </a:r>
          </a:p>
          <a:p>
            <a:pPr algn="ctr">
              <a:buNone/>
            </a:pPr>
            <a:endParaRPr lang="en-US" sz="2400" dirty="0" smtClean="0">
              <a:latin typeface="+mj-lt"/>
            </a:endParaRP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“Stands for </a:t>
            </a:r>
            <a:r>
              <a:rPr lang="en-US" sz="2800" b="1" dirty="0" smtClean="0">
                <a:sym typeface="Wingdings" pitchFamily="2" charset="2"/>
              </a:rPr>
              <a:t>A</a:t>
            </a:r>
            <a:r>
              <a:rPr lang="en-US" sz="2800" dirty="0" smtClean="0">
                <a:sym typeface="Wingdings" pitchFamily="2" charset="2"/>
              </a:rPr>
              <a:t>corn </a:t>
            </a:r>
            <a:r>
              <a:rPr lang="en-US" sz="2800" b="1" dirty="0" smtClean="0">
                <a:sym typeface="Wingdings" pitchFamily="2" charset="2"/>
              </a:rPr>
              <a:t>R</a:t>
            </a:r>
            <a:r>
              <a:rPr lang="en-US" sz="2800" dirty="0" smtClean="0">
                <a:sym typeface="Wingdings" pitchFamily="2" charset="2"/>
              </a:rPr>
              <a:t>ISC </a:t>
            </a:r>
            <a:r>
              <a:rPr lang="en-US" sz="2800" b="1" dirty="0" smtClean="0">
                <a:sym typeface="Wingdings" pitchFamily="2" charset="2"/>
              </a:rPr>
              <a:t>M</a:t>
            </a:r>
            <a:r>
              <a:rPr lang="en-US" sz="2800" dirty="0" smtClean="0">
                <a:sym typeface="Wingdings" pitchFamily="2" charset="2"/>
              </a:rPr>
              <a:t>achine, family of RISC-based microprocessors and microcontrollers, designed by ARM Inc.”</a:t>
            </a:r>
          </a:p>
          <a:p>
            <a:pPr algn="ctr">
              <a:buNone/>
            </a:pPr>
            <a:endParaRPr lang="en-US" sz="2800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The Company “doesn’t make” but instead </a:t>
            </a:r>
            <a:r>
              <a:rPr lang="en-US" sz="2800" u="sng" dirty="0" smtClean="0">
                <a:sym typeface="Wingdings" pitchFamily="2" charset="2"/>
              </a:rPr>
              <a:t>Designs</a:t>
            </a:r>
            <a:endParaRPr lang="en-US" sz="2800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and licenses them to the Manufacturers </a:t>
            </a:r>
            <a:r>
              <a:rPr lang="en-US" sz="2000" dirty="0" smtClean="0">
                <a:sym typeface="Wingdings" pitchFamily="2" charset="2"/>
              </a:rPr>
              <a:t>(VLSI Technology)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 smtClean="0">
                <a:latin typeface="+mj-lt"/>
              </a:rPr>
              <a:t>ARM Evolution</a:t>
            </a:r>
          </a:p>
          <a:p>
            <a:pPr algn="ctr"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Later a new company was organized, with </a:t>
            </a:r>
            <a:r>
              <a:rPr lang="en-US" sz="2400" u="sng" dirty="0" smtClean="0">
                <a:sym typeface="Wingdings" pitchFamily="2" charset="2"/>
              </a:rPr>
              <a:t>Acorn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u="sng" dirty="0" smtClean="0">
                <a:sym typeface="Wingdings" pitchFamily="2" charset="2"/>
              </a:rPr>
              <a:t>VLSI</a:t>
            </a:r>
            <a:r>
              <a:rPr lang="en-US" sz="2400" dirty="0" smtClean="0">
                <a:sym typeface="Wingdings" pitchFamily="2" charset="2"/>
              </a:rPr>
              <a:t> and </a:t>
            </a:r>
            <a:r>
              <a:rPr lang="en-US" sz="2400" u="sng" dirty="0" smtClean="0">
                <a:sym typeface="Wingdings" pitchFamily="2" charset="2"/>
              </a:rPr>
              <a:t>Apple</a:t>
            </a:r>
            <a:r>
              <a:rPr lang="en-US" sz="2400" dirty="0" smtClean="0">
                <a:sym typeface="Wingdings" pitchFamily="2" charset="2"/>
              </a:rPr>
              <a:t>, known as </a:t>
            </a:r>
            <a:r>
              <a:rPr lang="en-US" sz="2400" b="1" dirty="0" smtClean="0">
                <a:sym typeface="Wingdings" pitchFamily="2" charset="2"/>
              </a:rPr>
              <a:t>ARM Limited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The Acorn RISC Machine became the Advanced RISC Machine.</a:t>
            </a:r>
          </a:p>
          <a:p>
            <a:pPr>
              <a:buNone/>
            </a:pP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The company dropped the designation </a:t>
            </a:r>
            <a:r>
              <a:rPr lang="en-US" sz="2400" i="1" dirty="0" smtClean="0">
                <a:sym typeface="Wingdings" pitchFamily="2" charset="2"/>
              </a:rPr>
              <a:t>Advanced RISC Machine</a:t>
            </a:r>
            <a:r>
              <a:rPr lang="en-US" sz="2400" dirty="0" smtClean="0">
                <a:sym typeface="Wingdings" pitchFamily="2" charset="2"/>
              </a:rPr>
              <a:t> in the late 1990s. It is now simply known as the </a:t>
            </a:r>
            <a:r>
              <a:rPr lang="en-US" sz="2400" b="1" dirty="0" smtClean="0">
                <a:sym typeface="Wingdings" pitchFamily="2" charset="2"/>
              </a:rPr>
              <a:t>ARM Architecture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 smtClean="0">
                <a:latin typeface="+mj-lt"/>
              </a:rPr>
              <a:t>More About ARM </a:t>
            </a:r>
            <a:r>
              <a:rPr lang="en-US" u="sng" dirty="0" smtClean="0">
                <a:latin typeface="+mj-lt"/>
              </a:rPr>
              <a:t>Chips</a:t>
            </a:r>
            <a:r>
              <a:rPr lang="en-US" dirty="0" smtClean="0">
                <a:latin typeface="+mj-lt"/>
              </a:rPr>
              <a:t>…</a:t>
            </a:r>
            <a:endParaRPr lang="en-US" dirty="0" smtClean="0">
              <a:latin typeface="+mj-lt"/>
            </a:endParaRPr>
          </a:p>
          <a:p>
            <a:pPr algn="ctr">
              <a:buNone/>
            </a:pPr>
            <a:endParaRPr lang="en-US" sz="2400" dirty="0" smtClean="0">
              <a:latin typeface="+mj-lt"/>
            </a:endParaRP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Low Cost</a:t>
            </a: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Small Size</a:t>
            </a: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High Speed</a:t>
            </a: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Low Power Consumption</a:t>
            </a:r>
          </a:p>
          <a:p>
            <a:pPr algn="ctr">
              <a:buNone/>
            </a:pPr>
            <a:endParaRPr lang="en-US" sz="2400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Being used in a large variety of Consumer Products.</a:t>
            </a:r>
          </a:p>
          <a:p>
            <a:pPr algn="ctr">
              <a:buNone/>
            </a:pPr>
            <a:r>
              <a:rPr lang="en-US" sz="2400" i="1" dirty="0" smtClean="0">
                <a:sym typeface="Wingdings" pitchFamily="2" charset="2"/>
              </a:rPr>
              <a:t>e.g., Handheld Devices, Games, Phones, Apple’s iPhone and iPod, Real-Time Systems, Secure Applications like SIM Cards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1816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dirty="0" smtClean="0">
                <a:latin typeface="+mj-lt"/>
              </a:rPr>
              <a:t>…</a:t>
            </a:r>
            <a:r>
              <a:rPr lang="en-US" u="sng" dirty="0" smtClean="0">
                <a:latin typeface="+mj-lt"/>
              </a:rPr>
              <a:t>More </a:t>
            </a:r>
            <a:r>
              <a:rPr lang="en-US" u="sng" dirty="0" smtClean="0">
                <a:latin typeface="+mj-lt"/>
              </a:rPr>
              <a:t>About ARM Chips</a:t>
            </a:r>
          </a:p>
          <a:p>
            <a:pPr algn="ctr">
              <a:buNone/>
            </a:pPr>
            <a:r>
              <a:rPr lang="en-US" sz="2200" dirty="0" smtClean="0">
                <a:latin typeface="+mj-lt"/>
              </a:rPr>
              <a:t>ARM processors are designed to meet the needs of three system categories:</a:t>
            </a:r>
          </a:p>
          <a:p>
            <a:pPr algn="ctr">
              <a:buNone/>
            </a:pPr>
            <a:endParaRPr lang="en-US" sz="2200" dirty="0" smtClean="0">
              <a:latin typeface="+mj-lt"/>
            </a:endParaRPr>
          </a:p>
          <a:p>
            <a:pPr lvl="0"/>
            <a:r>
              <a:rPr lang="en-US" sz="2400" b="1" dirty="0" smtClean="0"/>
              <a:t>Embedded real-time systems: </a:t>
            </a:r>
            <a:r>
              <a:rPr lang="en-US" sz="2400" dirty="0" smtClean="0"/>
              <a:t>Systems for storage, automotive body and power-train, industrial, and networking </a:t>
            </a:r>
            <a:r>
              <a:rPr lang="en-US" sz="2400" dirty="0" smtClean="0"/>
              <a:t>applications.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b="1" dirty="0" smtClean="0"/>
              <a:t>Application platforms: </a:t>
            </a:r>
            <a:r>
              <a:rPr lang="en-US" sz="2400" dirty="0" smtClean="0"/>
              <a:t>Devices running open operating systems including Linux, Palm OS, Symbian OS, and Windows CE in wireless, consumer enter­tainment and digital imaging </a:t>
            </a:r>
            <a:r>
              <a:rPr lang="en-US" sz="2400" dirty="0" smtClean="0"/>
              <a:t>applications.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b="1" dirty="0" smtClean="0"/>
              <a:t>Secure applications: </a:t>
            </a:r>
            <a:r>
              <a:rPr lang="en-US" sz="2400" dirty="0" smtClean="0"/>
              <a:t>Smart cards, SIM cards, and payment </a:t>
            </a:r>
            <a:r>
              <a:rPr lang="en-US" sz="2400" dirty="0" smtClean="0"/>
              <a:t>terminals.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9768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654</Words>
  <Application>Microsoft Office PowerPoint</Application>
  <PresentationFormat>On-screen Show (4:3)</PresentationFormat>
  <Paragraphs>131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“Evolution and Performance” in [ Computer Organization  and Assembly Language ]  Lecture-04   M. M. Yasin myasin@ciitsahiwal.edu.pk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[ Performance Assessment ]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“Introduction” in [Computer Organization] Lecture 1</dc:title>
  <dc:creator>yasin</dc:creator>
  <cp:lastModifiedBy>yasin</cp:lastModifiedBy>
  <cp:revision>451</cp:revision>
  <dcterms:created xsi:type="dcterms:W3CDTF">2015-02-12T04:34:33Z</dcterms:created>
  <dcterms:modified xsi:type="dcterms:W3CDTF">2015-09-16T06:26:51Z</dcterms:modified>
</cp:coreProperties>
</file>