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300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“Evolution and Performance” in</a:t>
            </a:r>
            <a:br>
              <a:rPr lang="en-US" sz="4000" dirty="0" smtClean="0"/>
            </a:br>
            <a:r>
              <a:rPr lang="en-US" sz="4000" dirty="0" smtClean="0"/>
              <a:t>[ Computer Organization</a:t>
            </a:r>
            <a:br>
              <a:rPr lang="en-US" sz="4000" dirty="0" smtClean="0"/>
            </a:br>
            <a:r>
              <a:rPr lang="en-US" sz="4000" dirty="0" smtClean="0"/>
              <a:t> and Assembly Language ]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Lecture-05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33400"/>
            <a:ext cx="83058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Processor</a:t>
            </a:r>
            <a:r>
              <a:rPr kumimoji="0" lang="en-US" sz="32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Performance Measures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M</a:t>
            </a:r>
            <a:r>
              <a:rPr lang="en-US" sz="2200" dirty="0" smtClean="0"/>
              <a:t>illions of </a:t>
            </a:r>
            <a:r>
              <a:rPr lang="en-US" sz="2200" b="1" dirty="0" smtClean="0"/>
              <a:t>I</a:t>
            </a:r>
            <a:r>
              <a:rPr lang="en-US" sz="2200" dirty="0" smtClean="0"/>
              <a:t>nstructions </a:t>
            </a:r>
            <a:r>
              <a:rPr lang="en-US" sz="2200" b="1" dirty="0" smtClean="0"/>
              <a:t>P</a:t>
            </a:r>
            <a:r>
              <a:rPr lang="en-US" sz="2200" dirty="0" smtClean="0"/>
              <a:t>er </a:t>
            </a:r>
            <a:r>
              <a:rPr lang="en-US" sz="2200" b="1" dirty="0" smtClean="0"/>
              <a:t>S</a:t>
            </a:r>
            <a:r>
              <a:rPr lang="en-US" sz="2200" dirty="0" smtClean="0"/>
              <a:t>econd: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200" b="1" dirty="0" smtClean="0"/>
              <a:t>M</a:t>
            </a:r>
            <a:r>
              <a:rPr lang="en-US" sz="2200" dirty="0" smtClean="0"/>
              <a:t>illions of </a:t>
            </a:r>
            <a:r>
              <a:rPr lang="en-US" sz="2200" b="1" dirty="0" smtClean="0"/>
              <a:t>FL</a:t>
            </a:r>
            <a:r>
              <a:rPr lang="en-US" sz="2200" dirty="0" smtClean="0"/>
              <a:t>oating-point </a:t>
            </a:r>
            <a:r>
              <a:rPr lang="en-US" sz="2200" b="1" dirty="0" smtClean="0"/>
              <a:t>O</a:t>
            </a:r>
            <a:r>
              <a:rPr lang="en-US" sz="2200" dirty="0" smtClean="0"/>
              <a:t>perations </a:t>
            </a:r>
            <a:r>
              <a:rPr lang="en-US" sz="2200" b="1" dirty="0" smtClean="0"/>
              <a:t>P</a:t>
            </a:r>
            <a:r>
              <a:rPr lang="en-US" sz="2200" dirty="0" smtClean="0"/>
              <a:t>er </a:t>
            </a:r>
            <a:r>
              <a:rPr lang="en-US" sz="2200" b="1" dirty="0" smtClean="0"/>
              <a:t>S</a:t>
            </a:r>
            <a:r>
              <a:rPr lang="en-US" sz="2200" dirty="0" smtClean="0"/>
              <a:t>econd:</a:t>
            </a:r>
            <a:endParaRPr lang="en-US" sz="2200" u="sng" dirty="0" smtClean="0">
              <a:latin typeface="+mj-lt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u="sng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latin typeface="+mj-lt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828800"/>
            <a:ext cx="5228897" cy="762000"/>
          </a:xfrm>
          <a:prstGeom prst="rect">
            <a:avLst/>
          </a:prstGeom>
          <a:noFill/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886200"/>
            <a:ext cx="8001000" cy="89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28600"/>
            <a:ext cx="82296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5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4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spcBef>
                <a:spcPct val="20000"/>
              </a:spcBef>
            </a:pPr>
            <a:endParaRPr lang="en-US" sz="2600" dirty="0" smtClean="0"/>
          </a:p>
          <a:p>
            <a:pPr marL="457200" indent="-457200">
              <a:spcBef>
                <a:spcPct val="20000"/>
              </a:spcBef>
            </a:pPr>
            <a:r>
              <a:rPr lang="en-US" sz="3500" dirty="0" smtClean="0"/>
              <a:t>	MIPs and MFLOPs are not true measures to evaluate system performance.</a:t>
            </a:r>
          </a:p>
          <a:p>
            <a:pPr marL="457200" indent="-457200">
              <a:spcBef>
                <a:spcPct val="20000"/>
              </a:spcBef>
            </a:pPr>
            <a:endParaRPr lang="en-US" sz="2600" dirty="0" smtClean="0"/>
          </a:p>
          <a:p>
            <a:r>
              <a:rPr lang="en-US" sz="3500" dirty="0" smtClean="0"/>
              <a:t>Consider,	A = B + C  	;Assume all are in main memory</a:t>
            </a:r>
          </a:p>
          <a:p>
            <a:endParaRPr lang="en-US" sz="2600" dirty="0" smtClean="0"/>
          </a:p>
          <a:p>
            <a:r>
              <a:rPr lang="en-US" sz="3500" u="sng" dirty="0" smtClean="0"/>
              <a:t>with CISC</a:t>
            </a:r>
            <a:r>
              <a:rPr lang="en-US" sz="3500" dirty="0" smtClean="0"/>
              <a:t>,	add  mem(B),  mem(C),  mem(A)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3500" u="sng" dirty="0" smtClean="0"/>
              <a:t>while on a typical RISC Machine</a:t>
            </a:r>
            <a:r>
              <a:rPr lang="en-US" sz="3500" dirty="0" smtClean="0"/>
              <a:t>,</a:t>
            </a:r>
          </a:p>
          <a:p>
            <a:pPr>
              <a:lnSpc>
                <a:spcPct val="170000"/>
              </a:lnSpc>
            </a:pPr>
            <a:r>
              <a:rPr lang="en-US" sz="3500" dirty="0" smtClean="0"/>
              <a:t>	load	mem(B),	reg(1);</a:t>
            </a:r>
          </a:p>
          <a:p>
            <a:pPr>
              <a:lnSpc>
                <a:spcPct val="170000"/>
              </a:lnSpc>
            </a:pPr>
            <a:r>
              <a:rPr lang="en-US" sz="3500" dirty="0" smtClean="0"/>
              <a:t>	load	mem(C),	reg(1);</a:t>
            </a:r>
          </a:p>
          <a:p>
            <a:pPr>
              <a:lnSpc>
                <a:spcPct val="170000"/>
              </a:lnSpc>
            </a:pPr>
            <a:r>
              <a:rPr lang="en-US" sz="3500" dirty="0" smtClean="0"/>
              <a:t>	add	reg(1),	reg(2),	reg(3);</a:t>
            </a:r>
          </a:p>
          <a:p>
            <a:pPr>
              <a:lnSpc>
                <a:spcPct val="170000"/>
              </a:lnSpc>
            </a:pPr>
            <a:r>
              <a:rPr lang="en-US" sz="3500" dirty="0" smtClean="0"/>
              <a:t>	store	</a:t>
            </a:r>
            <a:r>
              <a:rPr lang="en-US" sz="3500" dirty="0" err="1" smtClean="0"/>
              <a:t>reg</a:t>
            </a:r>
            <a:r>
              <a:rPr lang="en-US" sz="3500" dirty="0" smtClean="0"/>
              <a:t>(3),		mem(A);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3500" u="sng" dirty="0" smtClean="0"/>
              <a:t>Execution times equal, but CISC = 1 MIPS and RISC = 4 MIPS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76199"/>
            <a:ext cx="8229600" cy="6248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/>
              <a:t>Using a set of Benchmark Programs, called </a:t>
            </a:r>
            <a:r>
              <a:rPr lang="en-US" sz="2200" b="1" dirty="0" smtClean="0"/>
              <a:t>Benchmark Suite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b="1" dirty="0" smtClean="0"/>
              <a:t>SPEC Benchmark</a:t>
            </a:r>
            <a:r>
              <a:rPr lang="en-US" sz="2200" dirty="0" smtClean="0"/>
              <a:t> (</a:t>
            </a:r>
            <a:r>
              <a:rPr lang="en-US" sz="2200" b="1" dirty="0" smtClean="0"/>
              <a:t>S</a:t>
            </a:r>
            <a:r>
              <a:rPr lang="en-US" sz="2200" dirty="0" smtClean="0"/>
              <a:t>ystem </a:t>
            </a:r>
            <a:r>
              <a:rPr lang="en-US" sz="2200" b="1" dirty="0" smtClean="0"/>
              <a:t>P</a:t>
            </a:r>
            <a:r>
              <a:rPr lang="en-US" sz="2200" dirty="0" smtClean="0"/>
              <a:t>erformance </a:t>
            </a:r>
            <a:r>
              <a:rPr lang="en-US" sz="2200" b="1" dirty="0" smtClean="0"/>
              <a:t>E</a:t>
            </a:r>
            <a:r>
              <a:rPr lang="en-US" sz="2200" dirty="0" smtClean="0"/>
              <a:t>valuation </a:t>
            </a:r>
            <a:r>
              <a:rPr lang="en-US" sz="2200" b="1" dirty="0" smtClean="0"/>
              <a:t>C</a:t>
            </a:r>
            <a:r>
              <a:rPr lang="en-US" sz="2200" dirty="0" smtClean="0"/>
              <a:t>orporation)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/>
              <a:t>SPEC CPU2006</a:t>
            </a:r>
            <a:r>
              <a:rPr lang="en-US" sz="2000" dirty="0" smtClean="0"/>
              <a:t>: For Processor-intensive applications rather than I/O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/>
              <a:t>SPECjvm98</a:t>
            </a:r>
            <a:r>
              <a:rPr lang="en-US" sz="2000" dirty="0" smtClean="0"/>
              <a:t>: For Combined HW and SW aspects of the Java Virtual Machine (JVM) client platform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/>
              <a:t>SPECjbb2000</a:t>
            </a:r>
            <a:r>
              <a:rPr lang="en-US" sz="2000" dirty="0" smtClean="0"/>
              <a:t> (Java Business Benchmark): for Evaluating server-side Java-based  electronic commerce applications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/>
              <a:t>SPECweb99</a:t>
            </a:r>
            <a:r>
              <a:rPr lang="en-US" sz="2000" dirty="0" smtClean="0"/>
              <a:t>: For WWW Servers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b="1" dirty="0" smtClean="0"/>
              <a:t>SPECmail2001</a:t>
            </a:r>
            <a:r>
              <a:rPr lang="en-US" sz="2000" dirty="0" smtClean="0"/>
              <a:t>: For systems acting as Mail Server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1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 startAt="3"/>
            </a:pPr>
            <a:r>
              <a:rPr lang="en-US" sz="2400" dirty="0" smtClean="0"/>
              <a:t>Averaging a number of Benchmark Programs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To obtain a reliable comparison of the performance of various computers, a number of benchmark programs are run on each machine, then </a:t>
            </a:r>
            <a:r>
              <a:rPr lang="en-US" sz="2200" u="sng" dirty="0" smtClean="0"/>
              <a:t>average the results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1600" dirty="0" smtClean="0"/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</a:t>
            </a:r>
            <a:r>
              <a:rPr lang="en-US" sz="2200" u="sng" dirty="0" smtClean="0"/>
              <a:t>These results could be averaged by,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b="1" dirty="0" smtClean="0"/>
              <a:t>	Arithmetic Mean, Harmonic Mean or Geometric Mean</a:t>
            </a:r>
            <a:r>
              <a:rPr lang="en-US" sz="2200" dirty="0" smtClean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1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en-US" sz="2400" dirty="0" smtClean="0"/>
              <a:t>Amdahl’s Law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200" dirty="0" smtClean="0"/>
              <a:t>Consider a program running on a single processor such that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</a:t>
            </a:r>
            <a:r>
              <a:rPr lang="en-US" sz="2200" b="1" dirty="0" smtClean="0"/>
              <a:t>( </a:t>
            </a:r>
            <a:r>
              <a:rPr lang="en-US" sz="2200" b="1" i="1" dirty="0" smtClean="0"/>
              <a:t>1-f </a:t>
            </a:r>
            <a:r>
              <a:rPr lang="en-US" sz="2200" b="1" dirty="0" smtClean="0"/>
              <a:t>)</a:t>
            </a:r>
            <a:r>
              <a:rPr lang="en-US" sz="2200" dirty="0" smtClean="0"/>
              <a:t>: fraction of the execution time involves code that is inherently serial.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</a:t>
            </a:r>
            <a:r>
              <a:rPr lang="en-US" sz="2200" b="1" i="1" dirty="0" smtClean="0"/>
              <a:t>f</a:t>
            </a:r>
            <a:r>
              <a:rPr lang="en-US" sz="2200" i="1" dirty="0" smtClean="0"/>
              <a:t>:</a:t>
            </a:r>
            <a:r>
              <a:rPr lang="en-US" sz="2200" dirty="0" smtClean="0"/>
              <a:t> fraction involves code that is infinitely parallelizable.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</a:t>
            </a:r>
            <a:r>
              <a:rPr lang="en-US" sz="2200" b="1" i="1" dirty="0" smtClean="0"/>
              <a:t>T</a:t>
            </a:r>
            <a:r>
              <a:rPr lang="en-US" sz="2200" dirty="0" smtClean="0"/>
              <a:t>: Total execution time of the program using a single processor.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1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en-US" sz="2400" dirty="0" smtClean="0"/>
              <a:t>Amdahl’s Law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200" dirty="0" smtClean="0"/>
              <a:t>Then the Speedup using a parallel processor with N processors that fully exploits the parallel portion of the program is as follow: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352800"/>
            <a:ext cx="7192108" cy="685800"/>
          </a:xfrm>
          <a:prstGeom prst="rect">
            <a:avLst/>
          </a:prstGeom>
          <a:noFill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572000"/>
            <a:ext cx="3124200" cy="657726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572000"/>
            <a:ext cx="1916723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1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en-US" sz="2400" dirty="0" smtClean="0"/>
              <a:t>Amdahl’s Law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Amdahl’s law generalization to evaluate any Design and Technology Improvement in a computer system: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2200" dirty="0" smtClean="0"/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2200" dirty="0" smtClean="0"/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599" y="3429000"/>
            <a:ext cx="4130431" cy="533400"/>
          </a:xfrm>
          <a:prstGeom prst="rect">
            <a:avLst/>
          </a:prstGeom>
          <a:noFill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429000"/>
            <a:ext cx="3556000" cy="5334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04801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en-US" sz="2400" dirty="0" smtClean="0"/>
              <a:t>Amdahl’s Law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	Suppose that a feature of the system is used (during execution) a fraction of the time </a:t>
            </a:r>
            <a:r>
              <a:rPr lang="en-US" sz="2200" i="1" dirty="0" smtClean="0"/>
              <a:t>f</a:t>
            </a:r>
            <a:r>
              <a:rPr lang="en-US" sz="2200" dirty="0" smtClean="0"/>
              <a:t>, before enhancement, and that the speedup of that feature after enhancement is </a:t>
            </a:r>
            <a:r>
              <a:rPr lang="en-US" sz="2200" i="1" dirty="0" smtClean="0"/>
              <a:t>SU</a:t>
            </a:r>
            <a:r>
              <a:rPr lang="en-US" sz="2200" i="1" baseline="-25000" dirty="0" smtClean="0"/>
              <a:t>f</a:t>
            </a:r>
            <a:r>
              <a:rPr lang="en-US" sz="2200" i="1" dirty="0" smtClean="0"/>
              <a:t> 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1600" dirty="0" smtClean="0"/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sz="2200" dirty="0" smtClean="0"/>
              <a:t>Then the overall Speedup of the system is: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endParaRPr 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029200"/>
            <a:ext cx="2590800" cy="858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195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“Evolution and Performance” in [ Computer Organization  and Assembly Language ]  Lecture-05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423</cp:revision>
  <dcterms:created xsi:type="dcterms:W3CDTF">2015-02-12T04:34:33Z</dcterms:created>
  <dcterms:modified xsi:type="dcterms:W3CDTF">2015-09-14T08:50:03Z</dcterms:modified>
</cp:coreProperties>
</file>