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4" r:id="rId3"/>
    <p:sldId id="295" r:id="rId4"/>
    <p:sldId id="296" r:id="rId5"/>
    <p:sldId id="306" r:id="rId6"/>
    <p:sldId id="307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“</a:t>
            </a:r>
            <a:r>
              <a:rPr lang="en-US" sz="4000" dirty="0" smtClean="0">
                <a:sym typeface="Wingdings" pitchFamily="2" charset="2"/>
              </a:rPr>
              <a:t>Introduction to</a:t>
            </a:r>
            <a:br>
              <a:rPr lang="en-US" sz="4000" dirty="0" smtClean="0">
                <a:sym typeface="Wingdings" pitchFamily="2" charset="2"/>
              </a:rPr>
            </a:br>
            <a:r>
              <a:rPr lang="en-US" sz="4000" dirty="0" smtClean="0">
                <a:sym typeface="Wingdings" pitchFamily="2" charset="2"/>
              </a:rPr>
              <a:t>Assembly Language Programming</a:t>
            </a:r>
            <a:r>
              <a:rPr lang="en-US" sz="4000" dirty="0" smtClean="0"/>
              <a:t>”</a:t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Lecture-07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Data Registers: AX, BX, CX, &amp; DX</a:t>
            </a:r>
            <a:endParaRPr lang="en-US" sz="2400" dirty="0" smtClean="0"/>
          </a:p>
          <a:p>
            <a:pPr lvl="0"/>
            <a:r>
              <a:rPr lang="en-US" sz="2400" dirty="0" smtClean="0"/>
              <a:t>Available to the programmer for general data manipulation</a:t>
            </a:r>
          </a:p>
          <a:p>
            <a:pPr lvl="0"/>
            <a:r>
              <a:rPr lang="en-US" sz="2400" dirty="0" smtClean="0"/>
              <a:t>Some operations require a particular register</a:t>
            </a:r>
          </a:p>
          <a:p>
            <a:pPr lvl="0"/>
            <a:r>
              <a:rPr lang="en-US" sz="2400" dirty="0" smtClean="0"/>
              <a:t>High and low bytes of data registers can be accessed separately, i.e., AX is divided into AH and AL</a:t>
            </a:r>
          </a:p>
          <a:p>
            <a:pPr lvl="0"/>
            <a:r>
              <a:rPr lang="en-US" sz="2400" dirty="0" smtClean="0"/>
              <a:t>AX (Accumulator) is preferred for arithmetic, logic, and data transfer operations</a:t>
            </a:r>
          </a:p>
          <a:p>
            <a:pPr lvl="0"/>
            <a:r>
              <a:rPr lang="en-US" sz="2400" dirty="0" smtClean="0"/>
              <a:t>BX (Base Register) serves as an Address Register</a:t>
            </a:r>
          </a:p>
          <a:p>
            <a:pPr lvl="0"/>
            <a:r>
              <a:rPr lang="en-US" sz="2400" dirty="0" smtClean="0"/>
              <a:t>CX (Count Register) frequently serves as a loop counter</a:t>
            </a:r>
          </a:p>
          <a:p>
            <a:pPr lvl="0"/>
            <a:r>
              <a:rPr lang="en-US" sz="2400" dirty="0" smtClean="0"/>
              <a:t>DX (Data Register) is used in multiplication and division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Pointer and Index Registers: SP, BP, SI, DI</a:t>
            </a:r>
            <a:endParaRPr lang="en-US" sz="2400" dirty="0" smtClean="0"/>
          </a:p>
          <a:p>
            <a:pPr lvl="0"/>
            <a:r>
              <a:rPr lang="en-US" sz="2400" dirty="0" smtClean="0"/>
              <a:t>SP (</a:t>
            </a:r>
            <a:r>
              <a:rPr lang="en-US" sz="2400" i="1" dirty="0" smtClean="0"/>
              <a:t>Stack Pointer</a:t>
            </a:r>
            <a:r>
              <a:rPr lang="en-US" sz="2400" dirty="0" smtClean="0"/>
              <a:t>) points to the top of the Processor's stack</a:t>
            </a:r>
          </a:p>
          <a:p>
            <a:pPr lvl="0"/>
            <a:r>
              <a:rPr lang="en-US" sz="2400" dirty="0" smtClean="0"/>
              <a:t>BP (</a:t>
            </a:r>
            <a:r>
              <a:rPr lang="en-US" sz="2400" i="1" dirty="0" smtClean="0"/>
              <a:t>Base Pointer</a:t>
            </a:r>
            <a:r>
              <a:rPr lang="en-US" sz="2400" dirty="0" smtClean="0"/>
              <a:t>) usually accesses data </a:t>
            </a:r>
            <a:r>
              <a:rPr lang="en-US" sz="1800" dirty="0" smtClean="0"/>
              <a:t>(some place other than top)</a:t>
            </a:r>
            <a:r>
              <a:rPr lang="en-US" sz="2400" dirty="0" smtClean="0"/>
              <a:t> on the stack. Also used for indirect addressing similar to BX.</a:t>
            </a:r>
          </a:p>
          <a:p>
            <a:pPr lvl="0"/>
            <a:r>
              <a:rPr lang="en-US" sz="2400" dirty="0" smtClean="0"/>
              <a:t>SI (</a:t>
            </a:r>
            <a:r>
              <a:rPr lang="en-US" sz="2400" i="1" dirty="0" smtClean="0"/>
              <a:t>Source Index</a:t>
            </a:r>
            <a:r>
              <a:rPr lang="en-US" sz="2400" dirty="0" smtClean="0"/>
              <a:t>) used to point to memory locations in the Data Segment</a:t>
            </a:r>
          </a:p>
          <a:p>
            <a:pPr lvl="0"/>
            <a:r>
              <a:rPr lang="en-US" sz="2400" dirty="0" smtClean="0"/>
              <a:t>DI (D</a:t>
            </a:r>
            <a:r>
              <a:rPr lang="en-US" sz="2400" i="1" dirty="0" smtClean="0"/>
              <a:t>estination Index</a:t>
            </a:r>
            <a:r>
              <a:rPr lang="en-US" sz="2400" dirty="0" smtClean="0"/>
              <a:t>) performs same functions as SI.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DI and SI are often used for string operations.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Segment Registers: CS, DS, SS, ES</a:t>
            </a:r>
            <a:endParaRPr lang="en-US" sz="2400" dirty="0" smtClean="0"/>
          </a:p>
          <a:p>
            <a:pPr lvl="0"/>
            <a:r>
              <a:rPr lang="en-US" sz="2400" dirty="0" smtClean="0"/>
              <a:t>CS (</a:t>
            </a:r>
            <a:r>
              <a:rPr lang="en-US" sz="2400" i="1" dirty="0" smtClean="0"/>
              <a:t>Code Segment</a:t>
            </a:r>
            <a:r>
              <a:rPr lang="en-US" sz="2400" dirty="0" smtClean="0"/>
              <a:t>) addresses the start of the program's machine code in memory</a:t>
            </a:r>
          </a:p>
          <a:p>
            <a:pPr lvl="0"/>
            <a:r>
              <a:rPr lang="en-US" sz="2400" dirty="0" smtClean="0"/>
              <a:t>DS (D</a:t>
            </a:r>
            <a:r>
              <a:rPr lang="en-US" sz="2400" i="1" dirty="0" smtClean="0"/>
              <a:t>ata Segment</a:t>
            </a:r>
            <a:r>
              <a:rPr lang="en-US" sz="2400" dirty="0" smtClean="0"/>
              <a:t>) addresses the start of the program's data in memory</a:t>
            </a:r>
          </a:p>
          <a:p>
            <a:pPr lvl="0"/>
            <a:r>
              <a:rPr lang="en-US" sz="2400" dirty="0" smtClean="0"/>
              <a:t>SS (S</a:t>
            </a:r>
            <a:r>
              <a:rPr lang="en-US" sz="2400" i="1" dirty="0" smtClean="0"/>
              <a:t>tack Segment</a:t>
            </a:r>
            <a:r>
              <a:rPr lang="en-US" sz="2400" dirty="0" smtClean="0"/>
              <a:t>) addresses the start of the program's stack space in memory</a:t>
            </a:r>
          </a:p>
          <a:p>
            <a:pPr lvl="0"/>
            <a:r>
              <a:rPr lang="en-US" sz="2400" dirty="0" smtClean="0"/>
              <a:t>ES (</a:t>
            </a:r>
            <a:r>
              <a:rPr lang="en-US" sz="2400" i="1" dirty="0" smtClean="0"/>
              <a:t>Extra Segment</a:t>
            </a:r>
            <a:r>
              <a:rPr lang="en-US" sz="2400" dirty="0" smtClean="0"/>
              <a:t>) addresses an additional data segment, if necessary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Instruction Pointer: IP</a:t>
            </a:r>
            <a:endParaRPr lang="en-US" sz="2400" dirty="0" smtClean="0"/>
          </a:p>
          <a:p>
            <a:pPr lvl="0"/>
            <a:r>
              <a:rPr lang="en-US" sz="2400" dirty="0" smtClean="0"/>
              <a:t>8086 uses registers CS and IP to access instructions</a:t>
            </a:r>
          </a:p>
          <a:p>
            <a:pPr lvl="0"/>
            <a:r>
              <a:rPr lang="en-US" sz="2400" dirty="0" smtClean="0"/>
              <a:t>CS register contains the segment number of the next instruction and the IP contains the offset</a:t>
            </a:r>
          </a:p>
          <a:p>
            <a:pPr lvl="0"/>
            <a:r>
              <a:rPr lang="en-US" sz="2400" dirty="0" smtClean="0"/>
              <a:t>The IP is updated each time an instruction is executed so it will point to the next instruction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The IP is not directly accessible to the user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The FLAG Register</a:t>
            </a:r>
            <a:endParaRPr lang="en-US" sz="2400" dirty="0" smtClean="0"/>
          </a:p>
          <a:p>
            <a:pPr lvl="0"/>
            <a:r>
              <a:rPr lang="en-US" sz="2400" dirty="0" smtClean="0"/>
              <a:t>Indicates the status of the microprocessor</a:t>
            </a:r>
          </a:p>
          <a:p>
            <a:pPr lvl="0"/>
            <a:r>
              <a:rPr lang="en-US" sz="2400" dirty="0" smtClean="0"/>
              <a:t>Two kinds of flag bits: </a:t>
            </a:r>
            <a:r>
              <a:rPr lang="en-US" sz="2400" i="1" dirty="0" smtClean="0"/>
              <a:t>Status Flags</a:t>
            </a:r>
            <a:r>
              <a:rPr lang="en-US" sz="2400" dirty="0" smtClean="0"/>
              <a:t> and C</a:t>
            </a:r>
            <a:r>
              <a:rPr lang="en-US" sz="2400" i="1" dirty="0" smtClean="0"/>
              <a:t>ontrol Flags</a:t>
            </a:r>
            <a:endParaRPr lang="en-US" sz="2400" dirty="0" smtClean="0"/>
          </a:p>
          <a:p>
            <a:pPr lvl="0"/>
            <a:r>
              <a:rPr lang="en-US" sz="2400" dirty="0" smtClean="0"/>
              <a:t>Status flags reflect the result of an instruction, e.g., when the result of an arithmetic operation is 0, ZF (</a:t>
            </a:r>
            <a:r>
              <a:rPr lang="en-US" sz="2400" i="1" dirty="0" smtClean="0"/>
              <a:t>zero flag</a:t>
            </a:r>
            <a:r>
              <a:rPr lang="en-US" sz="2400" dirty="0" smtClean="0"/>
              <a:t>) is set to 1 (true)</a:t>
            </a:r>
          </a:p>
          <a:p>
            <a:pPr lvl="0"/>
            <a:r>
              <a:rPr lang="en-US" sz="2400" dirty="0" smtClean="0"/>
              <a:t>Control flags enable or disable certain operations of the processor, e.g., if the IF (</a:t>
            </a:r>
            <a:r>
              <a:rPr lang="en-US" sz="2400" i="1" dirty="0" smtClean="0"/>
              <a:t>Interrupt Flag</a:t>
            </a:r>
            <a:r>
              <a:rPr lang="en-US" sz="2400" dirty="0" smtClean="0"/>
              <a:t>) is cleared (set to 0), inputs from the keyboard are ignored by the processor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5165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“Assembly Language and it’s Need”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Each family of Processors has its own set of instructions for handling various operations, called machine language instructions.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These are strings of 1s and 0s.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For a human-being to give instructions to computers or to develop software, it’s too complex to work on 1s and 0s.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So the low-level Assembly language is designed for a specific family of processors that represents various instructions in symbolic form for better understanding.</a:t>
            </a:r>
          </a:p>
          <a:p>
            <a:pPr algn="ctr">
              <a:buNone/>
            </a:pPr>
            <a:endParaRPr lang="en-U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579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“Advantages of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400" dirty="0" smtClean="0"/>
              <a:t>Control the exact code behavior</a:t>
            </a:r>
          </a:p>
          <a:p>
            <a:r>
              <a:rPr lang="en-US" sz="2400" dirty="0" smtClean="0"/>
              <a:t>Produce fast code; Less code memory and execution time</a:t>
            </a:r>
          </a:p>
          <a:p>
            <a:r>
              <a:rPr lang="en-US" sz="2400" dirty="0" smtClean="0"/>
              <a:t>Powerful</a:t>
            </a:r>
          </a:p>
          <a:p>
            <a:r>
              <a:rPr lang="en-US" sz="2400" dirty="0" smtClean="0"/>
              <a:t>Can produce hand-optimized code perfectly tuned for your particular hardware setup</a:t>
            </a:r>
          </a:p>
          <a:p>
            <a:r>
              <a:rPr lang="en-US" sz="2400" dirty="0" smtClean="0"/>
              <a:t>Suitable for time-critical jobs like real-time processing</a:t>
            </a:r>
          </a:p>
          <a:p>
            <a:r>
              <a:rPr lang="en-US" sz="2400" dirty="0" smtClean="0"/>
              <a:t>Provides knowledge of:</a:t>
            </a:r>
          </a:p>
          <a:p>
            <a:pPr lvl="1"/>
            <a:r>
              <a:rPr lang="en-US" sz="2200" dirty="0" smtClean="0"/>
              <a:t>How Program accesses I/O</a:t>
            </a:r>
          </a:p>
          <a:p>
            <a:pPr lvl="1"/>
            <a:r>
              <a:rPr lang="en-US" sz="2200" dirty="0" smtClean="0"/>
              <a:t>How instruction processes data</a:t>
            </a:r>
          </a:p>
          <a:p>
            <a:pPr lvl="1"/>
            <a:r>
              <a:rPr lang="en-US" sz="2200" dirty="0" smtClean="0"/>
              <a:t>Interface of </a:t>
            </a:r>
            <a:r>
              <a:rPr lang="en-US" sz="2200" dirty="0" smtClean="0"/>
              <a:t>programs with Operating System, Processors and BIOS</a:t>
            </a:r>
            <a:endParaRPr lang="en-US" sz="2200" dirty="0" smtClean="0"/>
          </a:p>
          <a:p>
            <a:pPr lvl="1">
              <a:buNone/>
            </a:pPr>
            <a:r>
              <a:rPr lang="en-US" sz="2000" i="1" dirty="0" smtClean="0"/>
              <a:t>(In </a:t>
            </a:r>
            <a:r>
              <a:rPr lang="en-US" sz="2000" i="1" dirty="0" smtClean="0"/>
              <a:t>short, it’s </a:t>
            </a:r>
            <a:r>
              <a:rPr lang="en-US" sz="2000" i="1" dirty="0" smtClean="0"/>
              <a:t>Fast, HW control and HW functional visibility)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“Disadvantages of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400" dirty="0" smtClean="0"/>
              <a:t>It is long and tedious to write</a:t>
            </a:r>
          </a:p>
          <a:p>
            <a:r>
              <a:rPr lang="en-US" sz="2400" dirty="0" smtClean="0"/>
              <a:t>Errors can be very difficult to chase</a:t>
            </a:r>
          </a:p>
          <a:p>
            <a:r>
              <a:rPr lang="en-US" sz="2400" dirty="0" smtClean="0"/>
              <a:t>Code can be fairly difficult to understand and modify.i.e., to Maintain and Debug</a:t>
            </a:r>
          </a:p>
          <a:p>
            <a:r>
              <a:rPr lang="en-US" sz="2400" dirty="0" smtClean="0"/>
              <a:t>The result is non-portable to other Architectures, existing or upcoming</a:t>
            </a:r>
          </a:p>
          <a:p>
            <a:r>
              <a:rPr lang="en-US" sz="2400" dirty="0" smtClean="0"/>
              <a:t>Your code will be optimized only for a certain implementation of a same architecture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Code must be heavily documented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dirty="0" smtClean="0">
                <a:sym typeface="Wingdings" pitchFamily="2" charset="2"/>
              </a:rPr>
              <a:t>High-Level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versus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Low-Level</a:t>
            </a:r>
            <a:r>
              <a:rPr lang="en-US" sz="2800" dirty="0" smtClean="0">
                <a:sym typeface="Wingdings" pitchFamily="2" charset="2"/>
              </a:rPr>
              <a:t>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400" dirty="0" smtClean="0"/>
              <a:t>Instructions are much easier to remember and use than assembly language instructions.i.e., it’s more </a:t>
            </a:r>
            <a:r>
              <a:rPr lang="en-US" sz="2400" u="sng" dirty="0" smtClean="0"/>
              <a:t>human-like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High-level programs are much easier to understand than assembly language ones.</a:t>
            </a:r>
          </a:p>
          <a:p>
            <a:r>
              <a:rPr lang="en-US" sz="2400" dirty="0" smtClean="0"/>
              <a:t>Fewer instructions are required to write a program than when using assembly language.</a:t>
            </a:r>
          </a:p>
          <a:p>
            <a:r>
              <a:rPr lang="en-US" sz="2400" dirty="0" smtClean="0"/>
              <a:t>A program can usually be developed much more quickly using a high level language than an assembly language.</a:t>
            </a:r>
          </a:p>
          <a:p>
            <a:r>
              <a:rPr lang="en-US" sz="2400" dirty="0" smtClean="0"/>
              <a:t>A program written in a high level language on one type of computer can usually be converted to operate on another type of computer quite easily.i.e., these are </a:t>
            </a:r>
            <a:r>
              <a:rPr lang="en-US" sz="2400" u="sng" dirty="0" smtClean="0"/>
              <a:t>portable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dirty="0" smtClean="0">
                <a:sym typeface="Wingdings" pitchFamily="2" charset="2"/>
              </a:rPr>
              <a:t>High-Level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versus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Low-Level</a:t>
            </a:r>
            <a:r>
              <a:rPr lang="en-US" sz="2800" dirty="0" smtClean="0">
                <a:sym typeface="Wingdings" pitchFamily="2" charset="2"/>
              </a:rPr>
              <a:t>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r>
              <a:rPr lang="en-US" sz="2400" dirty="0" smtClean="0"/>
              <a:t>High-level language programs normally take up more space and execute more slowly than equivalent assembly language programs.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Memory Segmentation:</a:t>
            </a:r>
            <a:endParaRPr lang="en-US" sz="2400" dirty="0" smtClean="0"/>
          </a:p>
          <a:p>
            <a:pPr lvl="0"/>
            <a:r>
              <a:rPr lang="en-US" sz="2400" dirty="0" smtClean="0"/>
              <a:t>Memory segments are a direct consequence of using a 20 bit address in a 16 bit processor</a:t>
            </a:r>
          </a:p>
          <a:p>
            <a:pPr lvl="0"/>
            <a:r>
              <a:rPr lang="en-US" sz="2400" dirty="0" smtClean="0"/>
              <a:t>Memory is partitioned into 64K (2</a:t>
            </a:r>
            <a:r>
              <a:rPr lang="en-US" sz="2400" baseline="30000" dirty="0" smtClean="0"/>
              <a:t>16</a:t>
            </a:r>
            <a:r>
              <a:rPr lang="en-US" sz="2400" dirty="0" smtClean="0"/>
              <a:t>) segments</a:t>
            </a:r>
          </a:p>
          <a:p>
            <a:pPr lvl="0"/>
            <a:r>
              <a:rPr lang="en-US" sz="2400" dirty="0" smtClean="0"/>
              <a:t>Each segment is identified by a 16-bit segment number ranging from </a:t>
            </a:r>
            <a:r>
              <a:rPr lang="en-US" sz="2400" b="1" dirty="0" smtClean="0"/>
              <a:t>0000h-FFFFh</a:t>
            </a:r>
            <a:endParaRPr lang="en-US" sz="2400" dirty="0" smtClean="0"/>
          </a:p>
          <a:p>
            <a:pPr lvl="0"/>
            <a:r>
              <a:rPr lang="en-US" sz="2400" dirty="0" smtClean="0"/>
              <a:t>Within a segment, a memory location is specified by a 16-bit </a:t>
            </a:r>
            <a:r>
              <a:rPr lang="en-US" sz="2400" i="1" dirty="0" smtClean="0"/>
              <a:t>offset</a:t>
            </a:r>
            <a:r>
              <a:rPr lang="en-US" sz="2400" dirty="0" smtClean="0"/>
              <a:t> (the number of bytes from the beginning of the segment)</a:t>
            </a:r>
          </a:p>
          <a:p>
            <a:pPr lvl="0"/>
            <a:r>
              <a:rPr lang="en-US" sz="2400" dirty="0" smtClean="0"/>
              <a:t>The Segment:Offset address is a </a:t>
            </a:r>
            <a:r>
              <a:rPr lang="en-US" sz="2400" i="1" dirty="0" smtClean="0"/>
              <a:t>logical address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Segment:Offset Addresses</a:t>
            </a:r>
          </a:p>
          <a:p>
            <a:pPr lvl="0"/>
            <a:r>
              <a:rPr lang="en-US" sz="2400" b="1" dirty="0" smtClean="0"/>
              <a:t>A4FB:4872h</a:t>
            </a:r>
            <a:r>
              <a:rPr lang="en-US" sz="2400" dirty="0" smtClean="0"/>
              <a:t> means offset </a:t>
            </a:r>
            <a:r>
              <a:rPr lang="en-US" sz="2400" b="1" dirty="0" smtClean="0"/>
              <a:t>4872h</a:t>
            </a:r>
            <a:r>
              <a:rPr lang="en-US" sz="2400" dirty="0" smtClean="0"/>
              <a:t> within segment </a:t>
            </a:r>
            <a:r>
              <a:rPr lang="en-US" sz="2400" b="1" dirty="0" smtClean="0"/>
              <a:t>A4FBh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To get the physical address, the segment number is multiplied by 16 (shifted 4 bits to the left) and the offset is added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b="1" dirty="0" smtClean="0"/>
              <a:t>A4FB0h + 4872h = A9822h</a:t>
            </a:r>
            <a:r>
              <a:rPr lang="en-US" sz="2400" dirty="0" smtClean="0"/>
              <a:t> (20 bit physical address)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8086 Registers</a:t>
            </a:r>
            <a:endParaRPr lang="en-US" sz="2400" dirty="0" smtClean="0"/>
          </a:p>
          <a:p>
            <a:pPr lvl="0"/>
            <a:r>
              <a:rPr lang="en-US" sz="2400" dirty="0" smtClean="0"/>
              <a:t>Information inside the microprocessor is stored in registers (fourteen 16-bit registers)</a:t>
            </a:r>
          </a:p>
          <a:p>
            <a:pPr lvl="0"/>
            <a:r>
              <a:rPr lang="en-US" sz="2400" i="1" dirty="0" smtClean="0"/>
              <a:t>Data Registers</a:t>
            </a:r>
            <a:r>
              <a:rPr lang="en-US" sz="2400" dirty="0" smtClean="0"/>
              <a:t> hold data for an operation</a:t>
            </a:r>
          </a:p>
          <a:p>
            <a:pPr lvl="0"/>
            <a:r>
              <a:rPr lang="en-US" sz="2400" i="1" dirty="0" smtClean="0"/>
              <a:t>Address Registers</a:t>
            </a:r>
            <a:r>
              <a:rPr lang="en-US" sz="2400" dirty="0" smtClean="0"/>
              <a:t> hold the address of an instruction or data</a:t>
            </a:r>
          </a:p>
          <a:p>
            <a:pPr lvl="0"/>
            <a:r>
              <a:rPr lang="en-US" sz="2400" dirty="0" smtClean="0"/>
              <a:t>The Address Registers are divided into S</a:t>
            </a:r>
            <a:r>
              <a:rPr lang="en-US" sz="2400" i="1" dirty="0" smtClean="0"/>
              <a:t>egment</a:t>
            </a:r>
            <a:r>
              <a:rPr lang="en-US" sz="2400" dirty="0" smtClean="0"/>
              <a:t>, </a:t>
            </a:r>
            <a:r>
              <a:rPr lang="en-US" sz="2400" i="1" dirty="0" smtClean="0"/>
              <a:t>Pointer</a:t>
            </a:r>
            <a:r>
              <a:rPr lang="en-US" sz="2400" dirty="0" smtClean="0"/>
              <a:t>, and </a:t>
            </a:r>
            <a:r>
              <a:rPr lang="en-US" sz="2400" i="1" dirty="0" smtClean="0"/>
              <a:t>Index</a:t>
            </a:r>
            <a:r>
              <a:rPr lang="en-US" sz="2400" dirty="0" smtClean="0"/>
              <a:t> registers</a:t>
            </a:r>
          </a:p>
          <a:p>
            <a:pPr lvl="0"/>
            <a:r>
              <a:rPr lang="en-US" sz="2400" dirty="0" smtClean="0"/>
              <a:t>A S</a:t>
            </a:r>
            <a:r>
              <a:rPr lang="en-US" sz="2400" i="1" dirty="0" smtClean="0"/>
              <a:t>tatus Register</a:t>
            </a:r>
            <a:r>
              <a:rPr lang="en-US" sz="2400" dirty="0" smtClean="0"/>
              <a:t> (called Flags) keeps the current status of the Processor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906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“Introduction to Assembly Language Programming”  Lecture-07   M. M. Yasin myasin@ciitsahiwal.edu.pk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360</cp:revision>
  <dcterms:created xsi:type="dcterms:W3CDTF">2015-02-12T04:34:33Z</dcterms:created>
  <dcterms:modified xsi:type="dcterms:W3CDTF">2015-10-12T05:58:31Z</dcterms:modified>
</cp:coreProperties>
</file>