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305" r:id="rId3"/>
    <p:sldId id="306" r:id="rId4"/>
    <p:sldId id="308" r:id="rId5"/>
    <p:sldId id="309" r:id="rId6"/>
    <p:sldId id="310" r:id="rId7"/>
    <p:sldId id="311" r:id="rId8"/>
    <p:sldId id="312" r:id="rId9"/>
    <p:sldId id="313" r:id="rId10"/>
    <p:sldId id="314" r:id="rId11"/>
    <p:sldId id="315" r:id="rId12"/>
    <p:sldId id="322" r:id="rId13"/>
    <p:sldId id="321" r:id="rId14"/>
    <p:sldId id="316" r:id="rId15"/>
    <p:sldId id="317" r:id="rId16"/>
    <p:sldId id="318" r:id="rId17"/>
    <p:sldId id="319" r:id="rId18"/>
    <p:sldId id="3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10/2/2015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10/2/2015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10/2/2015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10/2/2015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10/2/2015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10/2/2015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10/2/2015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10/2/2015</a:t>
            </a:fld>
            <a:endParaRPr lang="en-US"/>
          </a:p>
        </p:txBody>
      </p:sp>
      <p:sp>
        <p:nvSpPr>
          <p:cNvPr id="8" name="Footer Placeholder 7"/>
          <p:cNvSpPr>
            <a:spLocks noGrp="1"/>
          </p:cNvSpPr>
          <p:nvPr>
            <p:ph type="ftr" sz="quarter" idx="11"/>
          </p:nvPr>
        </p:nvSpPr>
        <p:spPr/>
        <p:txBody>
          <a:bodyPr/>
          <a:lstStyle/>
          <a:p>
            <a:r>
              <a:rPr lang="en-US" dirty="0" smtClean="0"/>
              <a:t>Fall 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10/2/2015</a:t>
            </a:fld>
            <a:endParaRPr lang="en-US"/>
          </a:p>
        </p:txBody>
      </p:sp>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10/2/2015</a:t>
            </a:fld>
            <a:endParaRPr lang="en-US"/>
          </a:p>
        </p:txBody>
      </p:sp>
      <p:sp>
        <p:nvSpPr>
          <p:cNvPr id="3" name="Footer Placeholder 2"/>
          <p:cNvSpPr>
            <a:spLocks noGrp="1"/>
          </p:cNvSpPr>
          <p:nvPr>
            <p:ph type="ftr" sz="quarter" idx="11"/>
          </p:nvPr>
        </p:nvSpPr>
        <p:spPr/>
        <p:txBody>
          <a:bodyPr/>
          <a:lstStyle/>
          <a:p>
            <a:r>
              <a:rPr lang="en-US" dirty="0" smtClean="0"/>
              <a:t>Fall 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10/2/2015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10/2/2015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a:t>
            </a:r>
            <a:r>
              <a:rPr lang="en-US" sz="4000" dirty="0" smtClean="0">
                <a:sym typeface="Wingdings" pitchFamily="2" charset="2"/>
              </a:rPr>
              <a:t>The Computer Instruction Set</a:t>
            </a:r>
            <a:r>
              <a:rPr lang="en-US" sz="4000" dirty="0" smtClean="0"/>
              <a:t>” in</a:t>
            </a:r>
            <a:br>
              <a:rPr lang="en-US" sz="4000" dirty="0" smtClean="0"/>
            </a:br>
            <a:r>
              <a:rPr lang="en-US" sz="4000" dirty="0" smtClean="0"/>
              <a:t>[ Modern Computer Architecture ]</a:t>
            </a:r>
            <a:br>
              <a:rPr lang="en-US" sz="4000" dirty="0" smtClean="0"/>
            </a:br>
            <a:r>
              <a:rPr lang="en-US" sz="4000" dirty="0" smtClean="0"/>
              <a:t/>
            </a:r>
            <a:br>
              <a:rPr lang="en-US" sz="4000" dirty="0" smtClean="0"/>
            </a:br>
            <a:r>
              <a:rPr lang="en-US" sz="3200" dirty="0" smtClean="0"/>
              <a:t>Lecture-08</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4"/>
            </a:pPr>
            <a:r>
              <a:rPr lang="en-US" dirty="0" smtClean="0"/>
              <a:t>Program/Flow Control Instructions</a:t>
            </a:r>
          </a:p>
          <a:p>
            <a:pPr>
              <a:buNone/>
            </a:pPr>
            <a:endParaRPr lang="en-US" sz="1000" dirty="0" smtClean="0"/>
          </a:p>
          <a:p>
            <a:pPr>
              <a:lnSpc>
                <a:spcPct val="150000"/>
              </a:lnSpc>
            </a:pPr>
            <a:r>
              <a:rPr lang="en-US" sz="2800" dirty="0" smtClean="0"/>
              <a:t>Interrupt-handling Instructions</a:t>
            </a:r>
          </a:p>
          <a:p>
            <a:pPr>
              <a:buNone/>
            </a:pPr>
            <a:r>
              <a:rPr lang="en-US" sz="2400" dirty="0" smtClean="0"/>
              <a:t>	The service routine in this case reads the keyboard data, saves it in the main memory for further processing, and returns the control to the suspended program.</a:t>
            </a:r>
          </a:p>
          <a:p>
            <a:pPr>
              <a:buNone/>
            </a:pPr>
            <a:endParaRPr lang="en-US" sz="1000" dirty="0" smtClean="0"/>
          </a:p>
          <a:p>
            <a:pPr>
              <a:buNone/>
            </a:pPr>
            <a:r>
              <a:rPr lang="en-US" sz="2400" dirty="0" smtClean="0"/>
              <a:t>	If the service routine needs the CPU registers, their previous contents must be saved in the stack before the service routine actually uses them.</a:t>
            </a:r>
          </a:p>
          <a:p>
            <a:pPr>
              <a:buNone/>
            </a:pPr>
            <a:endParaRPr lang="en-US" sz="1000" dirty="0" smtClean="0"/>
          </a:p>
          <a:p>
            <a:pPr>
              <a:buNone/>
            </a:pPr>
            <a:r>
              <a:rPr lang="en-US" sz="2400" dirty="0" smtClean="0"/>
              <a:t>	</a:t>
            </a:r>
            <a:r>
              <a:rPr lang="en-US" sz="2400" b="1" u="sng" dirty="0" smtClean="0"/>
              <a:t>Note:</a:t>
            </a:r>
            <a:r>
              <a:rPr lang="en-US" sz="2400" dirty="0" smtClean="0"/>
              <a:t> This is a time-consuming operations, to speed it up, some microprocessors uses duplicate registers to save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5"/>
            </a:pPr>
            <a:r>
              <a:rPr lang="en-US" dirty="0" smtClean="0"/>
              <a:t>Processor/System Control Instructions</a:t>
            </a:r>
          </a:p>
          <a:p>
            <a:pPr marL="514350" indent="-514350">
              <a:buNone/>
            </a:pPr>
            <a:endParaRPr lang="en-US" sz="1000" dirty="0" smtClean="0"/>
          </a:p>
          <a:p>
            <a:pPr>
              <a:buNone/>
            </a:pPr>
            <a:r>
              <a:rPr lang="en-US" sz="2400" dirty="0" smtClean="0"/>
              <a:t>	</a:t>
            </a:r>
            <a:r>
              <a:rPr lang="en-US" sz="2400" u="sng" dirty="0" smtClean="0"/>
              <a:t>Reset Instructions</a:t>
            </a:r>
            <a:r>
              <a:rPr lang="en-US" sz="2400" dirty="0" smtClean="0"/>
              <a:t>: </a:t>
            </a:r>
            <a:r>
              <a:rPr lang="en-US" sz="2400" dirty="0" smtClean="0"/>
              <a:t>R</a:t>
            </a:r>
            <a:r>
              <a:rPr lang="en-US" sz="2400" dirty="0" smtClean="0"/>
              <a:t>eset the processor, setting registers to initial values, clearing/setting interrupt, setting PC to a standard starting location, sending a reset signal to external devices. Halt instructions.</a:t>
            </a:r>
          </a:p>
          <a:p>
            <a:pPr>
              <a:buNone/>
            </a:pPr>
            <a:endParaRPr lang="en-US" sz="1600" dirty="0" smtClean="0"/>
          </a:p>
          <a:p>
            <a:pPr>
              <a:buNone/>
            </a:pPr>
            <a:r>
              <a:rPr lang="en-US" sz="2400" dirty="0" smtClean="0"/>
              <a:t>	</a:t>
            </a:r>
            <a:r>
              <a:rPr lang="en-US" sz="2400" u="sng" dirty="0" smtClean="0"/>
              <a:t>Halt Instructions</a:t>
            </a:r>
            <a:r>
              <a:rPr lang="en-US" sz="2400" dirty="0" smtClean="0"/>
              <a:t>: Brings the processor to an idle state until restarted by external action or interrupt.</a:t>
            </a: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5"/>
            </a:pPr>
            <a:r>
              <a:rPr lang="en-US" dirty="0" smtClean="0"/>
              <a:t>Processor/System Control Instructions</a:t>
            </a:r>
          </a:p>
          <a:p>
            <a:pPr marL="514350" indent="-514350">
              <a:buNone/>
            </a:pPr>
            <a:endParaRPr lang="en-US" sz="1000" dirty="0" smtClean="0"/>
          </a:p>
          <a:p>
            <a:pPr>
              <a:buNone/>
            </a:pPr>
            <a:r>
              <a:rPr lang="en-US" sz="2400" dirty="0" smtClean="0"/>
              <a:t>	Now a days, systems are designed with multiprocessors to achieve high speed and more reliability.</a:t>
            </a:r>
          </a:p>
          <a:p>
            <a:pPr>
              <a:buNone/>
            </a:pPr>
            <a:endParaRPr lang="en-US" sz="1000" dirty="0" smtClean="0"/>
          </a:p>
          <a:p>
            <a:pPr>
              <a:buNone/>
            </a:pPr>
            <a:r>
              <a:rPr lang="en-US" sz="2400" dirty="0" smtClean="0"/>
              <a:t>	In a typical multiprocessor environment, several processors share single memory. In this situation, at any given time only one processor should be allowed to access the shared memory. This problem is known as the </a:t>
            </a:r>
            <a:r>
              <a:rPr lang="en-US" sz="2400" u="sng" dirty="0" smtClean="0"/>
              <a:t>Mutual Exclusion Problem</a:t>
            </a:r>
            <a:r>
              <a:rPr lang="en-US" sz="24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533400"/>
            <a:ext cx="8229600" cy="5516563"/>
          </a:xfrm>
        </p:spPr>
        <p:txBody>
          <a:bodyPr>
            <a:normAutofit lnSpcReduction="10000"/>
          </a:bodyPr>
          <a:lstStyle/>
          <a:p>
            <a:pPr marL="514350" indent="-514350" algn="ctr">
              <a:buFont typeface="+mj-lt"/>
              <a:buAutoNum type="arabicPeriod" startAt="6"/>
            </a:pPr>
            <a:r>
              <a:rPr lang="en-US" dirty="0" smtClean="0"/>
              <a:t>String Instructions</a:t>
            </a:r>
          </a:p>
          <a:p>
            <a:pPr marL="514350" indent="-514350">
              <a:buNone/>
            </a:pPr>
            <a:endParaRPr lang="en-US" sz="1000" dirty="0" smtClean="0"/>
          </a:p>
          <a:p>
            <a:pPr>
              <a:buNone/>
            </a:pPr>
            <a:r>
              <a:rPr lang="en-US" sz="2400" dirty="0" smtClean="0"/>
              <a:t>	Each string instruction may require a source operand and destination operand or both.</a:t>
            </a:r>
          </a:p>
          <a:p>
            <a:pPr>
              <a:buNone/>
            </a:pPr>
            <a:endParaRPr lang="en-US" sz="1000" dirty="0" smtClean="0"/>
          </a:p>
          <a:p>
            <a:pPr>
              <a:buNone/>
            </a:pPr>
            <a:r>
              <a:rPr lang="en-US" sz="2400" dirty="0" smtClean="0"/>
              <a:t>	SI and DI registers are used for source and destination respectively.</a:t>
            </a:r>
          </a:p>
          <a:p>
            <a:pPr>
              <a:buNone/>
            </a:pPr>
            <a:endParaRPr lang="en-US" sz="1000" dirty="0" smtClean="0"/>
          </a:p>
          <a:p>
            <a:pPr>
              <a:buNone/>
            </a:pPr>
            <a:r>
              <a:rPr lang="en-US" sz="2400" dirty="0" smtClean="0"/>
              <a:t>	DS:SI and ES:DI pairs are used.</a:t>
            </a:r>
          </a:p>
          <a:p>
            <a:pPr>
              <a:buNone/>
            </a:pPr>
            <a:endParaRPr lang="en-US" sz="1000" dirty="0" smtClean="0"/>
          </a:p>
          <a:p>
            <a:pPr>
              <a:buNone/>
            </a:pPr>
            <a:r>
              <a:rPr lang="en-US" sz="2400" dirty="0" smtClean="0"/>
              <a:t>For example,</a:t>
            </a:r>
          </a:p>
          <a:p>
            <a:pPr>
              <a:buNone/>
            </a:pPr>
            <a:r>
              <a:rPr lang="en-US" sz="2400" dirty="0" smtClean="0"/>
              <a:t>	MOVS </a:t>
            </a:r>
            <a:r>
              <a:rPr lang="en-US" sz="2400" dirty="0" smtClean="0">
                <a:sym typeface="Wingdings" pitchFamily="2" charset="2"/>
              </a:rPr>
              <a:t> Moves string data from memory to memory.</a:t>
            </a:r>
          </a:p>
          <a:p>
            <a:pPr>
              <a:buNone/>
            </a:pPr>
            <a:r>
              <a:rPr lang="en-US" sz="2400" dirty="0" smtClean="0"/>
              <a:t>	LODs </a:t>
            </a:r>
            <a:r>
              <a:rPr lang="en-US" sz="2400" dirty="0" smtClean="0">
                <a:sym typeface="Wingdings" pitchFamily="2" charset="2"/>
              </a:rPr>
              <a:t> Load from memory</a:t>
            </a:r>
            <a:endParaRPr lang="en-US" sz="2400" dirty="0" smtClean="0"/>
          </a:p>
          <a:p>
            <a:pPr>
              <a:buNone/>
            </a:pPr>
            <a:r>
              <a:rPr lang="en-US" sz="2400" dirty="0" smtClean="0"/>
              <a:t>	STOS </a:t>
            </a:r>
            <a:r>
              <a:rPr lang="en-US" sz="2400" dirty="0" smtClean="0">
                <a:sym typeface="Wingdings" pitchFamily="2" charset="2"/>
              </a:rPr>
              <a:t> Saves to memory</a:t>
            </a:r>
            <a:endParaRPr lang="en-US" sz="2400" dirty="0" smtClean="0"/>
          </a:p>
          <a:p>
            <a:pPr>
              <a:buNone/>
            </a:pPr>
            <a:r>
              <a:rPr lang="en-US" sz="2400" dirty="0" smtClean="0"/>
              <a:t>	CMPS </a:t>
            </a:r>
            <a:r>
              <a:rPr lang="en-US" sz="2400" dirty="0" smtClean="0">
                <a:sym typeface="Wingdings" pitchFamily="2" charset="2"/>
              </a:rPr>
              <a:t> Compare two data items in memory</a:t>
            </a:r>
            <a:endParaRPr lang="en-US" sz="2400" dirty="0" smtClean="0"/>
          </a:p>
          <a:p>
            <a:pPr>
              <a:buNone/>
            </a:pPr>
            <a:r>
              <a:rPr lang="en-US" sz="2400" dirty="0" smtClean="0"/>
              <a:t>	SCAS </a:t>
            </a:r>
            <a:r>
              <a:rPr lang="en-US" sz="2400" dirty="0" smtClean="0">
                <a:sym typeface="Wingdings" pitchFamily="2" charset="2"/>
              </a:rPr>
              <a:t> Compares contents in register with memory</a:t>
            </a:r>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7"/>
            </a:pPr>
            <a:r>
              <a:rPr lang="en-US" dirty="0" smtClean="0"/>
              <a:t>I/O Instructions</a:t>
            </a:r>
          </a:p>
          <a:p>
            <a:pPr marL="514350" indent="-514350">
              <a:buNone/>
            </a:pPr>
            <a:endParaRPr lang="en-US" sz="1000" dirty="0" smtClean="0"/>
          </a:p>
          <a:p>
            <a:pPr>
              <a:buNone/>
            </a:pPr>
            <a:r>
              <a:rPr lang="en-US" sz="2400" dirty="0" smtClean="0"/>
              <a:t>	To allow a processor to perform input and output operations.</a:t>
            </a:r>
          </a:p>
          <a:p>
            <a:pPr>
              <a:buNone/>
            </a:pPr>
            <a:endParaRPr lang="en-US" sz="1000" dirty="0" smtClean="0"/>
          </a:p>
          <a:p>
            <a:pPr>
              <a:buNone/>
            </a:pPr>
            <a:r>
              <a:rPr lang="en-US" sz="2400" dirty="0" smtClean="0"/>
              <a:t>	An input instruction allows a peripheral to transfer a word to either a CPU register or memory.</a:t>
            </a:r>
          </a:p>
          <a:p>
            <a:pPr>
              <a:buNone/>
            </a:pPr>
            <a:endParaRPr lang="en-US" sz="1000" dirty="0" smtClean="0"/>
          </a:p>
          <a:p>
            <a:pPr>
              <a:buNone/>
            </a:pPr>
            <a:r>
              <a:rPr lang="en-US" sz="2400" dirty="0" smtClean="0"/>
              <a:t>	Similarly an output instruction enables a processor to transfer a word into the buffer register of a peripheral device.</a:t>
            </a:r>
          </a:p>
          <a:p>
            <a:pPr>
              <a:buNone/>
            </a:pPr>
            <a:endParaRPr lang="en-US" sz="1000" dirty="0" smtClean="0"/>
          </a:p>
          <a:p>
            <a:pPr>
              <a:buNone/>
            </a:pPr>
            <a:r>
              <a:rPr lang="en-US" sz="2400" dirty="0" smtClean="0"/>
              <a:t>	In some processors, peripheral device is mapped to a main memory address. In this situation, data moves from CPU to a memory location and vice versa constitute output and input operations. This method is known as </a:t>
            </a:r>
            <a:r>
              <a:rPr lang="en-US" sz="2400" u="sng" dirty="0" smtClean="0"/>
              <a:t>Memory-mapped I/O</a:t>
            </a:r>
            <a:r>
              <a:rPr lang="en-US" sz="24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15</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7"/>
            </a:pPr>
            <a:r>
              <a:rPr lang="en-US" dirty="0" smtClean="0"/>
              <a:t>I/O Instructions</a:t>
            </a:r>
          </a:p>
          <a:p>
            <a:pPr marL="514350" indent="-514350">
              <a:buNone/>
            </a:pPr>
            <a:endParaRPr lang="en-US" sz="1000" dirty="0" smtClean="0"/>
          </a:p>
          <a:p>
            <a:pPr>
              <a:buNone/>
            </a:pPr>
            <a:r>
              <a:rPr lang="en-US" sz="2400" dirty="0" smtClean="0"/>
              <a:t>	With Memory-mapped I/O approach, processor doesn't need any special I/O instruction.</a:t>
            </a:r>
          </a:p>
          <a:p>
            <a:pPr>
              <a:buNone/>
            </a:pPr>
            <a:endParaRPr lang="en-US" sz="1000" dirty="0" smtClean="0"/>
          </a:p>
          <a:p>
            <a:pPr>
              <a:buNone/>
            </a:pPr>
            <a:r>
              <a:rPr lang="en-US" sz="2400" dirty="0" smtClean="0"/>
              <a:t>	Also, a programmer can exploit all the available addressing modes for performing I/O operations in an efficient manner.</a:t>
            </a:r>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r>
              <a:rPr lang="en-US" sz="2400" dirty="0" smtClean="0"/>
              <a:t>	A peripheral device can be mapped to an address in a separate address space called I/O space.</a:t>
            </a:r>
          </a:p>
          <a:p>
            <a:pPr>
              <a:lnSpc>
                <a:spcPct val="150000"/>
              </a:lnSpc>
              <a:buNone/>
            </a:pPr>
            <a:r>
              <a:rPr lang="en-US" sz="2400" dirty="0" smtClean="0"/>
              <a:t>	This would require special IN and OUT instructions.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16</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7"/>
            </a:pPr>
            <a:r>
              <a:rPr lang="en-US" dirty="0" smtClean="0"/>
              <a:t>I/O Instructions</a:t>
            </a:r>
          </a:p>
          <a:p>
            <a:pPr marL="514350" indent="-514350">
              <a:buNone/>
            </a:pPr>
            <a:endParaRPr lang="en-US" sz="1000" dirty="0" smtClean="0"/>
          </a:p>
          <a:p>
            <a:pPr>
              <a:buNone/>
            </a:pPr>
            <a:r>
              <a:rPr lang="en-US" sz="2400" dirty="0" smtClean="0"/>
              <a:t>	These are shorter than regular MOV instructions, and so program execution time is expedited.</a:t>
            </a:r>
          </a:p>
          <a:p>
            <a:pPr>
              <a:buNone/>
            </a:pPr>
            <a:endParaRPr lang="en-US" sz="1000" dirty="0" smtClean="0"/>
          </a:p>
          <a:p>
            <a:pPr>
              <a:buNone/>
            </a:pPr>
            <a:r>
              <a:rPr lang="en-US" sz="2400" dirty="0" smtClean="0"/>
              <a:t>	Memory address space doesn't conflict with I/O space and entire memory can be completely utilized for storing code and data.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17</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7"/>
            </a:pPr>
            <a:r>
              <a:rPr lang="en-US" dirty="0" smtClean="0"/>
              <a:t>I/O Instructions</a:t>
            </a:r>
          </a:p>
          <a:p>
            <a:pPr marL="514350" indent="-514350">
              <a:buNone/>
            </a:pPr>
            <a:endParaRPr lang="en-US" sz="1000" dirty="0" smtClean="0"/>
          </a:p>
          <a:p>
            <a:pPr>
              <a:buNone/>
            </a:pPr>
            <a:r>
              <a:rPr lang="en-US" sz="2400" dirty="0" smtClean="0"/>
              <a:t>	Usually a processor is completely tied up with I/O operations. This limits the system's throughput (number of tasks processed per unit time) because the operational speed of a peripheral device is typically 20 to 50 times lower than the processor.</a:t>
            </a:r>
          </a:p>
          <a:p>
            <a:pPr>
              <a:buNone/>
            </a:pPr>
            <a:endParaRPr lang="en-US" sz="1000" dirty="0" smtClean="0"/>
          </a:p>
          <a:p>
            <a:pPr>
              <a:buNone/>
            </a:pPr>
            <a:r>
              <a:rPr lang="en-US" sz="2400" dirty="0" smtClean="0"/>
              <a:t>	In order to overcome this difficulty, a hardware approach called </a:t>
            </a:r>
            <a:r>
              <a:rPr lang="en-US" sz="2400" u="sng" dirty="0" smtClean="0"/>
              <a:t>Direct memory Access (DMA)</a:t>
            </a:r>
            <a:r>
              <a:rPr lang="en-US" sz="2400" dirty="0" smtClean="0"/>
              <a:t> is employed.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18</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7"/>
            </a:pPr>
            <a:r>
              <a:rPr lang="en-US" dirty="0" smtClean="0"/>
              <a:t>I/O Instructions</a:t>
            </a:r>
          </a:p>
          <a:p>
            <a:pPr marL="514350" indent="-514350">
              <a:buNone/>
            </a:pPr>
            <a:endParaRPr lang="en-US" sz="1000" dirty="0" smtClean="0"/>
          </a:p>
          <a:p>
            <a:pPr>
              <a:buNone/>
            </a:pPr>
            <a:r>
              <a:rPr lang="en-US" sz="2400" dirty="0" smtClean="0"/>
              <a:t>	In this method, the processor initiates an I/O operation by transferring typical parameters such as starting address in the memory, block size, and the type of operation, to a hardware device called a DMA controller. After this, the DMA controller takes control of the I/O transfer. The processor is free to do any computation after initializing the DMA controller.</a:t>
            </a:r>
          </a:p>
          <a:p>
            <a:pPr>
              <a:buNone/>
            </a:pPr>
            <a:endParaRPr lang="en-US" sz="1000" dirty="0" smtClean="0"/>
          </a:p>
          <a:p>
            <a:pPr>
              <a:buNone/>
            </a:pPr>
            <a:r>
              <a:rPr lang="en-US" sz="2400" dirty="0" smtClean="0"/>
              <a:t>	Since I/O and CPU activities overlap, the DMA approach significantly increases a system's throughput.</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algn="ctr">
              <a:buNone/>
            </a:pPr>
            <a:r>
              <a:rPr lang="en-US" dirty="0" smtClean="0"/>
              <a:t>Instructions Groups and Concepts</a:t>
            </a:r>
          </a:p>
          <a:p>
            <a:pPr>
              <a:buNone/>
            </a:pPr>
            <a:endParaRPr lang="en-US" sz="2400" dirty="0" smtClean="0"/>
          </a:p>
          <a:p>
            <a:pPr marL="514350" lvl="0" indent="-514350">
              <a:buFont typeface="+mj-lt"/>
              <a:buAutoNum type="arabicPeriod"/>
            </a:pPr>
            <a:r>
              <a:rPr lang="en-US" sz="2800" dirty="0" smtClean="0"/>
              <a:t>Data Transfer Instructions</a:t>
            </a:r>
          </a:p>
          <a:p>
            <a:pPr marL="514350" lvl="0" indent="-514350">
              <a:buFont typeface="+mj-lt"/>
              <a:buAutoNum type="arabicPeriod"/>
            </a:pPr>
            <a:r>
              <a:rPr lang="en-US" sz="2800" dirty="0" smtClean="0"/>
              <a:t>Arithmetic Instructions</a:t>
            </a:r>
          </a:p>
          <a:p>
            <a:pPr marL="514350" lvl="0" indent="-514350">
              <a:buFont typeface="+mj-lt"/>
              <a:buAutoNum type="arabicPeriod"/>
            </a:pPr>
            <a:r>
              <a:rPr lang="en-US" sz="2800" dirty="0" smtClean="0"/>
              <a:t>Logic Instructions</a:t>
            </a:r>
          </a:p>
          <a:p>
            <a:pPr marL="514350" lvl="0" indent="-514350">
              <a:buFont typeface="+mj-lt"/>
              <a:buAutoNum type="arabicPeriod"/>
            </a:pPr>
            <a:r>
              <a:rPr lang="en-US" sz="2800" dirty="0" smtClean="0"/>
              <a:t>Program/Flow Control Instructions</a:t>
            </a:r>
          </a:p>
          <a:p>
            <a:pPr marL="514350" lvl="0" indent="-514350">
              <a:buFont typeface="+mj-lt"/>
              <a:buAutoNum type="arabicPeriod"/>
            </a:pPr>
            <a:r>
              <a:rPr lang="en-US" sz="2800" dirty="0" smtClean="0"/>
              <a:t>Processor/System Control Instructions</a:t>
            </a:r>
          </a:p>
          <a:p>
            <a:pPr marL="514350" lvl="0" indent="-514350">
              <a:buFont typeface="+mj-lt"/>
              <a:buAutoNum type="arabicPeriod"/>
            </a:pPr>
            <a:r>
              <a:rPr lang="en-US" sz="2800" dirty="0" smtClean="0"/>
              <a:t>String Instructions</a:t>
            </a:r>
          </a:p>
          <a:p>
            <a:pPr marL="514350" lvl="0" indent="-514350">
              <a:buFont typeface="+mj-lt"/>
              <a:buAutoNum type="arabicPeriod"/>
            </a:pPr>
            <a:r>
              <a:rPr lang="en-US" sz="2800" dirty="0" smtClean="0"/>
              <a:t>I/O Instructions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a:pPr>
            <a:r>
              <a:rPr lang="en-US" dirty="0" smtClean="0"/>
              <a:t>Data Transfer Instructions</a:t>
            </a:r>
          </a:p>
          <a:p>
            <a:pPr>
              <a:buNone/>
            </a:pPr>
            <a:endParaRPr lang="en-US" sz="1000" dirty="0" smtClean="0"/>
          </a:p>
          <a:p>
            <a:r>
              <a:rPr lang="en-US" sz="2800" dirty="0" smtClean="0"/>
              <a:t>Register to Register</a:t>
            </a:r>
          </a:p>
          <a:p>
            <a:r>
              <a:rPr lang="en-US" sz="2800" dirty="0" smtClean="0"/>
              <a:t>Register to Memory</a:t>
            </a:r>
          </a:p>
          <a:p>
            <a:r>
              <a:rPr lang="en-US" sz="2800" dirty="0" smtClean="0"/>
              <a:t>Memory to Register</a:t>
            </a:r>
          </a:p>
          <a:p>
            <a:r>
              <a:rPr lang="en-US" sz="2800" dirty="0" smtClean="0"/>
              <a:t>Memory to Memory</a:t>
            </a:r>
          </a:p>
          <a:p>
            <a:pPr>
              <a:buNone/>
            </a:pPr>
            <a:endParaRPr lang="en-US" sz="2800" dirty="0" smtClean="0"/>
          </a:p>
          <a:p>
            <a:pPr marL="514350" indent="-514350" algn="ctr">
              <a:lnSpc>
                <a:spcPct val="150000"/>
              </a:lnSpc>
              <a:buFont typeface="+mj-lt"/>
              <a:buAutoNum type="arabicPeriod" startAt="2"/>
            </a:pPr>
            <a:r>
              <a:rPr lang="en-US" dirty="0" smtClean="0"/>
              <a:t>Arithmetic Instructions</a:t>
            </a:r>
          </a:p>
          <a:p>
            <a:pPr>
              <a:buNone/>
            </a:pPr>
            <a:endParaRPr lang="en-US" sz="1000" dirty="0" smtClean="0"/>
          </a:p>
          <a:p>
            <a:r>
              <a:rPr lang="en-US" sz="2800" dirty="0" smtClean="0"/>
              <a:t>ADD, SUB, MUL and DIV</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3"/>
            </a:pPr>
            <a:r>
              <a:rPr lang="en-US" dirty="0" smtClean="0"/>
              <a:t>Logic Instructions</a:t>
            </a:r>
          </a:p>
          <a:p>
            <a:pPr>
              <a:buNone/>
            </a:pPr>
            <a:endParaRPr lang="en-US" sz="1000" dirty="0" smtClean="0"/>
          </a:p>
          <a:p>
            <a:r>
              <a:rPr lang="en-US" sz="2800" dirty="0" smtClean="0"/>
              <a:t>Boolean AND, OR, NOT and Exclusive- OR operations on a bit-by-bit basis.</a:t>
            </a:r>
          </a:p>
          <a:p>
            <a:pPr>
              <a:buNone/>
            </a:pPr>
            <a:endParaRPr lang="en-US" sz="1000" dirty="0" smtClean="0"/>
          </a:p>
          <a:p>
            <a:pPr>
              <a:buNone/>
            </a:pPr>
            <a:r>
              <a:rPr lang="en-US" sz="2800" dirty="0" smtClean="0"/>
              <a:t>These instructions also include shift instructions:</a:t>
            </a:r>
          </a:p>
          <a:p>
            <a:r>
              <a:rPr lang="en-US" sz="2800" dirty="0" smtClean="0"/>
              <a:t>Arithmetic shift (left or right)</a:t>
            </a:r>
          </a:p>
          <a:p>
            <a:r>
              <a:rPr lang="en-US" sz="2800" dirty="0" smtClean="0"/>
              <a:t>Logical shift (left or right)</a:t>
            </a:r>
          </a:p>
          <a:p>
            <a:r>
              <a:rPr lang="en-US" sz="2800" dirty="0" smtClean="0"/>
              <a:t>Rotate shift (left or right) through or without carry flag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4"/>
            </a:pPr>
            <a:r>
              <a:rPr lang="en-US" dirty="0" smtClean="0"/>
              <a:t>Program/Flow Control Instructions</a:t>
            </a:r>
          </a:p>
          <a:p>
            <a:pPr>
              <a:buNone/>
            </a:pPr>
            <a:endParaRPr lang="en-US" sz="1000" dirty="0" smtClean="0"/>
          </a:p>
          <a:p>
            <a:r>
              <a:rPr lang="en-US" sz="2800" dirty="0" smtClean="0"/>
              <a:t>Unconditional Branch Instructions</a:t>
            </a:r>
          </a:p>
          <a:p>
            <a:pPr>
              <a:lnSpc>
                <a:spcPct val="150000"/>
              </a:lnSpc>
            </a:pPr>
            <a:r>
              <a:rPr lang="en-US" sz="2800" dirty="0" smtClean="0"/>
              <a:t>Conditional Branch Instructions</a:t>
            </a:r>
          </a:p>
          <a:p>
            <a:pPr>
              <a:lnSpc>
                <a:spcPct val="150000"/>
              </a:lnSpc>
            </a:pPr>
            <a:r>
              <a:rPr lang="en-US" sz="2800" dirty="0" smtClean="0"/>
              <a:t>Subroutine Call Instructions</a:t>
            </a:r>
          </a:p>
          <a:p>
            <a:pPr>
              <a:lnSpc>
                <a:spcPct val="150000"/>
              </a:lnSpc>
            </a:pPr>
            <a:r>
              <a:rPr lang="en-US" sz="2800" dirty="0" smtClean="0"/>
              <a:t>Interrupt-handling Instructions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533400"/>
            <a:ext cx="8229600" cy="5516563"/>
          </a:xfrm>
        </p:spPr>
        <p:txBody>
          <a:bodyPr>
            <a:normAutofit lnSpcReduction="10000"/>
          </a:bodyPr>
          <a:lstStyle/>
          <a:p>
            <a:pPr marL="514350" indent="-514350" algn="ctr">
              <a:buFont typeface="+mj-lt"/>
              <a:buAutoNum type="arabicPeriod" startAt="4"/>
            </a:pPr>
            <a:r>
              <a:rPr lang="en-US" dirty="0" smtClean="0"/>
              <a:t>Program/Flow Control Instructions</a:t>
            </a:r>
          </a:p>
          <a:p>
            <a:pPr>
              <a:buNone/>
            </a:pPr>
            <a:endParaRPr lang="en-US" sz="1000" dirty="0" smtClean="0"/>
          </a:p>
          <a:p>
            <a:pPr>
              <a:lnSpc>
                <a:spcPct val="150000"/>
              </a:lnSpc>
            </a:pPr>
            <a:r>
              <a:rPr lang="en-US" sz="2800" dirty="0" smtClean="0"/>
              <a:t>Subroutine Call Instructions</a:t>
            </a:r>
          </a:p>
          <a:p>
            <a:pPr>
              <a:lnSpc>
                <a:spcPct val="150000"/>
              </a:lnSpc>
              <a:buNone/>
            </a:pPr>
            <a:r>
              <a:rPr lang="en-US" sz="2400" dirty="0" smtClean="0"/>
              <a:t>To carry out repeatedly needed tasks, saves space.</a:t>
            </a:r>
          </a:p>
          <a:p>
            <a:pPr>
              <a:lnSpc>
                <a:spcPct val="150000"/>
              </a:lnSpc>
              <a:buNone/>
            </a:pPr>
            <a:r>
              <a:rPr lang="en-US" sz="2400" dirty="0" smtClean="0"/>
              <a:t>	A large program is a collection of independent program modules, where each module may be a subroutine or a set of subroutines, this feature is called, in modern software approach, </a:t>
            </a:r>
            <a:r>
              <a:rPr lang="en-US" sz="2400" u="sng" dirty="0" smtClean="0"/>
              <a:t>Modular Programming</a:t>
            </a:r>
            <a:r>
              <a:rPr lang="en-US" sz="2400" dirty="0" smtClean="0"/>
              <a:t>.</a:t>
            </a:r>
          </a:p>
          <a:p>
            <a:pPr>
              <a:buNone/>
            </a:pPr>
            <a:endParaRPr lang="en-US" sz="1600" dirty="0" smtClean="0"/>
          </a:p>
          <a:p>
            <a:pPr>
              <a:buNone/>
            </a:pPr>
            <a:r>
              <a:rPr lang="en-US" sz="2400" dirty="0" smtClean="0"/>
              <a:t>	For example, in a multi-user system, several user programs may share the same I/O subroutine provided by the operating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4"/>
            </a:pPr>
            <a:r>
              <a:rPr lang="en-US" dirty="0" smtClean="0"/>
              <a:t>Program/Flow Control Instructions</a:t>
            </a:r>
          </a:p>
          <a:p>
            <a:pPr>
              <a:buNone/>
            </a:pPr>
            <a:endParaRPr lang="en-US" sz="1000" dirty="0" smtClean="0"/>
          </a:p>
          <a:p>
            <a:pPr>
              <a:lnSpc>
                <a:spcPct val="150000"/>
              </a:lnSpc>
            </a:pPr>
            <a:r>
              <a:rPr lang="en-US" sz="2800" dirty="0" smtClean="0"/>
              <a:t>Subroutine Call Instructions</a:t>
            </a:r>
          </a:p>
          <a:p>
            <a:pPr>
              <a:buNone/>
            </a:pPr>
            <a:r>
              <a:rPr lang="en-US" sz="2400" dirty="0" smtClean="0"/>
              <a:t>Instructions used are:</a:t>
            </a:r>
          </a:p>
          <a:p>
            <a:pPr>
              <a:buNone/>
            </a:pPr>
            <a:r>
              <a:rPr lang="en-US" sz="2400" dirty="0" smtClean="0"/>
              <a:t>	CALL (refers to the first address of the subroutine) and</a:t>
            </a:r>
          </a:p>
          <a:p>
            <a:pPr>
              <a:buNone/>
            </a:pPr>
            <a:r>
              <a:rPr lang="en-US" sz="2400" dirty="0" smtClean="0"/>
              <a:t>	RET (usually the last instruction of the subroutine).</a:t>
            </a:r>
          </a:p>
          <a:p>
            <a:pPr>
              <a:buNone/>
            </a:pPr>
            <a:r>
              <a:rPr lang="en-US" sz="2400" dirty="0" smtClean="0"/>
              <a:t>	</a:t>
            </a:r>
          </a:p>
          <a:p>
            <a:pPr>
              <a:buNone/>
            </a:pPr>
            <a:r>
              <a:rPr lang="en-US" sz="2400" dirty="0" smtClean="0"/>
              <a:t>	In microprocessors, PC is used as the Linkage Register to implement a subroutine call.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4"/>
            </a:pPr>
            <a:r>
              <a:rPr lang="en-US" dirty="0" smtClean="0"/>
              <a:t>Program/Flow Control Instructions</a:t>
            </a:r>
          </a:p>
          <a:p>
            <a:pPr>
              <a:buNone/>
            </a:pPr>
            <a:endParaRPr lang="en-US" sz="1000" dirty="0" smtClean="0"/>
          </a:p>
          <a:p>
            <a:pPr>
              <a:lnSpc>
                <a:spcPct val="150000"/>
              </a:lnSpc>
            </a:pPr>
            <a:r>
              <a:rPr lang="en-US" sz="2800" dirty="0" smtClean="0"/>
              <a:t>Interrupt-handling Instructions</a:t>
            </a:r>
          </a:p>
          <a:p>
            <a:pPr>
              <a:buNone/>
            </a:pPr>
            <a:r>
              <a:rPr lang="en-US" sz="2400" dirty="0" smtClean="0"/>
              <a:t>	It may be defined as a hardware-initiated subroutine call. </a:t>
            </a:r>
          </a:p>
          <a:p>
            <a:pPr>
              <a:buNone/>
            </a:pPr>
            <a:endParaRPr lang="en-US" sz="1000" dirty="0" smtClean="0"/>
          </a:p>
          <a:p>
            <a:pPr>
              <a:buNone/>
            </a:pPr>
            <a:r>
              <a:rPr lang="en-US" sz="2400" dirty="0" smtClean="0"/>
              <a:t>	For example, in a microprocessor-based system, an I/O device such as a keyboard may generate an interrupt to inform the processor that valid data is available.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533400"/>
            <a:ext cx="8229600" cy="5516563"/>
          </a:xfrm>
        </p:spPr>
        <p:txBody>
          <a:bodyPr>
            <a:normAutofit/>
          </a:bodyPr>
          <a:lstStyle/>
          <a:p>
            <a:pPr marL="514350" indent="-514350" algn="ctr">
              <a:buFont typeface="+mj-lt"/>
              <a:buAutoNum type="arabicPeriod" startAt="4"/>
            </a:pPr>
            <a:r>
              <a:rPr lang="en-US" dirty="0" smtClean="0"/>
              <a:t>Program/Flow Control Instructions</a:t>
            </a:r>
          </a:p>
          <a:p>
            <a:pPr>
              <a:buNone/>
            </a:pPr>
            <a:endParaRPr lang="en-US" sz="1000" dirty="0" smtClean="0"/>
          </a:p>
          <a:p>
            <a:pPr>
              <a:lnSpc>
                <a:spcPct val="150000"/>
              </a:lnSpc>
            </a:pPr>
            <a:r>
              <a:rPr lang="en-US" sz="2800" dirty="0" smtClean="0"/>
              <a:t>Interrupt-handling Instructions</a:t>
            </a:r>
          </a:p>
          <a:p>
            <a:pPr>
              <a:buNone/>
            </a:pPr>
            <a:r>
              <a:rPr lang="en-US" sz="2400" dirty="0" smtClean="0"/>
              <a:t>	When this interrupt is recognized, the processor suspends the execution of the currently running program,</a:t>
            </a:r>
          </a:p>
          <a:p>
            <a:pPr>
              <a:buNone/>
            </a:pPr>
            <a:endParaRPr lang="en-US" sz="1000" dirty="0" smtClean="0"/>
          </a:p>
          <a:p>
            <a:pPr>
              <a:buNone/>
            </a:pPr>
            <a:r>
              <a:rPr lang="en-US" sz="2400" dirty="0" smtClean="0"/>
              <a:t>	Saves the contents of the PC in the stack, and</a:t>
            </a:r>
          </a:p>
          <a:p>
            <a:pPr>
              <a:buNone/>
            </a:pPr>
            <a:r>
              <a:rPr lang="en-US" sz="1000" dirty="0" smtClean="0"/>
              <a:t>.</a:t>
            </a:r>
          </a:p>
          <a:p>
            <a:pPr>
              <a:buNone/>
            </a:pPr>
            <a:r>
              <a:rPr lang="en-US" sz="2400" dirty="0" smtClean="0"/>
              <a:t>	Transfers the control to a service routine dedicated to serve the keyboard.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337</Words>
  <Application>Microsoft Office PowerPoint</Application>
  <PresentationFormat>On-screen Show (4:3)</PresentationFormat>
  <Paragraphs>167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“The Computer Instruction Set” in [ Modern Computer Architecture ]  Lecture-08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524</cp:revision>
  <dcterms:created xsi:type="dcterms:W3CDTF">2015-02-12T04:34:33Z</dcterms:created>
  <dcterms:modified xsi:type="dcterms:W3CDTF">2015-10-02T10:26:48Z</dcterms:modified>
</cp:coreProperties>
</file>