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30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97-997A-41DF-AB03-6856FEFCEA2B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3C4C-D25E-4E09-87BD-2F5CEDA231AA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C803-1681-4D15-ACA1-3D4862422874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7F-61CB-4DC3-A49F-52BF1271A326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619-BD8F-48FB-B96F-D120D807D85E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E2FC-7C00-4EAF-97F1-6A0219858AA4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D715-AB65-4315-954C-452EDCD1FA59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B42-62E3-434E-A5A4-54D92730FA62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1D91-0A47-414D-A753-0AAC36EA2B35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C2A-8C2B-41CD-A392-5A49BBB3C75B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B6DB-651A-4647-ABB5-E039222EE7C8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4E6-A073-46FE-9C35-F1AF1A9807DF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“</a:t>
            </a:r>
            <a:r>
              <a:rPr lang="en-US" sz="4000" dirty="0" smtClean="0">
                <a:sym typeface="Wingdings" pitchFamily="2" charset="2"/>
              </a:rPr>
              <a:t>The Computer Instruction Set</a:t>
            </a:r>
            <a:r>
              <a:rPr lang="en-US" sz="4000" dirty="0" smtClean="0"/>
              <a:t>” in</a:t>
            </a:r>
            <a:br>
              <a:rPr lang="en-US" sz="4000" dirty="0" smtClean="0"/>
            </a:br>
            <a:r>
              <a:rPr lang="en-US" sz="4000" dirty="0" smtClean="0"/>
              <a:t>[ Modern Computer Architecture ]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Lecture-09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+mn-lt"/>
                <a:cs typeface="Times New Roman" pitchFamily="18" charset="0"/>
              </a:rPr>
              <a:t>M. M. Yasin</a:t>
            </a:r>
            <a:br>
              <a:rPr lang="en-US" sz="2400" dirty="0" smtClean="0">
                <a:latin typeface="+mn-lt"/>
                <a:cs typeface="Times New Roman" pitchFamily="18" charset="0"/>
              </a:rPr>
            </a:br>
            <a:r>
              <a:rPr lang="en-US" sz="2400" dirty="0" smtClean="0">
                <a:latin typeface="+mn-lt"/>
                <a:cs typeface="Times New Roman" pitchFamily="18" charset="0"/>
              </a:rPr>
              <a:t>myasin@ciitsahiwal.edu.pk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1</a:t>
            </a:fld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1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800" dirty="0" smtClean="0"/>
              <a:t>Two variations of the Register Indirect Mode are </a:t>
            </a:r>
            <a:r>
              <a:rPr lang="en-US" sz="2800" u="sng" dirty="0" smtClean="0"/>
              <a:t>Auto-Increment</a:t>
            </a:r>
            <a:r>
              <a:rPr lang="en-US" sz="2800" dirty="0" smtClean="0"/>
              <a:t> and </a:t>
            </a:r>
            <a:r>
              <a:rPr lang="en-US" sz="2800" u="sng" dirty="0" smtClean="0"/>
              <a:t>Auto-Decrement</a:t>
            </a:r>
            <a:r>
              <a:rPr lang="en-US" sz="2800" dirty="0" smtClean="0"/>
              <a:t> Modes.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800" dirty="0" smtClean="0"/>
              <a:t>In </a:t>
            </a:r>
            <a:r>
              <a:rPr lang="en-US" sz="2800" u="sng" dirty="0" smtClean="0"/>
              <a:t>Auto-Decrement</a:t>
            </a:r>
            <a:r>
              <a:rPr lang="en-US" sz="2800" dirty="0" smtClean="0"/>
              <a:t>,</a:t>
            </a:r>
          </a:p>
          <a:p>
            <a:pPr>
              <a:buNone/>
            </a:pPr>
            <a:r>
              <a:rPr lang="en-US" sz="2600" dirty="0" smtClean="0"/>
              <a:t>	first contents are decremented</a:t>
            </a:r>
          </a:p>
          <a:p>
            <a:pPr>
              <a:buNone/>
            </a:pPr>
            <a:r>
              <a:rPr lang="en-US" sz="2600" dirty="0" smtClean="0"/>
              <a:t>	then used as the address of the operand.</a:t>
            </a:r>
          </a:p>
          <a:p>
            <a:pPr>
              <a:buNone/>
            </a:pPr>
            <a:r>
              <a:rPr lang="en-US" sz="2600" dirty="0" smtClean="0"/>
              <a:t>	For example,</a:t>
            </a:r>
          </a:p>
          <a:p>
            <a:pPr algn="ctr">
              <a:buNone/>
            </a:pPr>
            <a:r>
              <a:rPr lang="en-US" sz="2400" dirty="0" smtClean="0"/>
              <a:t>CLR –[CX]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These modes are useful in array manipulation.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1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800" dirty="0" smtClean="0"/>
              <a:t>Another important concept used in the context of addressing modes is </a:t>
            </a:r>
            <a:r>
              <a:rPr lang="en-US" sz="2800" u="sng" dirty="0" smtClean="0"/>
              <a:t>Address Modification</a:t>
            </a:r>
            <a:r>
              <a:rPr lang="en-US" sz="2800" dirty="0" smtClean="0"/>
              <a:t>, that is,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EA (Effective Address) = RA (Ref. Address) + M (Modifier or Offset)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800" dirty="0" smtClean="0"/>
              <a:t>This address modification is used in: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Indexed Mode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Base-Register Mode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Relative Mode or Program Relative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1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800" dirty="0" smtClean="0"/>
              <a:t>In </a:t>
            </a:r>
            <a:r>
              <a:rPr lang="en-US" sz="2800" u="sng" dirty="0" smtClean="0"/>
              <a:t>Indexed Mode</a:t>
            </a:r>
            <a:r>
              <a:rPr lang="en-US" sz="2800" dirty="0" smtClean="0"/>
              <a:t>, the value of RA is included in the instruction and a CPU register contains the value of M, usually called the Index Register...this could be used in accessing next array element.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800" dirty="0" smtClean="0"/>
              <a:t>While in </a:t>
            </a:r>
            <a:r>
              <a:rPr lang="en-US" sz="2800" u="sng" dirty="0" smtClean="0"/>
              <a:t>Base Register Addressing Mode</a:t>
            </a:r>
            <a:r>
              <a:rPr lang="en-US" sz="2800" dirty="0" smtClean="0"/>
              <a:t>, RA is in separate register and M is included in the instruction, useful in virtual memory support.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800" dirty="0" smtClean="0"/>
              <a:t>In </a:t>
            </a:r>
            <a:r>
              <a:rPr lang="en-US" sz="2800" u="sng" dirty="0" smtClean="0"/>
              <a:t>Program Relative Mode</a:t>
            </a:r>
            <a:r>
              <a:rPr lang="en-US" sz="2800" dirty="0" smtClean="0"/>
              <a:t>, Program Counter is used as RA and the contents of the second byte of the instruction is used as M.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An Instruction</a:t>
            </a:r>
            <a:r>
              <a:rPr lang="en-US" sz="2800" dirty="0" smtClean="0"/>
              <a:t> manipulates the stored data.</a:t>
            </a:r>
            <a:endParaRPr lang="en-US" sz="2800" dirty="0" smtClean="0"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800" dirty="0" smtClean="0"/>
              <a:t>Sequence of Instructions is called a </a:t>
            </a:r>
            <a:r>
              <a:rPr lang="en-US" sz="2800" b="1" u="sng" dirty="0" smtClean="0"/>
              <a:t>Program</a:t>
            </a:r>
            <a:r>
              <a:rPr lang="en-US" sz="2800" dirty="0" smtClean="0"/>
              <a:t>.</a:t>
            </a:r>
            <a:endParaRPr lang="en-US" sz="2800" dirty="0" smtClean="0"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800" dirty="0" smtClean="0"/>
              <a:t>Generally an instruction has two components: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Op-code field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Address field(s)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u="sng" dirty="0" smtClean="0"/>
              <a:t>Op-code</a:t>
            </a:r>
            <a:r>
              <a:rPr lang="en-US" sz="2400" dirty="0" smtClean="0"/>
              <a:t> specifies how data is to be manipulated.</a:t>
            </a:r>
          </a:p>
          <a:p>
            <a:pPr>
              <a:buNone/>
            </a:pPr>
            <a:r>
              <a:rPr lang="en-US" sz="2400" u="sng" dirty="0" smtClean="0"/>
              <a:t>Address field</a:t>
            </a:r>
            <a:r>
              <a:rPr lang="en-US" sz="2400" dirty="0" smtClean="0"/>
              <a:t> indicates data address. It can be in the Processor and it can be in the Main Memory.</a:t>
            </a:r>
            <a:endParaRPr lang="en-US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800" dirty="0" smtClean="0"/>
              <a:t>Sequence of operations that a Processor carries out while executing an instruction is called </a:t>
            </a:r>
            <a:r>
              <a:rPr lang="en-US" sz="2800" u="sng" dirty="0" smtClean="0"/>
              <a:t>instruction cycle</a:t>
            </a:r>
            <a:r>
              <a:rPr lang="en-US" sz="2800" dirty="0" smtClean="0"/>
              <a:t> (including determining addresses of the operands).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This determining of addresses, is called </a:t>
            </a:r>
            <a:r>
              <a:rPr lang="en-US" sz="2800" u="sng" dirty="0" smtClean="0"/>
              <a:t>Addressing Mode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800" u="sng" dirty="0" smtClean="0"/>
              <a:t>Inherent Addressing</a:t>
            </a:r>
            <a:r>
              <a:rPr lang="en-US" sz="2800" dirty="0" smtClean="0"/>
              <a:t>: If instruction’s Op-code indicates the address of the operand, which is usually the contents of the CPU Registers. For example,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MOV AX, BX	;( AX</a:t>
            </a:r>
            <a:r>
              <a:rPr lang="en-US" sz="2400" dirty="0" smtClean="0">
                <a:sym typeface="Wingdings" pitchFamily="2" charset="2"/>
              </a:rPr>
              <a:t>B</a:t>
            </a:r>
            <a:r>
              <a:rPr lang="en-US" sz="2400" dirty="0" smtClean="0"/>
              <a:t>X )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800" dirty="0" smtClean="0"/>
              <a:t>Whenever an instruction contains the operand value, it's called an </a:t>
            </a:r>
            <a:r>
              <a:rPr lang="en-US" sz="2800" u="sng" dirty="0" smtClean="0"/>
              <a:t>Immediate Mode Instruction</a:t>
            </a:r>
            <a:r>
              <a:rPr lang="en-US" sz="2800" dirty="0" smtClean="0"/>
              <a:t>. For example,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Add AX, 25	;( AX+25=AX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800" dirty="0" smtClean="0"/>
              <a:t>An instruction is said to have an </a:t>
            </a:r>
            <a:r>
              <a:rPr lang="en-US" sz="2800" u="sng" dirty="0" smtClean="0"/>
              <a:t>Absolute Addressing Mode</a:t>
            </a:r>
            <a:r>
              <a:rPr lang="en-US" sz="2800" dirty="0" smtClean="0"/>
              <a:t> if it contains the address of the operand. For example,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MOV BX, [5000h]	;(BX 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 Contents of Memory location 5000)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endParaRPr lang="en-US" sz="2400" b="1" dirty="0" smtClean="0">
              <a:sym typeface="Wingdings" pitchFamily="2" charset="2"/>
            </a:endParaRPr>
          </a:p>
          <a:p>
            <a:pPr>
              <a:buNone/>
            </a:pPr>
            <a:endParaRPr lang="en-US" sz="24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>
                <a:sym typeface="Wingdings" pitchFamily="2" charset="2"/>
              </a:rPr>
              <a:t>Note: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/>
              <a:t>It can be used to write position-independent programs.</a:t>
            </a:r>
            <a:endParaRPr lang="en-US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u="sng" dirty="0" smtClean="0"/>
              <a:t>A program is said to be Position-Independent</a:t>
            </a:r>
            <a:r>
              <a:rPr lang="en-US" sz="2800" dirty="0" smtClean="0"/>
              <a:t> , if it can be placed anywhere in the memory.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800" dirty="0" smtClean="0"/>
              <a:t>	This is a desirable feature for operating system designers because…???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800" dirty="0" smtClean="0"/>
              <a:t>An instruction is said to have a </a:t>
            </a:r>
            <a:r>
              <a:rPr lang="en-US" sz="2800" u="sng" dirty="0" smtClean="0"/>
              <a:t>Register Mode</a:t>
            </a:r>
            <a:r>
              <a:rPr lang="en-US" sz="2800" dirty="0" smtClean="0"/>
              <a:t> if it contains a register address (as opposed to memory). In this case operand values are held in CPU registers. For example,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ADD CX, DX	;(CX 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 CX+DX)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endParaRPr lang="en-US" sz="2400" b="1" dirty="0" smtClean="0">
              <a:sym typeface="Wingdings" pitchFamily="2" charset="2"/>
            </a:endParaRPr>
          </a:p>
          <a:p>
            <a:pPr>
              <a:buNone/>
            </a:pPr>
            <a:endParaRPr lang="en-US" sz="24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>
                <a:sym typeface="Wingdings" pitchFamily="2" charset="2"/>
              </a:rPr>
              <a:t>Note: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/>
              <a:t>Large number of Registers are key characteristics of RISC based computers.</a:t>
            </a:r>
            <a:endParaRPr lang="en-US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19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800" dirty="0" smtClean="0"/>
              <a:t>Whenever an instruction specifies the address of a CPU register that holds the address of an operand, the resulting addressing mode is known as the </a:t>
            </a:r>
            <a:r>
              <a:rPr lang="en-US" sz="2800" u="sng" dirty="0" smtClean="0"/>
              <a:t>Register Indirect Mode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2800" dirty="0" smtClean="0"/>
              <a:t>	From this, it follows that the Effective Address(EA) of an operand in the Register Indirect Mode is the contents of the CPU register R, EA= (R). For example,</a:t>
            </a:r>
          </a:p>
          <a:p>
            <a:pPr algn="ctr">
              <a:buNone/>
            </a:pPr>
            <a:r>
              <a:rPr lang="en-US" sz="2600" dirty="0" smtClean="0"/>
              <a:t>MOV [DX], [CX]			;[ DX </a:t>
            </a:r>
            <a:r>
              <a:rPr lang="en-US" sz="2600" dirty="0" smtClean="0">
                <a:sym typeface="Wingdings" pitchFamily="2" charset="2"/>
              </a:rPr>
              <a:t></a:t>
            </a:r>
            <a:r>
              <a:rPr lang="en-US" sz="2600" dirty="0" smtClean="0"/>
              <a:t> CX ]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2800" dirty="0" smtClean="0"/>
              <a:t>CX = 5000</a:t>
            </a:r>
            <a:r>
              <a:rPr lang="en-US" sz="2800" baseline="-25000" dirty="0" smtClean="0"/>
              <a:t>16		</a:t>
            </a:r>
            <a:r>
              <a:rPr lang="en-US" sz="2800" dirty="0" smtClean="0"/>
              <a:t>DX = 4000</a:t>
            </a:r>
            <a:r>
              <a:rPr lang="en-US" sz="2800" baseline="-25000" dirty="0" smtClean="0"/>
              <a:t>16</a:t>
            </a:r>
          </a:p>
          <a:p>
            <a:pPr>
              <a:buNone/>
            </a:pPr>
            <a:r>
              <a:rPr lang="en-US" sz="2800" dirty="0" smtClean="0"/>
              <a:t>[5000]</a:t>
            </a:r>
            <a:r>
              <a:rPr lang="en-US" sz="2800" baseline="-25000" dirty="0" smtClean="0"/>
              <a:t> 16</a:t>
            </a:r>
            <a:r>
              <a:rPr lang="en-US" sz="2800" dirty="0" smtClean="0"/>
              <a:t> = 1256</a:t>
            </a:r>
            <a:r>
              <a:rPr lang="en-US" sz="2800" baseline="-25000" dirty="0" smtClean="0"/>
              <a:t>16	</a:t>
            </a:r>
            <a:r>
              <a:rPr lang="en-US" sz="2800" dirty="0" smtClean="0"/>
              <a:t>[4000]</a:t>
            </a:r>
            <a:r>
              <a:rPr lang="en-US" sz="2800" baseline="-25000" dirty="0" smtClean="0"/>
              <a:t> 16</a:t>
            </a:r>
            <a:r>
              <a:rPr lang="en-US" sz="2800" dirty="0" smtClean="0"/>
              <a:t> = 4629</a:t>
            </a:r>
            <a:r>
              <a:rPr lang="en-US" sz="2800" baseline="-25000" dirty="0" smtClean="0"/>
              <a:t>16</a:t>
            </a:r>
            <a:endParaRPr lang="en-US" sz="28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2800" dirty="0" smtClean="0"/>
              <a:t>i.e., CPU Register is used as a Data Pointer. What’s the Result?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1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[ Addressing Modes ]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800" dirty="0" smtClean="0"/>
              <a:t>Two variations of the Register Indirect Mode are </a:t>
            </a:r>
            <a:r>
              <a:rPr lang="en-US" sz="2800" u="sng" dirty="0" smtClean="0"/>
              <a:t>Auto-Increment</a:t>
            </a:r>
            <a:r>
              <a:rPr lang="en-US" sz="2800" dirty="0" smtClean="0"/>
              <a:t> and </a:t>
            </a:r>
            <a:r>
              <a:rPr lang="en-US" sz="2800" u="sng" dirty="0" smtClean="0"/>
              <a:t>Auto-Decrement</a:t>
            </a:r>
            <a:r>
              <a:rPr lang="en-US" sz="2800" dirty="0" smtClean="0"/>
              <a:t> Modes.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800" dirty="0" smtClean="0"/>
              <a:t>In </a:t>
            </a:r>
            <a:r>
              <a:rPr lang="en-US" sz="2800" u="sng" dirty="0" smtClean="0"/>
              <a:t>Auto-Increment</a:t>
            </a:r>
            <a:r>
              <a:rPr lang="en-US" sz="28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600" dirty="0" smtClean="0"/>
              <a:t>first the contents of the specified CPU register are used as the address of the operand,</a:t>
            </a:r>
          </a:p>
          <a:p>
            <a:pPr>
              <a:buNone/>
            </a:pPr>
            <a:r>
              <a:rPr lang="en-US" sz="2600" dirty="0" smtClean="0"/>
              <a:t>	and then data transfer takes place,</a:t>
            </a:r>
          </a:p>
          <a:p>
            <a:pPr>
              <a:buNone/>
            </a:pPr>
            <a:r>
              <a:rPr lang="en-US" sz="2600" dirty="0" smtClean="0"/>
              <a:t>	then register contents are incremented automatically by some constant. For example,</a:t>
            </a:r>
          </a:p>
          <a:p>
            <a:pPr algn="ctr">
              <a:buNone/>
            </a:pPr>
            <a:r>
              <a:rPr lang="en-US" sz="2400" dirty="0" smtClean="0"/>
              <a:t>MOV [DI]+, [SI]	;[DI] 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 [SI]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549</Words>
  <Application>Microsoft Office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“The Computer Instruction Set” in [ Modern Computer Architecture ]  Lecture-09   M. M. Yasin myasin@ciitsahiwal.edu.pk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yasin</cp:lastModifiedBy>
  <cp:revision>447</cp:revision>
  <dcterms:created xsi:type="dcterms:W3CDTF">2015-02-12T04:34:33Z</dcterms:created>
  <dcterms:modified xsi:type="dcterms:W3CDTF">2015-09-28T05:17:49Z</dcterms:modified>
</cp:coreProperties>
</file>