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3"/>
  </p:handoutMasterIdLst>
  <p:sldIdLst>
    <p:sldId id="257" r:id="rId3"/>
    <p:sldId id="294" r:id="rId5"/>
    <p:sldId id="295" r:id="rId6"/>
    <p:sldId id="315" r:id="rId7"/>
    <p:sldId id="296" r:id="rId8"/>
    <p:sldId id="297" r:id="rId9"/>
    <p:sldId id="298" r:id="rId10"/>
    <p:sldId id="320" r:id="rId11"/>
    <p:sldId id="299" r:id="rId12"/>
    <p:sldId id="300" r:id="rId13"/>
    <p:sldId id="301" r:id="rId14"/>
    <p:sldId id="302" r:id="rId15"/>
    <p:sldId id="303" r:id="rId16"/>
    <p:sldId id="308" r:id="rId17"/>
    <p:sldId id="304" r:id="rId18"/>
    <p:sldId id="305" r:id="rId19"/>
    <p:sldId id="306" r:id="rId20"/>
    <p:sldId id="309" r:id="rId21"/>
    <p:sldId id="310" r:id="rId22"/>
    <p:sldId id="313" r:id="rId23"/>
    <p:sldId id="312" r:id="rId24"/>
    <p:sldId id="321" r:id="rId25"/>
    <p:sldId id="316" r:id="rId26"/>
    <p:sldId id="317" r:id="rId27"/>
    <p:sldId id="318" r:id="rId28"/>
    <p:sldId id="319" r:id="rId29"/>
    <p:sldId id="322" r:id="rId30"/>
    <p:sldId id="311" r:id="rId31"/>
    <p:sldId id="31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7" autoAdjust="0"/>
    <p:restoredTop sz="94624" autoAdjust="0"/>
  </p:normalViewPr>
  <p:slideViewPr>
    <p:cSldViewPr showGuides="1">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B3E1DD-B945-4D3F-AD59-14410C920831}"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03187-404E-4CBB-8B99-4B9DC22BFF51}" type="slidenum">
              <a:rPr lang="en-US" smtClean="0"/>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D851FE-A0B2-4163-9A08-E56F0FE5F3CD}"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E799E2-26C5-4D1F-B87E-DD36F4F2AA35}" type="slidenum">
              <a:rPr lang="en-US" smtClean="0"/>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88B997-997A-41DF-AB03-6856FEFCEA2B}" type="datetime1">
              <a:rPr lang="en-US" smtClean="0"/>
            </a:fld>
            <a:endParaRPr lang="en-US"/>
          </a:p>
        </p:txBody>
      </p:sp>
      <p:sp>
        <p:nvSpPr>
          <p:cNvPr id="5" name="Footer Placeholder 4"/>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7263C4C-D25E-4E09-87BD-2F5CEDA231AA}" type="datetime1">
              <a:rPr lang="en-US" smtClean="0"/>
            </a:fld>
            <a:endParaRPr lang="en-US"/>
          </a:p>
        </p:txBody>
      </p:sp>
      <p:sp>
        <p:nvSpPr>
          <p:cNvPr id="5" name="Footer Placeholder 4"/>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7FEC803-1681-4D15-ACA1-3D4862422874}" type="datetime1">
              <a:rPr lang="en-US" smtClean="0"/>
            </a:fld>
            <a:endParaRPr lang="en-US"/>
          </a:p>
        </p:txBody>
      </p:sp>
      <p:sp>
        <p:nvSpPr>
          <p:cNvPr id="5" name="Footer Placeholder 4"/>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57B5E7F-61CB-4DC3-A49F-52BF1271A326}" type="datetime1">
              <a:rPr lang="en-US" smtClean="0"/>
            </a:fld>
            <a:endParaRPr lang="en-US"/>
          </a:p>
        </p:txBody>
      </p:sp>
      <p:sp>
        <p:nvSpPr>
          <p:cNvPr id="5" name="Footer Placeholder 4"/>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CA6B619-BD8F-48FB-B96F-D120D807D85E}" type="datetime1">
              <a:rPr lang="en-US" smtClean="0"/>
            </a:fld>
            <a:endParaRPr lang="en-US"/>
          </a:p>
        </p:txBody>
      </p:sp>
      <p:sp>
        <p:nvSpPr>
          <p:cNvPr id="5" name="Footer Placeholder 4"/>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228EE2FC-7C00-4EAF-97F1-6A0219858AA4}" type="datetime1">
              <a:rPr lang="en-US" smtClean="0"/>
            </a:fld>
            <a:endParaRPr lang="en-US"/>
          </a:p>
        </p:txBody>
      </p:sp>
      <p:sp>
        <p:nvSpPr>
          <p:cNvPr id="6" name="Footer Placeholder 5"/>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0BA6D715-AB65-4315-954C-452EDCD1FA59}" type="datetime1">
              <a:rPr lang="en-US" smtClean="0"/>
            </a:fld>
            <a:endParaRPr lang="en-US"/>
          </a:p>
        </p:txBody>
      </p:sp>
      <p:sp>
        <p:nvSpPr>
          <p:cNvPr id="8" name="Footer Placeholder 7"/>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9" name="Slide Number Placeholder 8"/>
          <p:cNvSpPr>
            <a:spLocks noGrp="1"/>
          </p:cNvSpPr>
          <p:nvPr>
            <p:ph type="sldNum" sz="quarter" idx="12"/>
          </p:nvPr>
        </p:nvSpPr>
        <p:spPr/>
        <p:txBody>
          <a:bodyPr/>
          <a:lstStyle/>
          <a:p>
            <a:fld id="{92A9C250-788A-47A2-9C1B-3CAE9680EAB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D87B42-62E3-434E-A5A4-54D92730FA62}" type="datetime1">
              <a:rPr lang="en-US" smtClean="0"/>
            </a:fld>
            <a:endParaRPr lang="en-US"/>
          </a:p>
        </p:txBody>
      </p:sp>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fld id="{92A9C250-788A-47A2-9C1B-3CAE9680EAB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31D91-0A47-414D-A753-0AAC36EA2B35}" type="datetime1">
              <a:rPr lang="en-US" smtClean="0"/>
            </a:fld>
            <a:endParaRPr lang="en-US"/>
          </a:p>
        </p:txBody>
      </p:sp>
      <p:sp>
        <p:nvSpPr>
          <p:cNvPr id="3" name="Footer Placeholder 2"/>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4" name="Slide Number Placeholder 3"/>
          <p:cNvSpPr>
            <a:spLocks noGrp="1"/>
          </p:cNvSpPr>
          <p:nvPr>
            <p:ph type="sldNum" sz="quarter" idx="12"/>
          </p:nvPr>
        </p:nvSpPr>
        <p:spPr/>
        <p:txBody>
          <a:bodyPr/>
          <a:lstStyle/>
          <a:p>
            <a:fld id="{92A9C250-788A-47A2-9C1B-3CAE9680EAB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7B7BC2A-8C2B-41CD-A392-5A49BBB3C75B}" type="datetime1">
              <a:rPr lang="en-US" smtClean="0"/>
            </a:fld>
            <a:endParaRPr lang="en-US"/>
          </a:p>
        </p:txBody>
      </p:sp>
      <p:sp>
        <p:nvSpPr>
          <p:cNvPr id="6" name="Footer Placeholder 5"/>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B0EB6DB-651A-4647-ABB5-E039222EE7C8}" type="datetime1">
              <a:rPr lang="en-US" smtClean="0"/>
            </a:fld>
            <a:endParaRPr lang="en-US"/>
          </a:p>
        </p:txBody>
      </p:sp>
      <p:sp>
        <p:nvSpPr>
          <p:cNvPr id="6" name="Footer Placeholder 5"/>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AB4E6-A073-46FE-9C35-F1AF1A9807DF}"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Fall 2015 </a:t>
            </a:r>
            <a:r>
              <a:rPr lang="en-US" dirty="0" smtClean="0"/>
              <a:t>- M. M. Yasin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9C250-788A-47A2-9C1B-3CAE9680EAB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4724400"/>
          </a:xfrm>
        </p:spPr>
        <p:txBody>
          <a:bodyPr>
            <a:normAutofit fontScale="90000"/>
          </a:bodyPr>
          <a:lstStyle/>
          <a:p>
            <a:r>
              <a:rPr lang="en-US" sz="4000" dirty="0" smtClean="0"/>
              <a:t>“</a:t>
            </a:r>
            <a:r>
              <a:rPr lang="en-US" sz="4000" dirty="0" smtClean="0">
                <a:sym typeface="Wingdings" panose="05000000000000000000" pitchFamily="2" charset="2"/>
              </a:rPr>
              <a:t>Computer Function &amp; Interconnection</a:t>
            </a:r>
            <a:r>
              <a:rPr lang="en-US" sz="4000" dirty="0" smtClean="0"/>
              <a:t>” in</a:t>
            </a:r>
            <a:br>
              <a:rPr lang="en-US" sz="4000" dirty="0" smtClean="0"/>
            </a:br>
            <a:r>
              <a:rPr lang="en-US" sz="4000" dirty="0" smtClean="0"/>
              <a:t>[ Computer Organization</a:t>
            </a:r>
            <a:br>
              <a:rPr lang="en-US" sz="4000" dirty="0" smtClean="0"/>
            </a:br>
            <a:r>
              <a:rPr lang="en-US" sz="4000" dirty="0" smtClean="0"/>
              <a:t> and Assembly Language ]</a:t>
            </a:r>
            <a:br>
              <a:rPr lang="en-US" sz="4000" dirty="0" smtClean="0"/>
            </a:br>
            <a:br>
              <a:rPr lang="en-US" sz="4000" dirty="0" smtClean="0"/>
            </a:br>
            <a:r>
              <a:rPr lang="en-US" sz="3200" dirty="0" smtClean="0"/>
              <a:t>Lecture-10, 11, 12</a:t>
            </a:r>
            <a:br>
              <a:rPr lang="en-US" sz="3200" dirty="0" smtClean="0"/>
            </a:br>
            <a:br>
              <a:rPr lang="en-US" sz="3200" dirty="0" smtClean="0"/>
            </a:br>
            <a:br>
              <a:rPr lang="en-US" sz="3200" dirty="0" smtClean="0"/>
            </a:br>
            <a:r>
              <a:rPr lang="en-US" sz="2400" dirty="0" smtClean="0">
                <a:latin typeface="+mn-lt"/>
                <a:cs typeface="Times New Roman" panose="02020603050405020304" pitchFamily="18" charset="0"/>
              </a:rPr>
              <a:t>M. M. Yasin</a:t>
            </a:r>
            <a:br>
              <a:rPr lang="en-US" sz="2400" dirty="0" smtClean="0">
                <a:latin typeface="+mn-lt"/>
                <a:cs typeface="Times New Roman" panose="02020603050405020304" pitchFamily="18" charset="0"/>
              </a:rPr>
            </a:br>
            <a:r>
              <a:rPr lang="en-US" sz="2400" dirty="0" smtClean="0">
                <a:latin typeface="+mn-lt"/>
                <a:cs typeface="Times New Roman" panose="02020603050405020304" pitchFamily="18" charset="0"/>
              </a:rPr>
              <a:t>myasin@ciitsahiwal.edu.pk</a:t>
            </a:r>
            <a:endParaRPr lang="en-US" sz="2400" dirty="0">
              <a:latin typeface="+mn-lt"/>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92A9C250-788A-47A2-9C1B-3CAE9680EABD}" type="slidenum">
              <a:rPr lang="en-US" smtClean="0"/>
            </a:fld>
            <a:r>
              <a:rPr lang="en-US" dirty="0" smtClean="0"/>
              <a:t>.1</a:t>
            </a:r>
            <a:endParaRPr lang="en-US" dirty="0"/>
          </a:p>
        </p:txBody>
      </p:sp>
      <p:sp>
        <p:nvSpPr>
          <p:cNvPr id="6" name="Footer Placeholder 3"/>
          <p:cNvSpPr>
            <a:spLocks noGrp="1"/>
          </p:cNvSpPr>
          <p:nvPr>
            <p:ph type="ftr" sz="quarter" idx="11"/>
          </p:nvPr>
        </p:nvSpPr>
        <p:spPr>
          <a:xfrm>
            <a:off x="3124200" y="6356350"/>
            <a:ext cx="2895600" cy="365125"/>
          </a:xfrm>
        </p:spPr>
        <p:txBody>
          <a:bodyPr/>
          <a:lstStyle/>
          <a:p>
            <a:r>
              <a:rPr lang="en-US" dirty="0" smtClean="0"/>
              <a:t>Fall 2015 </a:t>
            </a:r>
            <a:r>
              <a:rPr lang="en-US" dirty="0" smtClean="0"/>
              <a:t>- M. M. Yasin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228600" y="381000"/>
            <a:ext cx="8610600" cy="5745163"/>
          </a:xfrm>
        </p:spPr>
        <p:txBody>
          <a:bodyPr>
            <a:normAutofit/>
          </a:bodyPr>
          <a:lstStyle/>
          <a:p>
            <a:pPr algn="ctr">
              <a:buNone/>
            </a:pPr>
            <a:r>
              <a:rPr lang="en-US" sz="2800" dirty="0" smtClean="0">
                <a:sym typeface="Wingdings" panose="05000000000000000000" pitchFamily="2" charset="2"/>
              </a:rPr>
              <a:t>“(3) Control Lines/Bus”</a:t>
            </a:r>
            <a:endParaRPr lang="en-US" sz="2800" dirty="0" smtClean="0">
              <a:sym typeface="Wingdings" panose="05000000000000000000" pitchFamily="2" charset="2"/>
            </a:endParaRPr>
          </a:p>
          <a:p>
            <a:pPr algn="ctr">
              <a:buNone/>
            </a:pPr>
            <a:endParaRPr lang="en-US" sz="1600" dirty="0" smtClean="0">
              <a:sym typeface="Wingdings" panose="05000000000000000000" pitchFamily="2" charset="2"/>
            </a:endParaRPr>
          </a:p>
          <a:p>
            <a:pPr>
              <a:buNone/>
            </a:pPr>
            <a:r>
              <a:rPr lang="en-US" sz="2400" dirty="0" smtClean="0"/>
              <a:t>Typical control lines include:</a:t>
            </a:r>
            <a:endParaRPr lang="en-US" sz="2400" dirty="0" smtClean="0"/>
          </a:p>
          <a:p>
            <a:pPr>
              <a:buNone/>
            </a:pPr>
            <a:endParaRPr lang="en-US" sz="800" dirty="0" smtClean="0"/>
          </a:p>
          <a:p>
            <a:r>
              <a:rPr lang="en-US" sz="2400" b="1" dirty="0" smtClean="0"/>
              <a:t>Memory write: </a:t>
            </a:r>
            <a:r>
              <a:rPr lang="en-US" sz="2400" dirty="0" smtClean="0"/>
              <a:t>Causes data on the bus to be written into the addressed location</a:t>
            </a:r>
            <a:endParaRPr lang="en-US" sz="2400" dirty="0" smtClean="0"/>
          </a:p>
          <a:p>
            <a:r>
              <a:rPr lang="en-US" sz="2400" b="1" dirty="0" smtClean="0"/>
              <a:t>Memory read: </a:t>
            </a:r>
            <a:r>
              <a:rPr lang="en-US" sz="2400" dirty="0" smtClean="0"/>
              <a:t>Causes data from the addressed location to be placed on the bus</a:t>
            </a:r>
            <a:endParaRPr lang="en-US" sz="2400" dirty="0" smtClean="0"/>
          </a:p>
          <a:p>
            <a:r>
              <a:rPr lang="en-US" sz="2400" b="1" dirty="0" smtClean="0"/>
              <a:t>I/O write: </a:t>
            </a:r>
            <a:r>
              <a:rPr lang="en-US" sz="2400" dirty="0" smtClean="0"/>
              <a:t>Causes data on the bus to be output to the addressed I/O port</a:t>
            </a:r>
            <a:endParaRPr lang="en-US" sz="2400" dirty="0" smtClean="0"/>
          </a:p>
          <a:p>
            <a:r>
              <a:rPr lang="en-US" sz="2400" b="1" dirty="0" smtClean="0"/>
              <a:t>I/O read: </a:t>
            </a:r>
            <a:r>
              <a:rPr lang="en-US" sz="2400" dirty="0" smtClean="0"/>
              <a:t>Causes data from the addressed I/O port to be placed on the bus</a:t>
            </a:r>
            <a:endParaRPr lang="en-US" sz="2400" dirty="0" smtClean="0"/>
          </a:p>
          <a:p>
            <a:r>
              <a:rPr lang="en-US" sz="2400" b="1" dirty="0" smtClean="0"/>
              <a:t>Transfer ACK: </a:t>
            </a:r>
            <a:r>
              <a:rPr lang="en-US" sz="2400" dirty="0" smtClean="0"/>
              <a:t>Indicates that data have been accepted from or placed on the bus</a:t>
            </a:r>
            <a:endParaRPr lang="en-US"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228600" y="381000"/>
            <a:ext cx="8610600" cy="5745163"/>
          </a:xfrm>
        </p:spPr>
        <p:txBody>
          <a:bodyPr>
            <a:normAutofit/>
          </a:bodyPr>
          <a:lstStyle/>
          <a:p>
            <a:pPr algn="ctr">
              <a:buNone/>
            </a:pPr>
            <a:r>
              <a:rPr lang="en-US" sz="2800" dirty="0" smtClean="0">
                <a:sym typeface="Wingdings" panose="05000000000000000000" pitchFamily="2" charset="2"/>
              </a:rPr>
              <a:t>“(3) Control Lines/Bus”</a:t>
            </a:r>
            <a:endParaRPr lang="en-US" sz="2800" dirty="0" smtClean="0">
              <a:sym typeface="Wingdings" panose="05000000000000000000" pitchFamily="2" charset="2"/>
            </a:endParaRPr>
          </a:p>
          <a:p>
            <a:pPr algn="ctr">
              <a:buNone/>
            </a:pPr>
            <a:endParaRPr lang="en-US" sz="1600" dirty="0" smtClean="0">
              <a:sym typeface="Wingdings" panose="05000000000000000000" pitchFamily="2" charset="2"/>
            </a:endParaRPr>
          </a:p>
          <a:p>
            <a:r>
              <a:rPr lang="en-US" sz="2400" b="1" dirty="0" smtClean="0"/>
              <a:t>Bus request: </a:t>
            </a:r>
            <a:r>
              <a:rPr lang="en-US" sz="2400" dirty="0" smtClean="0"/>
              <a:t>Indicates that a module needs to gain control of the bus</a:t>
            </a:r>
            <a:endParaRPr lang="en-US" sz="2400" dirty="0" smtClean="0"/>
          </a:p>
          <a:p>
            <a:r>
              <a:rPr lang="en-US" sz="2400" b="1" dirty="0" smtClean="0"/>
              <a:t>Bus grant: </a:t>
            </a:r>
            <a:r>
              <a:rPr lang="en-US" sz="2400" dirty="0" smtClean="0"/>
              <a:t>Indicates that a requesting module has been granted control of the bus</a:t>
            </a:r>
            <a:endParaRPr lang="en-US" sz="2400" dirty="0" smtClean="0"/>
          </a:p>
          <a:p>
            <a:r>
              <a:rPr lang="en-US" sz="2400" b="1" dirty="0" smtClean="0"/>
              <a:t>Interrupt request: </a:t>
            </a:r>
            <a:r>
              <a:rPr lang="en-US" sz="2400" dirty="0" smtClean="0"/>
              <a:t>Indicates that an interrupt is pending</a:t>
            </a:r>
            <a:endParaRPr lang="en-US" sz="2400" dirty="0" smtClean="0"/>
          </a:p>
          <a:p>
            <a:r>
              <a:rPr lang="en-US" sz="2400" b="1" dirty="0" smtClean="0"/>
              <a:t>Interrupt ACK: </a:t>
            </a:r>
            <a:r>
              <a:rPr lang="en-US" sz="2400" dirty="0" smtClean="0"/>
              <a:t>Acknowledges that the pending interrupt has been recognized</a:t>
            </a:r>
            <a:endParaRPr lang="en-US" sz="2400" dirty="0" smtClean="0"/>
          </a:p>
          <a:p>
            <a:r>
              <a:rPr lang="en-US" sz="2400" b="1" dirty="0" smtClean="0"/>
              <a:t>Clock: </a:t>
            </a:r>
            <a:r>
              <a:rPr lang="en-US" sz="2400" dirty="0" smtClean="0"/>
              <a:t>Is used to synchronize operations</a:t>
            </a:r>
            <a:endParaRPr lang="en-US" sz="2400" dirty="0" smtClean="0"/>
          </a:p>
          <a:p>
            <a:r>
              <a:rPr lang="en-US" sz="2400" b="1" dirty="0" smtClean="0"/>
              <a:t>Reset: </a:t>
            </a:r>
            <a:r>
              <a:rPr lang="en-US" sz="2400" dirty="0" smtClean="0"/>
              <a:t>Initializes all modules</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609600"/>
            <a:ext cx="8153400" cy="5516563"/>
          </a:xfrm>
        </p:spPr>
        <p:txBody>
          <a:bodyPr>
            <a:normAutofit/>
          </a:bodyPr>
          <a:lstStyle/>
          <a:p>
            <a:pPr algn="ctr">
              <a:buNone/>
            </a:pPr>
            <a:r>
              <a:rPr lang="en-US" sz="2800" dirty="0" smtClean="0">
                <a:sym typeface="Wingdings" panose="05000000000000000000" pitchFamily="2" charset="2"/>
              </a:rPr>
              <a:t>“Operation of the Bus”</a:t>
            </a:r>
            <a:endParaRPr lang="en-US" sz="2800" dirty="0" smtClean="0">
              <a:sym typeface="Wingdings" panose="05000000000000000000" pitchFamily="2" charset="2"/>
            </a:endParaRPr>
          </a:p>
          <a:p>
            <a:pPr algn="ctr">
              <a:buNone/>
            </a:pPr>
            <a:endParaRPr lang="en-US" sz="1600" dirty="0" smtClean="0">
              <a:sym typeface="Wingdings" panose="05000000000000000000" pitchFamily="2" charset="2"/>
            </a:endParaRPr>
          </a:p>
          <a:p>
            <a:r>
              <a:rPr lang="en-US" sz="2400" dirty="0" smtClean="0"/>
              <a:t>If one module wishes to send data to another, it must:</a:t>
            </a:r>
            <a:endParaRPr lang="en-US" sz="2400" dirty="0" smtClean="0"/>
          </a:p>
          <a:p>
            <a:pPr marL="914400" lvl="1" indent="-457200">
              <a:buAutoNum type="arabicParenBoth"/>
            </a:pPr>
            <a:r>
              <a:rPr lang="en-US" sz="2400" dirty="0" smtClean="0"/>
              <a:t>obtain the use of the bus</a:t>
            </a:r>
            <a:endParaRPr lang="en-US" sz="2400" dirty="0" smtClean="0"/>
          </a:p>
          <a:p>
            <a:pPr marL="914400" lvl="1" indent="-457200">
              <a:buAutoNum type="arabicParenBoth"/>
            </a:pPr>
            <a:r>
              <a:rPr lang="en-US" sz="2400" dirty="0" smtClean="0"/>
              <a:t>transfer data via the bus.</a:t>
            </a:r>
            <a:endParaRPr lang="en-US" sz="2400" dirty="0" smtClean="0"/>
          </a:p>
          <a:p>
            <a:pPr marL="514350" indent="-457200">
              <a:buNone/>
            </a:pPr>
            <a:endParaRPr lang="en-US" sz="1600" dirty="0" smtClean="0"/>
          </a:p>
          <a:p>
            <a:pPr marL="514350" indent="-457200"/>
            <a:r>
              <a:rPr lang="en-US" sz="2400" dirty="0" smtClean="0"/>
              <a:t>If one module wishes to request data from another module, it must:</a:t>
            </a:r>
            <a:endParaRPr lang="en-US" sz="2400" dirty="0" smtClean="0"/>
          </a:p>
          <a:p>
            <a:pPr marL="914400" lvl="1" indent="-457200">
              <a:buAutoNum type="arabicParenBoth"/>
            </a:pPr>
            <a:r>
              <a:rPr lang="en-US" sz="2400" dirty="0" smtClean="0"/>
              <a:t>obtain the use of the bus</a:t>
            </a:r>
            <a:endParaRPr lang="en-US" sz="2400" dirty="0" smtClean="0"/>
          </a:p>
          <a:p>
            <a:pPr marL="914400" lvl="1" indent="-457200">
              <a:buAutoNum type="arabicParenBoth"/>
            </a:pPr>
            <a:r>
              <a:rPr lang="en-US" sz="2400" dirty="0" smtClean="0"/>
              <a:t>transfer a request to the other module over the appropriate control and address lines. It must then wait for that second module to send the data.</a:t>
            </a:r>
            <a:endParaRPr lang="en-US"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350837"/>
            <a:ext cx="8153400" cy="5745163"/>
          </a:xfrm>
        </p:spPr>
        <p:txBody>
          <a:bodyPr>
            <a:normAutofit fontScale="92500" lnSpcReduction="20000"/>
          </a:bodyPr>
          <a:lstStyle/>
          <a:p>
            <a:pPr algn="ctr">
              <a:buNone/>
            </a:pPr>
            <a:r>
              <a:rPr lang="en-US" sz="3000" dirty="0" smtClean="0">
                <a:sym typeface="Wingdings" panose="05000000000000000000" pitchFamily="2" charset="2"/>
              </a:rPr>
              <a:t>“Multiple-Bus Hierarchies”</a:t>
            </a:r>
            <a:endParaRPr lang="en-US" sz="3000" dirty="0" smtClean="0">
              <a:sym typeface="Wingdings" panose="05000000000000000000" pitchFamily="2" charset="2"/>
            </a:endParaRPr>
          </a:p>
          <a:p>
            <a:pPr algn="ctr">
              <a:buNone/>
            </a:pPr>
            <a:endParaRPr lang="en-US" sz="1700" dirty="0" smtClean="0">
              <a:sym typeface="Wingdings" panose="05000000000000000000" pitchFamily="2" charset="2"/>
            </a:endParaRPr>
          </a:p>
          <a:p>
            <a:pPr>
              <a:buNone/>
            </a:pPr>
            <a:r>
              <a:rPr lang="en-US" sz="2600" dirty="0" smtClean="0"/>
              <a:t>	If a great number of devices are connected to the bus, performance will suffer. There are two main causes:</a:t>
            </a:r>
            <a:endParaRPr lang="en-US" sz="2600" dirty="0" smtClean="0"/>
          </a:p>
          <a:p>
            <a:pPr marL="457200" indent="-457200">
              <a:lnSpc>
                <a:spcPct val="110000"/>
              </a:lnSpc>
              <a:buFont typeface="+mj-lt"/>
              <a:buAutoNum type="arabicPeriod"/>
            </a:pPr>
            <a:r>
              <a:rPr lang="en-US" sz="2600" dirty="0" smtClean="0"/>
              <a:t>In general, the more devices attached to the bus, the greater the bus length and hence the greater the propagation delay.</a:t>
            </a:r>
            <a:endParaRPr lang="en-US" sz="2600" dirty="0" smtClean="0"/>
          </a:p>
          <a:p>
            <a:pPr>
              <a:buNone/>
            </a:pPr>
            <a:endParaRPr lang="en-US" sz="1700" dirty="0" smtClean="0"/>
          </a:p>
          <a:p>
            <a:pPr marL="457200" indent="-457200">
              <a:buFont typeface="+mj-lt"/>
              <a:buAutoNum type="arabicPeriod" startAt="2"/>
            </a:pPr>
            <a:r>
              <a:rPr lang="en-US" sz="2600" dirty="0" smtClean="0"/>
              <a:t>The bus may become a bottleneck as the total data transfer demand approaches the capacity of the bus. This problem can be solved by:</a:t>
            </a:r>
            <a:endParaRPr lang="en-US" sz="2600" dirty="0" smtClean="0"/>
          </a:p>
          <a:p>
            <a:pPr lvl="1">
              <a:lnSpc>
                <a:spcPct val="110000"/>
              </a:lnSpc>
            </a:pPr>
            <a:r>
              <a:rPr lang="en-US" sz="2600" dirty="0" smtClean="0"/>
              <a:t>increasing the data rate that the bus can carry.</a:t>
            </a:r>
            <a:endParaRPr lang="en-US" sz="2600" dirty="0" smtClean="0"/>
          </a:p>
          <a:p>
            <a:pPr lvl="1"/>
            <a:r>
              <a:rPr lang="en-US" sz="2600" dirty="0" smtClean="0"/>
              <a:t>using wider buses.</a:t>
            </a:r>
            <a:endParaRPr lang="en-US" sz="2600" dirty="0" smtClean="0"/>
          </a:p>
          <a:p>
            <a:pPr>
              <a:lnSpc>
                <a:spcPct val="110000"/>
              </a:lnSpc>
              <a:buNone/>
            </a:pPr>
            <a:r>
              <a:rPr lang="en-US" sz="2600" dirty="0" smtClean="0"/>
              <a:t>	However, because the data rates generated by attached devices (e.g., graphics and video controllers, network interfaces) are growing rapidly, therefore need multiple buses.</a:t>
            </a:r>
            <a:endParaRPr lang="en-US" sz="26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350837"/>
            <a:ext cx="8153400" cy="5745163"/>
          </a:xfrm>
        </p:spPr>
        <p:txBody>
          <a:bodyPr>
            <a:normAutofit/>
          </a:bodyPr>
          <a:lstStyle/>
          <a:p>
            <a:pPr algn="ctr">
              <a:buNone/>
            </a:pPr>
            <a:r>
              <a:rPr lang="en-US" sz="2800" dirty="0" smtClean="0">
                <a:sym typeface="Wingdings" panose="05000000000000000000" pitchFamily="2" charset="2"/>
              </a:rPr>
              <a:t>“Elements of Bus Design”</a:t>
            </a:r>
            <a:endParaRPr lang="en-US" sz="2800" dirty="0" smtClean="0">
              <a:sym typeface="Wingdings" panose="05000000000000000000" pitchFamily="2" charset="2"/>
            </a:endParaRPr>
          </a:p>
          <a:p>
            <a:pPr algn="ctr">
              <a:buNone/>
            </a:pPr>
            <a:endParaRPr lang="en-US" sz="1000" dirty="0" smtClean="0">
              <a:sym typeface="Wingdings" panose="05000000000000000000" pitchFamily="2" charset="2"/>
            </a:endParaRPr>
          </a:p>
          <a:p>
            <a:pPr>
              <a:buNone/>
            </a:pPr>
            <a:r>
              <a:rPr lang="en-US" sz="2400" dirty="0" smtClean="0"/>
              <a:t>	A variety of bus implementations exist, a few basic design elements are as follows:</a:t>
            </a:r>
            <a:endParaRPr lang="en-US" sz="2400" dirty="0" smtClean="0"/>
          </a:p>
          <a:p>
            <a:pPr>
              <a:buNone/>
            </a:pPr>
            <a:endParaRPr lang="en-US" sz="1000" dirty="0" smtClean="0">
              <a:sym typeface="Wingdings" panose="05000000000000000000" pitchFamily="2" charset="2"/>
            </a:endParaRPr>
          </a:p>
          <a:p>
            <a:pPr marL="457200" indent="-457200">
              <a:lnSpc>
                <a:spcPct val="200000"/>
              </a:lnSpc>
              <a:buFont typeface="+mj-lt"/>
              <a:buAutoNum type="arabicPeriod"/>
            </a:pPr>
            <a:r>
              <a:rPr lang="en-US" sz="2400" dirty="0" smtClean="0"/>
              <a:t>Bus Type</a:t>
            </a:r>
            <a:endParaRPr lang="en-US" sz="2400" dirty="0" smtClean="0"/>
          </a:p>
          <a:p>
            <a:pPr marL="457200" indent="-457200">
              <a:lnSpc>
                <a:spcPct val="200000"/>
              </a:lnSpc>
              <a:buFont typeface="+mj-lt"/>
              <a:buAutoNum type="arabicPeriod"/>
            </a:pPr>
            <a:r>
              <a:rPr lang="en-US" sz="2400" dirty="0" smtClean="0"/>
              <a:t>Method of Arbitration</a:t>
            </a:r>
            <a:endParaRPr lang="en-US" sz="2400" dirty="0" smtClean="0"/>
          </a:p>
          <a:p>
            <a:pPr marL="457200" indent="-457200">
              <a:lnSpc>
                <a:spcPct val="200000"/>
              </a:lnSpc>
              <a:buFont typeface="+mj-lt"/>
              <a:buAutoNum type="arabicPeriod"/>
            </a:pPr>
            <a:r>
              <a:rPr lang="en-US" sz="2400" dirty="0" smtClean="0"/>
              <a:t>Timing</a:t>
            </a:r>
            <a:endParaRPr lang="en-US" sz="2400" dirty="0" smtClean="0"/>
          </a:p>
          <a:p>
            <a:pPr marL="457200" indent="-457200">
              <a:lnSpc>
                <a:spcPct val="200000"/>
              </a:lnSpc>
              <a:buFont typeface="+mj-lt"/>
              <a:buAutoNum type="arabicPeriod"/>
            </a:pPr>
            <a:r>
              <a:rPr lang="en-US" sz="2400" dirty="0" smtClean="0"/>
              <a:t>Bus Width</a:t>
            </a:r>
            <a:endParaRPr lang="en-US" sz="2400" dirty="0" smtClean="0"/>
          </a:p>
          <a:p>
            <a:pPr marL="457200" indent="-457200">
              <a:lnSpc>
                <a:spcPct val="200000"/>
              </a:lnSpc>
              <a:buFont typeface="+mj-lt"/>
              <a:buAutoNum type="arabicPeriod"/>
            </a:pPr>
            <a:r>
              <a:rPr lang="en-US" sz="2400" dirty="0" smtClean="0"/>
              <a:t>Data Transfer Type</a:t>
            </a:r>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350837"/>
            <a:ext cx="8153400" cy="5745163"/>
          </a:xfrm>
        </p:spPr>
        <p:txBody>
          <a:bodyPr>
            <a:normAutofit/>
          </a:bodyPr>
          <a:lstStyle/>
          <a:p>
            <a:pPr algn="ctr">
              <a:buNone/>
            </a:pPr>
            <a:r>
              <a:rPr lang="en-US" sz="2800" dirty="0" smtClean="0">
                <a:sym typeface="Wingdings" panose="05000000000000000000" pitchFamily="2" charset="2"/>
              </a:rPr>
              <a:t>“Elements of Bus Design”</a:t>
            </a:r>
            <a:endParaRPr lang="en-US" sz="2800" dirty="0" smtClean="0">
              <a:sym typeface="Wingdings" panose="05000000000000000000" pitchFamily="2" charset="2"/>
            </a:endParaRPr>
          </a:p>
          <a:p>
            <a:pPr algn="ctr">
              <a:buNone/>
            </a:pPr>
            <a:endParaRPr lang="en-US" sz="1000" dirty="0" smtClean="0">
              <a:sym typeface="Wingdings" panose="05000000000000000000" pitchFamily="2" charset="2"/>
            </a:endParaRPr>
          </a:p>
          <a:p>
            <a:pPr>
              <a:buNone/>
            </a:pPr>
            <a:r>
              <a:rPr lang="en-US" sz="2400" b="1" dirty="0" smtClean="0"/>
              <a:t>Bus Type:</a:t>
            </a:r>
            <a:r>
              <a:rPr lang="en-US" sz="2400" dirty="0" smtClean="0"/>
              <a:t> Bus lines can be separated into two generic types:</a:t>
            </a:r>
            <a:endParaRPr lang="en-US" sz="2400" dirty="0" smtClean="0"/>
          </a:p>
          <a:p>
            <a:pPr marL="457200" indent="-457200" algn="ctr">
              <a:buAutoNum type="arabicParenBoth"/>
            </a:pPr>
            <a:r>
              <a:rPr lang="en-US" sz="2400" dirty="0" smtClean="0"/>
              <a:t>Dedicated,		(2) Multiplexed.</a:t>
            </a:r>
            <a:endParaRPr lang="en-US" sz="2400" dirty="0" smtClean="0"/>
          </a:p>
          <a:p>
            <a:pPr>
              <a:buNone/>
            </a:pPr>
            <a:endParaRPr lang="en-US" sz="1000" dirty="0" smtClean="0"/>
          </a:p>
          <a:p>
            <a:pPr marL="457200" indent="-457200">
              <a:buAutoNum type="arabicParenBoth"/>
            </a:pPr>
            <a:r>
              <a:rPr lang="en-US" sz="2400" u="sng" dirty="0" smtClean="0"/>
              <a:t>Dedicated</a:t>
            </a:r>
            <a:r>
              <a:rPr lang="en-US" sz="2400" dirty="0" smtClean="0"/>
              <a:t>: A dedicated bus line is permanently assigned either to one or a number of computer components.</a:t>
            </a:r>
            <a:endParaRPr lang="en-US" sz="2400" dirty="0" smtClean="0"/>
          </a:p>
          <a:p>
            <a:pPr>
              <a:buNone/>
            </a:pPr>
            <a:endParaRPr lang="en-US" sz="1000" dirty="0" smtClean="0"/>
          </a:p>
          <a:p>
            <a:pPr>
              <a:buNone/>
            </a:pPr>
            <a:r>
              <a:rPr lang="en-US" sz="2400" dirty="0" smtClean="0"/>
              <a:t>	An example of functional dedication is the use of separate dedicated address and data lines, which is common on many buses.</a:t>
            </a:r>
            <a:endParaRPr lang="en-US"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350837"/>
            <a:ext cx="8153400" cy="5745163"/>
          </a:xfrm>
        </p:spPr>
        <p:txBody>
          <a:bodyPr>
            <a:normAutofit/>
          </a:bodyPr>
          <a:lstStyle/>
          <a:p>
            <a:pPr algn="ctr">
              <a:buNone/>
            </a:pPr>
            <a:r>
              <a:rPr lang="en-US" sz="2800" dirty="0" smtClean="0">
                <a:sym typeface="Wingdings" panose="05000000000000000000" pitchFamily="2" charset="2"/>
              </a:rPr>
              <a:t>“Elements of Bus Design”</a:t>
            </a:r>
            <a:endParaRPr lang="en-US" sz="2800" dirty="0" smtClean="0">
              <a:sym typeface="Wingdings" panose="05000000000000000000" pitchFamily="2" charset="2"/>
            </a:endParaRPr>
          </a:p>
          <a:p>
            <a:pPr algn="ctr">
              <a:buNone/>
            </a:pPr>
            <a:endParaRPr lang="en-US" sz="1600" dirty="0" smtClean="0">
              <a:sym typeface="Wingdings" panose="05000000000000000000" pitchFamily="2" charset="2"/>
            </a:endParaRPr>
          </a:p>
          <a:p>
            <a:pPr marL="457200" indent="-457200">
              <a:buFont typeface="Wingdings" panose="05000000000000000000" pitchFamily="2" charset="2"/>
              <a:buAutoNum type="arabicParenBoth" startAt="2"/>
            </a:pPr>
            <a:r>
              <a:rPr lang="en-US" sz="2400" u="sng" dirty="0" smtClean="0"/>
              <a:t>Multiplexed</a:t>
            </a:r>
            <a:r>
              <a:rPr lang="en-US" sz="2400" dirty="0" smtClean="0"/>
              <a:t>: Same set of lines are used for both address and data information using an Address Valid control line.</a:t>
            </a:r>
            <a:endParaRPr lang="en-US" sz="2400" dirty="0" smtClean="0"/>
          </a:p>
          <a:p>
            <a:pPr>
              <a:buNone/>
            </a:pPr>
            <a:endParaRPr lang="en-US" sz="1000" dirty="0" smtClean="0"/>
          </a:p>
          <a:p>
            <a:pPr>
              <a:buNone/>
            </a:pPr>
            <a:r>
              <a:rPr lang="en-US" sz="2400" dirty="0" smtClean="0"/>
              <a:t>	At the beginning of a data transfer, the address is placed on the bus and the Address Valid line is activated. At this point, each module has a specified period of time to copy the address and determine if it is the addressed module. The address is then removed from the bus, and the same bus connections are used for the subsequent read or write data transfer.</a:t>
            </a:r>
            <a:endParaRPr lang="en-US" sz="2400" dirty="0" smtClean="0"/>
          </a:p>
          <a:p>
            <a:pPr>
              <a:buNone/>
            </a:pPr>
            <a:r>
              <a:rPr lang="en-US" sz="2400" dirty="0" smtClean="0"/>
              <a:t>		</a:t>
            </a:r>
            <a:r>
              <a:rPr lang="en-US" sz="2400" i="1" dirty="0" smtClean="0"/>
              <a:t>Advantages</a:t>
            </a:r>
            <a:r>
              <a:rPr lang="en-US" sz="2400" dirty="0" smtClean="0"/>
              <a:t>: ???</a:t>
            </a:r>
            <a:endParaRPr lang="en-US" sz="2400" dirty="0" smtClean="0"/>
          </a:p>
          <a:p>
            <a:pPr>
              <a:buNone/>
            </a:pPr>
            <a:r>
              <a:rPr lang="en-US" sz="2400" dirty="0" smtClean="0"/>
              <a:t>		</a:t>
            </a:r>
            <a:r>
              <a:rPr lang="en-US" sz="2400" i="1" dirty="0" smtClean="0"/>
              <a:t>Disadvantages</a:t>
            </a:r>
            <a:r>
              <a:rPr lang="en-US" sz="2400" dirty="0" smtClean="0"/>
              <a:t>: ???</a:t>
            </a:r>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350837"/>
            <a:ext cx="8153400" cy="5745163"/>
          </a:xfrm>
        </p:spPr>
        <p:txBody>
          <a:bodyPr>
            <a:normAutofit/>
          </a:bodyPr>
          <a:lstStyle/>
          <a:p>
            <a:pPr algn="ctr">
              <a:buNone/>
            </a:pPr>
            <a:r>
              <a:rPr lang="en-US" sz="2800" dirty="0" smtClean="0">
                <a:sym typeface="Wingdings" panose="05000000000000000000" pitchFamily="2" charset="2"/>
              </a:rPr>
              <a:t>“Elements of Bus Design”</a:t>
            </a:r>
            <a:endParaRPr lang="en-US" sz="2800" dirty="0" smtClean="0">
              <a:sym typeface="Wingdings" panose="05000000000000000000" pitchFamily="2" charset="2"/>
            </a:endParaRPr>
          </a:p>
          <a:p>
            <a:pPr algn="ctr">
              <a:buNone/>
            </a:pPr>
            <a:endParaRPr lang="en-US" sz="1600" dirty="0" smtClean="0">
              <a:sym typeface="Wingdings" panose="05000000000000000000" pitchFamily="2" charset="2"/>
            </a:endParaRPr>
          </a:p>
          <a:p>
            <a:pPr>
              <a:buNone/>
            </a:pPr>
            <a:r>
              <a:rPr lang="en-US" sz="2400" dirty="0" smtClean="0"/>
              <a:t>	</a:t>
            </a:r>
            <a:r>
              <a:rPr lang="en-US" sz="2400" u="sng" dirty="0" smtClean="0"/>
              <a:t>Physical Dedication</a:t>
            </a:r>
            <a:r>
              <a:rPr lang="en-US" sz="2400" dirty="0" smtClean="0"/>
              <a:t>: It refers to the use of multiple buses, each of which connects only a subset of modules.</a:t>
            </a:r>
            <a:endParaRPr lang="en-US" sz="2400" dirty="0" smtClean="0"/>
          </a:p>
          <a:p>
            <a:pPr>
              <a:buNone/>
            </a:pPr>
            <a:endParaRPr lang="en-US" sz="1000" dirty="0" smtClean="0"/>
          </a:p>
          <a:p>
            <a:pPr>
              <a:buNone/>
            </a:pPr>
            <a:r>
              <a:rPr lang="en-US" sz="2400" dirty="0" smtClean="0"/>
              <a:t>	For example, the use of an I/O bus to interconnect all I/O modules. This bus is then connected to the main bus through some type of I/O adapter module.</a:t>
            </a:r>
            <a:endParaRPr lang="en-US" sz="2400" dirty="0" smtClean="0"/>
          </a:p>
          <a:p>
            <a:pPr>
              <a:buNone/>
            </a:pPr>
            <a:endParaRPr lang="en-US" sz="1000" dirty="0" smtClean="0"/>
          </a:p>
          <a:p>
            <a:pPr>
              <a:buNone/>
            </a:pPr>
            <a:endParaRPr lang="en-US" sz="1000" dirty="0" smtClean="0"/>
          </a:p>
          <a:p>
            <a:pPr>
              <a:buNone/>
            </a:pPr>
            <a:endParaRPr lang="en-US" sz="1000" dirty="0" smtClean="0"/>
          </a:p>
          <a:p>
            <a:pPr>
              <a:buNone/>
            </a:pPr>
            <a:endParaRPr lang="en-US" sz="1000" dirty="0" smtClean="0"/>
          </a:p>
          <a:p>
            <a:pPr>
              <a:buNone/>
            </a:pPr>
            <a:r>
              <a:rPr lang="en-US" sz="2400" u="sng" dirty="0" smtClean="0"/>
              <a:t>Advantage</a:t>
            </a:r>
            <a:r>
              <a:rPr lang="en-US" sz="2400" dirty="0" smtClean="0"/>
              <a:t>: High throughput, because there is less bus conflict.</a:t>
            </a:r>
            <a:endParaRPr lang="en-US" sz="2400" dirty="0" smtClean="0"/>
          </a:p>
          <a:p>
            <a:pPr>
              <a:buNone/>
            </a:pPr>
            <a:r>
              <a:rPr lang="en-US" sz="2400" u="sng" dirty="0" smtClean="0"/>
              <a:t>Disadvantage</a:t>
            </a:r>
            <a:r>
              <a:rPr lang="en-US" sz="2400" dirty="0" smtClean="0"/>
              <a:t>: Increased size and cost of the system.</a:t>
            </a:r>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350837"/>
            <a:ext cx="8153400" cy="5745163"/>
          </a:xfrm>
        </p:spPr>
        <p:txBody>
          <a:bodyPr>
            <a:normAutofit/>
          </a:bodyPr>
          <a:lstStyle/>
          <a:p>
            <a:pPr algn="ctr">
              <a:buNone/>
            </a:pPr>
            <a:r>
              <a:rPr lang="en-US" sz="2800" dirty="0" smtClean="0">
                <a:sym typeface="Wingdings" panose="05000000000000000000" pitchFamily="2" charset="2"/>
              </a:rPr>
              <a:t>“Elements of Bus Design”</a:t>
            </a:r>
            <a:endParaRPr lang="en-US" sz="2800" dirty="0" smtClean="0">
              <a:sym typeface="Wingdings" panose="05000000000000000000" pitchFamily="2" charset="2"/>
            </a:endParaRPr>
          </a:p>
          <a:p>
            <a:pPr algn="ctr">
              <a:buNone/>
            </a:pPr>
            <a:endParaRPr lang="en-US" sz="1000" dirty="0" smtClean="0">
              <a:sym typeface="Wingdings" panose="05000000000000000000" pitchFamily="2" charset="2"/>
            </a:endParaRPr>
          </a:p>
          <a:p>
            <a:pPr>
              <a:buNone/>
            </a:pPr>
            <a:r>
              <a:rPr lang="en-US" sz="2400" b="1" dirty="0" smtClean="0"/>
              <a:t>Method of Arbitration:</a:t>
            </a:r>
            <a:r>
              <a:rPr lang="en-US" sz="2400" dirty="0" smtClean="0"/>
              <a:t> Since more than one module may need control of the bus and only one unit/module at a time can successfully transmit over the bus, therefore some method of arbitration/negotiation is needed. The various methods can be classified into two classes/schemes.</a:t>
            </a:r>
            <a:endParaRPr lang="en-US" sz="2400" dirty="0" smtClean="0"/>
          </a:p>
          <a:p>
            <a:pPr algn="ctr">
              <a:buNone/>
            </a:pPr>
            <a:r>
              <a:rPr lang="en-US" sz="2400" dirty="0" smtClean="0"/>
              <a:t>(1) Centralized		(2) Distributed</a:t>
            </a:r>
            <a:endParaRPr lang="en-US" sz="2400" dirty="0" smtClean="0"/>
          </a:p>
          <a:p>
            <a:pPr>
              <a:buNone/>
            </a:pPr>
            <a:endParaRPr lang="en-US" sz="1000" dirty="0" smtClean="0"/>
          </a:p>
          <a:p>
            <a:pPr marL="457200" indent="-457200">
              <a:buAutoNum type="arabicParenBoth"/>
            </a:pPr>
            <a:r>
              <a:rPr lang="en-US" sz="2400" u="sng" dirty="0" smtClean="0"/>
              <a:t>Centralized</a:t>
            </a:r>
            <a:r>
              <a:rPr lang="en-US" sz="2400" dirty="0" smtClean="0"/>
              <a:t>: A single hardware device is responsible for allocating time on the bus, called Bus Controller/Arbiter.</a:t>
            </a:r>
            <a:endParaRPr lang="en-US" sz="2400" dirty="0" smtClean="0"/>
          </a:p>
          <a:p>
            <a:pPr marL="457200" indent="-457200">
              <a:buNone/>
            </a:pPr>
            <a:endParaRPr lang="en-US" sz="1000" u="sng" dirty="0" smtClean="0"/>
          </a:p>
          <a:p>
            <a:pPr marL="457200" indent="-457200">
              <a:buFont typeface="Wingdings" panose="05000000000000000000" pitchFamily="2" charset="2"/>
              <a:buAutoNum type="arabicParenBoth" startAt="2"/>
            </a:pPr>
            <a:r>
              <a:rPr lang="en-US" sz="2400" u="sng" dirty="0" smtClean="0"/>
              <a:t>Distributed</a:t>
            </a:r>
            <a:r>
              <a:rPr lang="en-US" sz="2400" dirty="0" smtClean="0"/>
              <a:t>: Each module contains access control logic and modules act together to share the bus.</a:t>
            </a:r>
            <a:endParaRPr lang="en-US"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350837"/>
            <a:ext cx="8153400" cy="5745163"/>
          </a:xfrm>
        </p:spPr>
        <p:txBody>
          <a:bodyPr>
            <a:normAutofit/>
          </a:bodyPr>
          <a:lstStyle/>
          <a:p>
            <a:pPr algn="ctr">
              <a:buNone/>
            </a:pPr>
            <a:r>
              <a:rPr lang="en-US" sz="2800" dirty="0" smtClean="0">
                <a:sym typeface="Wingdings" panose="05000000000000000000" pitchFamily="2" charset="2"/>
              </a:rPr>
              <a:t>“Elements of Bus Design”</a:t>
            </a:r>
            <a:endParaRPr lang="en-US" sz="2800" dirty="0" smtClean="0">
              <a:sym typeface="Wingdings" panose="05000000000000000000" pitchFamily="2" charset="2"/>
            </a:endParaRPr>
          </a:p>
          <a:p>
            <a:pPr algn="ctr">
              <a:buNone/>
            </a:pPr>
            <a:endParaRPr lang="en-US" sz="1000" dirty="0" smtClean="0">
              <a:sym typeface="Wingdings" panose="05000000000000000000" pitchFamily="2" charset="2"/>
            </a:endParaRPr>
          </a:p>
          <a:p>
            <a:pPr>
              <a:buNone/>
            </a:pPr>
            <a:r>
              <a:rPr lang="en-US" sz="2400" b="1" dirty="0" smtClean="0"/>
              <a:t>Timing:</a:t>
            </a:r>
            <a:r>
              <a:rPr lang="en-US" sz="2400" dirty="0" smtClean="0"/>
              <a:t> It refers to the way in which events are coordinated on the bus. It can be either:</a:t>
            </a:r>
            <a:endParaRPr lang="en-US" sz="2400" dirty="0" smtClean="0"/>
          </a:p>
          <a:p>
            <a:pPr algn="ctr">
              <a:buNone/>
            </a:pPr>
            <a:r>
              <a:rPr lang="en-US" sz="2400" dirty="0" smtClean="0"/>
              <a:t>(1) Synchronous	(2) Asynchronous</a:t>
            </a:r>
            <a:endParaRPr lang="en-US" sz="2400" dirty="0" smtClean="0"/>
          </a:p>
          <a:p>
            <a:pPr>
              <a:buNone/>
            </a:pPr>
            <a:endParaRPr lang="en-US" sz="1000" dirty="0" smtClean="0"/>
          </a:p>
          <a:p>
            <a:pPr>
              <a:buNone/>
            </a:pPr>
            <a:endParaRPr lang="en-US" sz="1000" dirty="0" smtClean="0"/>
          </a:p>
          <a:p>
            <a:pPr marL="457200" indent="-457200">
              <a:buAutoNum type="arabicParenBoth"/>
            </a:pPr>
            <a:r>
              <a:rPr lang="en-US" sz="2400" u="sng" dirty="0" smtClean="0"/>
              <a:t>Synchronous</a:t>
            </a:r>
            <a:r>
              <a:rPr lang="en-US" sz="2400" dirty="0" smtClean="0"/>
              <a:t>: Occurrence of events on the bus is determined by the clock.</a:t>
            </a:r>
            <a:endParaRPr lang="en-US" sz="2400" dirty="0" smtClean="0"/>
          </a:p>
          <a:p>
            <a:pPr marL="457200" indent="-457200">
              <a:buNone/>
            </a:pPr>
            <a:endParaRPr lang="en-US" sz="1000" u="sng" dirty="0" smtClean="0"/>
          </a:p>
          <a:p>
            <a:pPr marL="457200" indent="-457200">
              <a:buFont typeface="Wingdings" panose="05000000000000000000" pitchFamily="2" charset="2"/>
              <a:buAutoNum type="arabicParenBoth" startAt="2"/>
            </a:pPr>
            <a:r>
              <a:rPr lang="en-US" sz="2400" u="sng" dirty="0" smtClean="0"/>
              <a:t>Asynchronous</a:t>
            </a:r>
            <a:r>
              <a:rPr lang="en-US" sz="2400" dirty="0" smtClean="0"/>
              <a:t>: Occurrence of one event on a bus follows and depends on the occurrence of a previous event.</a:t>
            </a:r>
            <a:endParaRPr lang="en-US"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381000"/>
            <a:ext cx="8229600" cy="5516563"/>
          </a:xfrm>
        </p:spPr>
        <p:txBody>
          <a:bodyPr>
            <a:normAutofit/>
          </a:bodyPr>
          <a:lstStyle/>
          <a:p>
            <a:pPr algn="ctr">
              <a:buNone/>
            </a:pPr>
            <a:r>
              <a:rPr lang="en-US" sz="2800" dirty="0" smtClean="0">
                <a:sym typeface="Wingdings" panose="05000000000000000000" pitchFamily="2" charset="2"/>
              </a:rPr>
              <a:t>“A Top-Level View of Computer Function and Interconnection”</a:t>
            </a:r>
            <a:endParaRPr lang="en-US" sz="2800" dirty="0" smtClean="0">
              <a:sym typeface="Wingdings" panose="05000000000000000000" pitchFamily="2" charset="2"/>
            </a:endParaRPr>
          </a:p>
          <a:p>
            <a:pPr algn="ctr">
              <a:buNone/>
            </a:pPr>
            <a:endParaRPr lang="en-US" sz="1600" dirty="0" smtClean="0">
              <a:sym typeface="Wingdings" panose="05000000000000000000" pitchFamily="2" charset="2"/>
            </a:endParaRPr>
          </a:p>
          <a:p>
            <a:pPr algn="ctr">
              <a:buNone/>
            </a:pPr>
            <a:r>
              <a:rPr lang="en-US" sz="2400" dirty="0" smtClean="0">
                <a:sym typeface="Wingdings" panose="05000000000000000000" pitchFamily="2" charset="2"/>
              </a:rPr>
              <a:t>The functional behavior of the system consists of the exchange of data and control signals among these computer components.</a:t>
            </a:r>
            <a:endParaRPr lang="en-US" sz="2400" dirty="0" smtClean="0">
              <a:sym typeface="Wingdings" panose="05000000000000000000" pitchFamily="2" charset="2"/>
            </a:endParaRPr>
          </a:p>
          <a:p>
            <a:pPr algn="ctr">
              <a:buNone/>
            </a:pPr>
            <a:endParaRPr lang="en-US" sz="2400" dirty="0" smtClean="0">
              <a:sym typeface="Wingdings" panose="05000000000000000000" pitchFamily="2" charset="2"/>
            </a:endParaRPr>
          </a:p>
          <a:p>
            <a:pPr algn="ctr">
              <a:buNone/>
            </a:pPr>
            <a:r>
              <a:rPr lang="en-US" sz="2400" dirty="0" smtClean="0">
                <a:sym typeface="Wingdings" panose="05000000000000000000" pitchFamily="2" charset="2"/>
              </a:rPr>
              <a:t>This exchange of data/control among computer components/modules is done through a communication channel/medium.</a:t>
            </a:r>
            <a:endParaRPr lang="en-US" sz="2400" dirty="0" smtClean="0">
              <a:sym typeface="Wingdings" panose="05000000000000000000" pitchFamily="2" charset="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350837"/>
            <a:ext cx="8153400" cy="5745163"/>
          </a:xfrm>
        </p:spPr>
        <p:txBody>
          <a:bodyPr>
            <a:normAutofit/>
          </a:bodyPr>
          <a:lstStyle/>
          <a:p>
            <a:pPr algn="ctr">
              <a:buNone/>
            </a:pPr>
            <a:r>
              <a:rPr lang="en-US" sz="2800" dirty="0" smtClean="0">
                <a:sym typeface="Wingdings" panose="05000000000000000000" pitchFamily="2" charset="2"/>
              </a:rPr>
              <a:t>“Elements of Bus Design”</a:t>
            </a:r>
            <a:endParaRPr lang="en-US" sz="2800" dirty="0" smtClean="0">
              <a:sym typeface="Wingdings" panose="05000000000000000000" pitchFamily="2" charset="2"/>
            </a:endParaRPr>
          </a:p>
          <a:p>
            <a:pPr algn="ctr">
              <a:buNone/>
            </a:pPr>
            <a:endParaRPr lang="en-US" sz="1000" dirty="0" smtClean="0">
              <a:sym typeface="Wingdings" panose="05000000000000000000" pitchFamily="2" charset="2"/>
            </a:endParaRPr>
          </a:p>
          <a:p>
            <a:pPr algn="ctr">
              <a:buNone/>
            </a:pPr>
            <a:endParaRPr lang="en-US" sz="1000" dirty="0" smtClean="0">
              <a:sym typeface="Wingdings" panose="05000000000000000000" pitchFamily="2" charset="2"/>
            </a:endParaRPr>
          </a:p>
          <a:p>
            <a:pPr marL="457200" indent="-457200">
              <a:buNone/>
            </a:pPr>
            <a:r>
              <a:rPr lang="en-US" sz="2400" b="1" dirty="0" smtClean="0"/>
              <a:t>Bus Width:</a:t>
            </a:r>
            <a:r>
              <a:rPr lang="en-US" sz="2400" dirty="0" smtClean="0"/>
              <a:t> The data bus may consist of 32, 64, 128, or even more separate lines, known as Bus Width.</a:t>
            </a:r>
            <a:endParaRPr lang="en-US" sz="2400" dirty="0" smtClean="0"/>
          </a:p>
          <a:p>
            <a:pPr marL="457200" indent="-457200">
              <a:buNone/>
            </a:pPr>
            <a:endParaRPr lang="en-US" sz="2400" dirty="0" smtClean="0"/>
          </a:p>
          <a:p>
            <a:pPr marL="457200" indent="-457200">
              <a:buNone/>
            </a:pPr>
            <a:endParaRPr lang="en-US" sz="2400" dirty="0" smtClean="0"/>
          </a:p>
          <a:p>
            <a:pPr marL="457200" indent="-457200">
              <a:buNone/>
            </a:pPr>
            <a:r>
              <a:rPr lang="en-US" sz="2400" u="sng" dirty="0" smtClean="0"/>
              <a:t>Note-1: </a:t>
            </a:r>
            <a:endParaRPr lang="en-US" sz="2400" u="sng" dirty="0" smtClean="0"/>
          </a:p>
          <a:p>
            <a:pPr marL="457200" indent="-457200">
              <a:buNone/>
            </a:pPr>
            <a:r>
              <a:rPr lang="en-US" sz="2400" dirty="0" smtClean="0"/>
              <a:t>	The wider the data bus, the greater the number of bits transferred at one time. i.e., greater performance.</a:t>
            </a:r>
            <a:endParaRPr lang="en-US" sz="2400" dirty="0" smtClean="0"/>
          </a:p>
          <a:p>
            <a:pPr marL="457200" indent="-457200">
              <a:buNone/>
            </a:pPr>
            <a:endParaRPr lang="en-US" sz="1600" dirty="0" smtClean="0"/>
          </a:p>
          <a:p>
            <a:pPr marL="457200" indent="-457200">
              <a:buNone/>
            </a:pPr>
            <a:r>
              <a:rPr lang="en-US" sz="2400" u="sng" dirty="0" smtClean="0"/>
              <a:t>Note-2:</a:t>
            </a:r>
            <a:endParaRPr lang="en-US" sz="2400" u="sng" dirty="0" smtClean="0"/>
          </a:p>
          <a:p>
            <a:pPr marL="457200" indent="-457200">
              <a:buNone/>
            </a:pPr>
            <a:r>
              <a:rPr lang="en-US" sz="2400" dirty="0" smtClean="0"/>
              <a:t>	The width of the address bus has an impact on system capacity. i.e., greater range of locations.</a:t>
            </a:r>
            <a:endParaRPr lang="en-US"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350837"/>
            <a:ext cx="8153400" cy="5745163"/>
          </a:xfrm>
        </p:spPr>
        <p:txBody>
          <a:bodyPr>
            <a:normAutofit/>
          </a:bodyPr>
          <a:lstStyle/>
          <a:p>
            <a:pPr algn="ctr">
              <a:buNone/>
            </a:pPr>
            <a:r>
              <a:rPr lang="en-US" sz="2800" dirty="0" smtClean="0">
                <a:sym typeface="Wingdings" panose="05000000000000000000" pitchFamily="2" charset="2"/>
              </a:rPr>
              <a:t>“Elements of Bus Design”</a:t>
            </a:r>
            <a:endParaRPr lang="en-US" sz="2800" dirty="0" smtClean="0">
              <a:sym typeface="Wingdings" panose="05000000000000000000" pitchFamily="2" charset="2"/>
            </a:endParaRPr>
          </a:p>
          <a:p>
            <a:pPr algn="ctr">
              <a:buNone/>
            </a:pPr>
            <a:endParaRPr lang="en-US" sz="1000" dirty="0" smtClean="0">
              <a:sym typeface="Wingdings" panose="05000000000000000000" pitchFamily="2" charset="2"/>
            </a:endParaRPr>
          </a:p>
          <a:p>
            <a:pPr algn="ctr">
              <a:buNone/>
            </a:pPr>
            <a:endParaRPr lang="en-US" sz="1000" dirty="0" smtClean="0">
              <a:sym typeface="Wingdings" panose="05000000000000000000" pitchFamily="2" charset="2"/>
            </a:endParaRPr>
          </a:p>
          <a:p>
            <a:pPr marL="457200" indent="-457200">
              <a:buNone/>
            </a:pPr>
            <a:r>
              <a:rPr lang="en-US" sz="2400" b="1" dirty="0" smtClean="0"/>
              <a:t>Data Transfer Type:</a:t>
            </a:r>
            <a:r>
              <a:rPr lang="en-US" sz="2400" dirty="0" smtClean="0"/>
              <a:t> Bus supports various data transfer types.</a:t>
            </a:r>
            <a:endParaRPr lang="en-US" sz="2400" dirty="0" smtClean="0"/>
          </a:p>
          <a:p>
            <a:pPr marL="457200" indent="-457200">
              <a:buNone/>
            </a:pPr>
            <a:endParaRPr lang="en-US" sz="2400" dirty="0" smtClean="0"/>
          </a:p>
          <a:p>
            <a:pPr marL="457200" indent="-457200">
              <a:buNone/>
            </a:pPr>
            <a:r>
              <a:rPr lang="en-US" sz="2400" dirty="0" smtClean="0"/>
              <a:t>	</a:t>
            </a:r>
            <a:r>
              <a:rPr lang="en-US" sz="2400" u="sng" dirty="0" smtClean="0"/>
              <a:t>In case of multiplexed address/data bus</a:t>
            </a:r>
            <a:r>
              <a:rPr lang="en-US" sz="2400" dirty="0" smtClean="0"/>
              <a:t>, the bus is first used for specifying the address and then for transferring the data.</a:t>
            </a:r>
            <a:endParaRPr lang="en-US" sz="2400" dirty="0" smtClean="0"/>
          </a:p>
          <a:p>
            <a:pPr marL="457200" indent="-457200">
              <a:buNone/>
            </a:pPr>
            <a:endParaRPr lang="en-US" sz="1600" dirty="0" smtClean="0"/>
          </a:p>
          <a:p>
            <a:pPr marL="457200" indent="-457200">
              <a:buNone/>
            </a:pPr>
            <a:r>
              <a:rPr lang="en-US" sz="2400" dirty="0" smtClean="0"/>
              <a:t>	</a:t>
            </a:r>
            <a:r>
              <a:rPr lang="en-US" sz="2400" u="sng" dirty="0" smtClean="0"/>
              <a:t>In the case of dedicated address and data buses</a:t>
            </a:r>
            <a:r>
              <a:rPr lang="en-US" sz="2400" dirty="0" smtClean="0"/>
              <a:t>, the address is put on the address bus and remains there while the data are put on the data bus</a:t>
            </a:r>
            <a:endParaRPr lang="en-US" sz="2400" dirty="0" smtClean="0"/>
          </a:p>
          <a:p>
            <a:pPr marL="457200" indent="-457200">
              <a:buNone/>
            </a:pPr>
            <a:endParaRPr lang="en-US" sz="1600" dirty="0" smtClean="0"/>
          </a:p>
          <a:p>
            <a:pPr marL="457200" indent="-457200">
              <a:buNone/>
            </a:pPr>
            <a:r>
              <a:rPr lang="en-US" sz="2400" dirty="0" smtClean="0"/>
              <a:t>	There are other combinations operations that some buses allow. For example, read-modify-write operation, read-after-write, block data transfer.</a:t>
            </a:r>
            <a:endParaRPr lang="en-US"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228601"/>
            <a:ext cx="8229600" cy="5943600"/>
          </a:xfrm>
        </p:spPr>
        <p:txBody>
          <a:bodyPr>
            <a:normAutofit/>
          </a:bodyPr>
          <a:lstStyle/>
          <a:p>
            <a:pPr algn="ctr">
              <a:buNone/>
            </a:pPr>
            <a:r>
              <a:rPr lang="en-US" sz="2800" dirty="0" smtClean="0">
                <a:sym typeface="Wingdings" panose="05000000000000000000" pitchFamily="2" charset="2"/>
              </a:rPr>
              <a:t>“Different Available Buses and their Usage/Performance”</a:t>
            </a:r>
            <a:endParaRPr lang="en-US" sz="2800" dirty="0" smtClean="0">
              <a:sym typeface="Wingdings" panose="05000000000000000000" pitchFamily="2" charset="2"/>
            </a:endParaRPr>
          </a:p>
          <a:p>
            <a:pPr algn="ctr">
              <a:buNone/>
            </a:pPr>
            <a:endParaRPr lang="en-US" sz="1600" dirty="0" smtClean="0">
              <a:sym typeface="Wingdings" panose="05000000000000000000" pitchFamily="2" charset="2"/>
            </a:endParaRPr>
          </a:p>
          <a:p>
            <a:r>
              <a:rPr lang="en-US" sz="2400" b="1" dirty="0" smtClean="0"/>
              <a:t>PC Parallel Port. </a:t>
            </a:r>
            <a:r>
              <a:rPr lang="en-US" sz="2400" dirty="0" smtClean="0"/>
              <a:t>The original PC parallel port was unidirectional (towards the printer) and was capable of about 10 KB/sec.</a:t>
            </a:r>
            <a:endParaRPr lang="en-US" sz="2400" dirty="0" smtClean="0"/>
          </a:p>
          <a:p>
            <a:pPr>
              <a:buNone/>
            </a:pPr>
            <a:endParaRPr lang="en-US" sz="1000" dirty="0" smtClean="0"/>
          </a:p>
          <a:p>
            <a:pPr>
              <a:buNone/>
            </a:pPr>
            <a:r>
              <a:rPr lang="en-US" sz="2400" dirty="0" smtClean="0"/>
              <a:t>		Enhanced Parallel Port (EPP) achieves transfer speeds of between 500 KB/sec and 2 MB/sec and is targeted at CD-ROMs, tapes and hard drives.</a:t>
            </a:r>
            <a:endParaRPr lang="en-US" sz="2400" dirty="0" smtClean="0"/>
          </a:p>
          <a:p>
            <a:pPr>
              <a:buNone/>
            </a:pPr>
            <a:endParaRPr lang="en-US" sz="1600" dirty="0" smtClean="0"/>
          </a:p>
          <a:p>
            <a:r>
              <a:rPr lang="en-US" sz="2400" b="1" dirty="0" smtClean="0"/>
              <a:t>Industry Standard Architecture (ISA) bus.</a:t>
            </a:r>
            <a:r>
              <a:rPr lang="en-US" sz="2400" dirty="0" smtClean="0"/>
              <a:t> This bus architecture was developed by IBM for the PCs. It is still in wide use where high performance is not necessary. Performance is 3 Mbps at 16 bits.</a:t>
            </a:r>
            <a:endParaRPr lang="en-US" sz="2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228601"/>
            <a:ext cx="8229600" cy="5943600"/>
          </a:xfrm>
        </p:spPr>
        <p:txBody>
          <a:bodyPr>
            <a:normAutofit lnSpcReduction="10000"/>
          </a:bodyPr>
          <a:lstStyle/>
          <a:p>
            <a:pPr algn="ctr">
              <a:buNone/>
            </a:pPr>
            <a:r>
              <a:rPr lang="en-US" sz="2800" dirty="0" smtClean="0">
                <a:sym typeface="Wingdings" panose="05000000000000000000" pitchFamily="2" charset="2"/>
              </a:rPr>
              <a:t>“Different Available Buses and their Usage/Performance”</a:t>
            </a:r>
            <a:endParaRPr lang="en-US" sz="2800" dirty="0" smtClean="0">
              <a:sym typeface="Wingdings" panose="05000000000000000000" pitchFamily="2" charset="2"/>
            </a:endParaRPr>
          </a:p>
          <a:p>
            <a:pPr algn="ctr">
              <a:buNone/>
            </a:pPr>
            <a:endParaRPr lang="en-US" sz="1600" dirty="0" smtClean="0">
              <a:sym typeface="Wingdings" panose="05000000000000000000" pitchFamily="2" charset="2"/>
            </a:endParaRPr>
          </a:p>
          <a:p>
            <a:r>
              <a:rPr lang="en-US" sz="2400" b="1" dirty="0" smtClean="0"/>
              <a:t>SCSI (Small Computer System Interface). </a:t>
            </a:r>
            <a:r>
              <a:rPr lang="en-US" sz="2400" dirty="0" smtClean="0"/>
              <a:t>The original SCSI 1 introduced an 8 bit parallel bus that was able to do </a:t>
            </a:r>
            <a:r>
              <a:rPr lang="en-US" sz="2400" i="1" u="sng" dirty="0" smtClean="0"/>
              <a:t>Asynchronous</a:t>
            </a:r>
            <a:r>
              <a:rPr lang="en-US" sz="2400" u="sng" dirty="0" smtClean="0"/>
              <a:t> transfers at 1.5 </a:t>
            </a:r>
            <a:r>
              <a:rPr lang="en-US" sz="2400" u="sng" dirty="0" err="1" smtClean="0"/>
              <a:t>MegaBytes</a:t>
            </a:r>
            <a:r>
              <a:rPr lang="en-US" sz="2400" u="sng" dirty="0" smtClean="0"/>
              <a:t>/sec</a:t>
            </a:r>
            <a:r>
              <a:rPr lang="en-US" sz="2400" dirty="0" smtClean="0"/>
              <a:t> and </a:t>
            </a:r>
            <a:r>
              <a:rPr lang="en-US" sz="2400" i="1" u="sng" dirty="0" smtClean="0"/>
              <a:t>Synchronous</a:t>
            </a:r>
            <a:r>
              <a:rPr lang="en-US" sz="2400" u="sng" dirty="0" smtClean="0"/>
              <a:t> transfers up to 5 MB/sec</a:t>
            </a:r>
            <a:r>
              <a:rPr lang="en-US" sz="2400" dirty="0" smtClean="0"/>
              <a:t>. It is used to connect peripherals and computers such as hard disks, tape devices, port expanders, CD-ROMs, CD-R units, scanners, and many other devices. Other versions are: FAST-SCSI, WIDE-SCSI, ULTRA-SCSI.</a:t>
            </a:r>
            <a:endParaRPr lang="en-US" sz="2400" dirty="0" smtClean="0"/>
          </a:p>
          <a:p>
            <a:pPr>
              <a:buNone/>
            </a:pPr>
            <a:endParaRPr lang="en-US" sz="1600" dirty="0" smtClean="0"/>
          </a:p>
          <a:p>
            <a:r>
              <a:rPr lang="en-US" sz="2400" b="1" dirty="0" smtClean="0"/>
              <a:t>IDE (Integrated Drive Electronics), </a:t>
            </a:r>
            <a:r>
              <a:rPr lang="en-US" sz="2400" dirty="0" smtClean="0"/>
              <a:t>developed by Compaq and Western Digital, is a standard for connecting disk drives in a common way to PC motherboards. In today's IDE configurations, multiple devices can share the IDE controller.</a:t>
            </a:r>
            <a:endParaRPr lang="en-US" sz="2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228601"/>
            <a:ext cx="8229600" cy="5943600"/>
          </a:xfrm>
        </p:spPr>
        <p:txBody>
          <a:bodyPr>
            <a:normAutofit/>
          </a:bodyPr>
          <a:lstStyle/>
          <a:p>
            <a:pPr algn="ctr">
              <a:buNone/>
            </a:pPr>
            <a:r>
              <a:rPr lang="en-US" sz="2800" dirty="0" smtClean="0">
                <a:sym typeface="Wingdings" panose="05000000000000000000" pitchFamily="2" charset="2"/>
              </a:rPr>
              <a:t>“Different Available Buses and their Usage/Performance”</a:t>
            </a:r>
            <a:endParaRPr lang="en-US" sz="2800" dirty="0" smtClean="0">
              <a:sym typeface="Wingdings" panose="05000000000000000000" pitchFamily="2" charset="2"/>
            </a:endParaRPr>
          </a:p>
          <a:p>
            <a:pPr algn="ctr">
              <a:buNone/>
            </a:pPr>
            <a:endParaRPr lang="en-US" sz="1600" dirty="0" smtClean="0">
              <a:sym typeface="Wingdings" panose="05000000000000000000" pitchFamily="2" charset="2"/>
            </a:endParaRPr>
          </a:p>
          <a:p>
            <a:r>
              <a:rPr lang="en-US" sz="2400" b="1" dirty="0" smtClean="0"/>
              <a:t>Universal Serial Bus.</a:t>
            </a:r>
            <a:r>
              <a:rPr lang="en-US" sz="2400" dirty="0" smtClean="0"/>
              <a:t> USB standard is for connecting keyboards, monitors, input devices, and digital cameras over a 12-Mbps bus network.</a:t>
            </a:r>
            <a:endParaRPr lang="en-US" sz="2400" dirty="0" smtClean="0"/>
          </a:p>
          <a:p>
            <a:pPr>
              <a:buNone/>
            </a:pPr>
            <a:endParaRPr lang="en-US" sz="1000" dirty="0" smtClean="0"/>
          </a:p>
          <a:p>
            <a:pPr>
              <a:buNone/>
            </a:pPr>
            <a:r>
              <a:rPr lang="en-US" sz="2400" dirty="0" smtClean="0"/>
              <a:t>		Designed to simplify the connection of peripheral devices, provide increased I/O capacity, and provide maximum flexibility for the continued evolution of the PC.</a:t>
            </a:r>
            <a:endParaRPr lang="en-US" sz="2400" dirty="0" smtClean="0"/>
          </a:p>
          <a:p>
            <a:pPr>
              <a:buNone/>
            </a:pPr>
            <a:endParaRPr lang="en-US" sz="1000" dirty="0" smtClean="0"/>
          </a:p>
          <a:p>
            <a:pPr>
              <a:buNone/>
            </a:pPr>
            <a:r>
              <a:rPr lang="en-US" sz="2400" dirty="0" smtClean="0"/>
              <a:t>		USB replaced PC's keyboard, serial, and parallel connections with a simple jack architecture, with auto detection capabilities to know when a device is attached or unattached.</a:t>
            </a:r>
            <a:endParaRPr lang="en-US"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228601"/>
            <a:ext cx="8229600" cy="5943600"/>
          </a:xfrm>
        </p:spPr>
        <p:txBody>
          <a:bodyPr>
            <a:normAutofit/>
          </a:bodyPr>
          <a:lstStyle/>
          <a:p>
            <a:pPr algn="ctr">
              <a:buNone/>
            </a:pPr>
            <a:r>
              <a:rPr lang="en-US" sz="2800" dirty="0" smtClean="0">
                <a:sym typeface="Wingdings" panose="05000000000000000000" pitchFamily="2" charset="2"/>
              </a:rPr>
              <a:t>“Different Available Buses and their Usage/Performance”</a:t>
            </a:r>
            <a:endParaRPr lang="en-US" sz="2800" dirty="0" smtClean="0">
              <a:sym typeface="Wingdings" panose="05000000000000000000" pitchFamily="2" charset="2"/>
            </a:endParaRPr>
          </a:p>
          <a:p>
            <a:pPr algn="ctr">
              <a:buNone/>
            </a:pPr>
            <a:endParaRPr lang="en-US" sz="1600" dirty="0" smtClean="0">
              <a:sym typeface="Wingdings" panose="05000000000000000000" pitchFamily="2" charset="2"/>
            </a:endParaRPr>
          </a:p>
          <a:p>
            <a:r>
              <a:rPr lang="en-US" sz="2400" b="1" dirty="0" smtClean="0"/>
              <a:t>FireWire.</a:t>
            </a:r>
            <a:r>
              <a:rPr lang="en-US" sz="2400" dirty="0" smtClean="0"/>
              <a:t> The IEEE-1394 standard, known as FireWire, is a serial SCSI-bus standard supporting transfer rates from 100 to 400 </a:t>
            </a:r>
            <a:r>
              <a:rPr lang="en-US" sz="2400" dirty="0" err="1" smtClean="0"/>
              <a:t>MBps</a:t>
            </a:r>
            <a:r>
              <a:rPr lang="en-US" sz="2400" dirty="0" smtClean="0"/>
              <a:t>, expanding eventually up to 1.6 </a:t>
            </a:r>
            <a:r>
              <a:rPr lang="en-US" sz="2400" dirty="0" err="1" smtClean="0"/>
              <a:t>Gbps</a:t>
            </a:r>
            <a:r>
              <a:rPr lang="en-US" sz="2400" dirty="0" smtClean="0"/>
              <a:t> (gigabits per second) or faster.</a:t>
            </a:r>
            <a:endParaRPr lang="en-US" sz="24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228601"/>
            <a:ext cx="8229600" cy="5943600"/>
          </a:xfrm>
        </p:spPr>
        <p:txBody>
          <a:bodyPr>
            <a:normAutofit/>
          </a:bodyPr>
          <a:lstStyle/>
          <a:p>
            <a:pPr algn="ctr">
              <a:buNone/>
            </a:pPr>
            <a:r>
              <a:rPr lang="en-US" sz="2800" dirty="0" smtClean="0">
                <a:sym typeface="Wingdings" panose="05000000000000000000" pitchFamily="2" charset="2"/>
              </a:rPr>
              <a:t>“Different Available Buses and their Usage/Performance”</a:t>
            </a:r>
            <a:endParaRPr lang="en-US" sz="2800" dirty="0" smtClean="0">
              <a:sym typeface="Wingdings" panose="05000000000000000000" pitchFamily="2" charset="2"/>
            </a:endParaRPr>
          </a:p>
          <a:p>
            <a:pPr algn="ctr">
              <a:buNone/>
            </a:pPr>
            <a:endParaRPr lang="en-US" sz="1600" dirty="0" smtClean="0">
              <a:sym typeface="Wingdings" panose="05000000000000000000" pitchFamily="2" charset="2"/>
            </a:endParaRPr>
          </a:p>
          <a:p>
            <a:r>
              <a:rPr lang="en-US" sz="2400" b="1" dirty="0" smtClean="0"/>
              <a:t>Fire Wire vs. USB.</a:t>
            </a:r>
            <a:r>
              <a:rPr lang="en-US" sz="2400" dirty="0" smtClean="0"/>
              <a:t> Both are emerging technologies that offer a new method of connecting multiple peripherals to a computer. Both permit peripherals to be added to or disconnected from a computer without the need to reboot. Both use thin, flexible cables which employ simple, durable connectors.</a:t>
            </a:r>
            <a:endParaRPr lang="en-US" sz="2400" dirty="0" smtClean="0"/>
          </a:p>
          <a:p>
            <a:pPr>
              <a:buNone/>
            </a:pPr>
            <a:endParaRPr lang="en-US" sz="1600" dirty="0" smtClean="0"/>
          </a:p>
          <a:p>
            <a:pPr>
              <a:buNone/>
            </a:pPr>
            <a:r>
              <a:rPr lang="en-US" sz="2400" dirty="0" smtClean="0"/>
              <a:t>	Although 1394 and USB cables may look nearly the same, the amount of data flowing through them is quite different. Firewire offers a data transfer rate that is over 16 times faster than USB.</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228601"/>
            <a:ext cx="8229600" cy="5943600"/>
          </a:xfrm>
        </p:spPr>
        <p:txBody>
          <a:bodyPr>
            <a:normAutofit/>
          </a:bodyPr>
          <a:lstStyle/>
          <a:p>
            <a:pPr algn="ctr">
              <a:buNone/>
            </a:pPr>
            <a:r>
              <a:rPr lang="en-US" sz="2800" dirty="0" smtClean="0">
                <a:sym typeface="Wingdings" panose="05000000000000000000" pitchFamily="2" charset="2"/>
              </a:rPr>
              <a:t>“Different Available Buses and their Usage/Performance”</a:t>
            </a:r>
            <a:endParaRPr lang="en-US" sz="2800" dirty="0" smtClean="0">
              <a:sym typeface="Wingdings" panose="05000000000000000000" pitchFamily="2" charset="2"/>
            </a:endParaRPr>
          </a:p>
          <a:p>
            <a:pPr algn="ctr">
              <a:buNone/>
            </a:pPr>
            <a:endParaRPr lang="en-US" sz="1600" dirty="0" smtClean="0">
              <a:sym typeface="Wingdings" panose="05000000000000000000" pitchFamily="2" charset="2"/>
            </a:endParaRPr>
          </a:p>
          <a:p>
            <a:r>
              <a:rPr lang="en-US" sz="2400" b="1" dirty="0" smtClean="0"/>
              <a:t>Bluetooth.</a:t>
            </a:r>
            <a:r>
              <a:rPr lang="en-US" sz="2400" dirty="0" smtClean="0"/>
              <a:t> The technology is for wireless communication of data and voice. It is based on a low-cost short-range radio link, built for stationary and mobile communication environments. </a:t>
            </a:r>
            <a:endParaRPr lang="en-US" sz="2400" dirty="0" smtClean="0"/>
          </a:p>
          <a:p>
            <a:pPr>
              <a:buNone/>
            </a:pPr>
            <a:endParaRPr lang="en-US" sz="1000" dirty="0" smtClean="0"/>
          </a:p>
          <a:p>
            <a:pPr>
              <a:buNone/>
            </a:pPr>
            <a:r>
              <a:rPr lang="en-US" sz="2400" dirty="0" smtClean="0"/>
              <a:t>	It allows for the replacement of the many cables that connect one device to another with one universal short-range radio link.</a:t>
            </a:r>
            <a:endParaRPr lang="en-US" sz="24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350837"/>
            <a:ext cx="8153400" cy="5745163"/>
          </a:xfrm>
        </p:spPr>
        <p:txBody>
          <a:bodyPr>
            <a:normAutofit/>
          </a:bodyPr>
          <a:lstStyle/>
          <a:p>
            <a:pPr algn="ctr">
              <a:buNone/>
            </a:pPr>
            <a:r>
              <a:rPr lang="en-US" sz="2800" dirty="0" smtClean="0">
                <a:sym typeface="Wingdings" panose="05000000000000000000" pitchFamily="2" charset="2"/>
              </a:rPr>
              <a:t>“P</a:t>
            </a:r>
            <a:r>
              <a:rPr lang="en-US" sz="2800" dirty="0" smtClean="0"/>
              <a:t>eripheral Component Interconnect (</a:t>
            </a:r>
            <a:r>
              <a:rPr lang="en-US" sz="2800" dirty="0" smtClean="0">
                <a:sym typeface="Wingdings" panose="05000000000000000000" pitchFamily="2" charset="2"/>
              </a:rPr>
              <a:t>PCI)”</a:t>
            </a:r>
            <a:endParaRPr lang="en-US" sz="2800" dirty="0" smtClean="0">
              <a:sym typeface="Wingdings" panose="05000000000000000000" pitchFamily="2" charset="2"/>
            </a:endParaRPr>
          </a:p>
          <a:p>
            <a:pPr algn="ctr">
              <a:buNone/>
            </a:pPr>
            <a:endParaRPr lang="en-US" sz="1600" dirty="0" smtClean="0">
              <a:sym typeface="Wingdings" panose="05000000000000000000" pitchFamily="2" charset="2"/>
            </a:endParaRPr>
          </a:p>
          <a:p>
            <a:r>
              <a:rPr lang="en-US" sz="2400" b="1" dirty="0" smtClean="0"/>
              <a:t>PCI.</a:t>
            </a:r>
            <a:r>
              <a:rPr lang="en-US" sz="2400" dirty="0" smtClean="0"/>
              <a:t> The peripheral component interconnect (PCI) is a popular high-bandwidth, processor-independent bus that can function as a peripheral bus.</a:t>
            </a:r>
            <a:endParaRPr lang="en-US" sz="2400" dirty="0" smtClean="0"/>
          </a:p>
          <a:p>
            <a:pPr>
              <a:buNone/>
            </a:pPr>
            <a:endParaRPr lang="en-US" sz="1000" dirty="0" smtClean="0"/>
          </a:p>
          <a:p>
            <a:pPr>
              <a:buNone/>
            </a:pPr>
            <a:r>
              <a:rPr lang="en-US" sz="2400" dirty="0" smtClean="0"/>
              <a:t>	Compared with other common bus specifications, PCI delivers better system performance for high-speed I/O subsystems (e.g., graphic display adapters, network interface controllers, disk controllers…).</a:t>
            </a:r>
            <a:endParaRPr lang="en-US" sz="2400" dirty="0" smtClean="0"/>
          </a:p>
          <a:p>
            <a:pPr>
              <a:buNone/>
            </a:pPr>
            <a:endParaRPr lang="en-US" sz="1000" dirty="0" smtClean="0"/>
          </a:p>
          <a:p>
            <a:pPr>
              <a:buNone/>
            </a:pPr>
            <a:r>
              <a:rPr lang="en-US" sz="2400" dirty="0" smtClean="0"/>
              <a:t>	The current standard allows the use of up to 64 data lines at 4.224 Gbps.</a:t>
            </a:r>
            <a:endParaRPr lang="en-US" sz="2400" dirty="0" smtClean="0"/>
          </a:p>
          <a:p>
            <a:pPr>
              <a:buNone/>
            </a:pPr>
            <a:r>
              <a:rPr lang="en-US" sz="2400" dirty="0" smtClean="0"/>
              <a:t>	PCI requires very few chips to implement and supports other buses attached to the PCI bus.</a:t>
            </a:r>
            <a:endParaRPr lang="en-US" sz="2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fld id="{92A9C250-788A-47A2-9C1B-3CAE9680EABD}" type="slidenum">
              <a:rPr lang="en-US" smtClean="0"/>
            </a:fld>
            <a:endParaRPr lang="en-US"/>
          </a:p>
        </p:txBody>
      </p:sp>
      <p:pic>
        <p:nvPicPr>
          <p:cNvPr id="6" name="Picture 5"/>
          <p:cNvPicPr/>
          <p:nvPr/>
        </p:nvPicPr>
        <p:blipFill>
          <a:blip r:embed="rId1"/>
          <a:srcRect/>
          <a:stretch>
            <a:fillRect/>
          </a:stretch>
        </p:blipFill>
        <p:spPr bwMode="auto">
          <a:xfrm>
            <a:off x="990600" y="1066800"/>
            <a:ext cx="7086600" cy="4343400"/>
          </a:xfrm>
          <a:prstGeom prst="rect">
            <a:avLst/>
          </a:prstGeom>
          <a:noFill/>
          <a:ln w="9525">
            <a:noFill/>
            <a:miter lim="800000"/>
            <a:headEnd/>
            <a:tailEnd/>
          </a:ln>
        </p:spPr>
      </p:pic>
      <p:sp>
        <p:nvSpPr>
          <p:cNvPr id="7" name="TextBox 6"/>
          <p:cNvSpPr txBox="1"/>
          <p:nvPr/>
        </p:nvSpPr>
        <p:spPr>
          <a:xfrm>
            <a:off x="2667000" y="5574268"/>
            <a:ext cx="3539880" cy="369332"/>
          </a:xfrm>
          <a:prstGeom prst="rect">
            <a:avLst/>
          </a:prstGeom>
          <a:noFill/>
        </p:spPr>
        <p:txBody>
          <a:bodyPr wrap="none" rtlCol="0">
            <a:spAutoFit/>
          </a:bodyPr>
          <a:lstStyle/>
          <a:p>
            <a:r>
              <a:rPr lang="en-US" b="1" dirty="0" smtClean="0"/>
              <a:t>Figure 3.22 Typical Desktop System</a:t>
            </a:r>
            <a:endParaRPr lang="en-US" b="1" dirty="0"/>
          </a:p>
        </p:txBody>
      </p:sp>
      <p:sp>
        <p:nvSpPr>
          <p:cNvPr id="8" name="TextBox 7"/>
          <p:cNvSpPr txBox="1"/>
          <p:nvPr/>
        </p:nvSpPr>
        <p:spPr>
          <a:xfrm>
            <a:off x="1519354" y="228600"/>
            <a:ext cx="6481646" cy="523220"/>
          </a:xfrm>
          <a:prstGeom prst="rect">
            <a:avLst/>
          </a:prstGeom>
          <a:noFill/>
        </p:spPr>
        <p:txBody>
          <a:bodyPr wrap="none" rtlCol="0">
            <a:spAutoFit/>
          </a:bodyPr>
          <a:lstStyle/>
          <a:p>
            <a:r>
              <a:rPr lang="en-US" sz="2800" dirty="0" smtClean="0">
                <a:sym typeface="Wingdings" panose="05000000000000000000" pitchFamily="2" charset="2"/>
              </a:rPr>
              <a:t>“P</a:t>
            </a:r>
            <a:r>
              <a:rPr lang="en-US" sz="2800" dirty="0" smtClean="0"/>
              <a:t>eripheral Component Interconnect (</a:t>
            </a:r>
            <a:r>
              <a:rPr lang="en-US" sz="2800" dirty="0" smtClean="0">
                <a:sym typeface="Wingdings" panose="05000000000000000000" pitchFamily="2" charset="2"/>
              </a:rPr>
              <a:t>PCI)”</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655637"/>
            <a:ext cx="8229600" cy="5516563"/>
          </a:xfrm>
        </p:spPr>
        <p:txBody>
          <a:bodyPr>
            <a:normAutofit/>
          </a:bodyPr>
          <a:lstStyle/>
          <a:p>
            <a:pPr algn="ctr">
              <a:buNone/>
            </a:pPr>
            <a:r>
              <a:rPr lang="en-US" sz="2800" dirty="0" smtClean="0">
                <a:sym typeface="Wingdings" panose="05000000000000000000" pitchFamily="2" charset="2"/>
              </a:rPr>
              <a:t>“Bus Interconnection”</a:t>
            </a:r>
            <a:endParaRPr lang="en-US" sz="2800" dirty="0" smtClean="0">
              <a:sym typeface="Wingdings" panose="05000000000000000000" pitchFamily="2" charset="2"/>
            </a:endParaRPr>
          </a:p>
          <a:p>
            <a:pPr algn="ctr">
              <a:buNone/>
            </a:pPr>
            <a:endParaRPr lang="en-US" sz="1600" dirty="0" smtClean="0">
              <a:sym typeface="Wingdings" panose="05000000000000000000" pitchFamily="2" charset="2"/>
            </a:endParaRPr>
          </a:p>
          <a:p>
            <a:r>
              <a:rPr lang="en-US" sz="2400" dirty="0" smtClean="0"/>
              <a:t>It's a communication pathway or channel that connects 2 or more devices/components.</a:t>
            </a:r>
            <a:endParaRPr lang="en-US" sz="2400" dirty="0" smtClean="0"/>
          </a:p>
          <a:p>
            <a:pPr>
              <a:buNone/>
            </a:pPr>
            <a:endParaRPr lang="en-US" sz="1600" dirty="0" smtClean="0"/>
          </a:p>
          <a:p>
            <a:r>
              <a:rPr lang="en-US" sz="2400" dirty="0" smtClean="0"/>
              <a:t>A bus consists of multiple communication lines. Each line can carry a binary signal ( 0 or 1). For example, an 8-bit data can be transmitted over 8 bus lines.</a:t>
            </a:r>
            <a:endParaRPr lang="en-US" sz="2400" dirty="0" smtClean="0"/>
          </a:p>
          <a:p>
            <a:pPr>
              <a:buNone/>
            </a:pPr>
            <a:endParaRPr lang="en-US" sz="1600" dirty="0" smtClean="0"/>
          </a:p>
          <a:p>
            <a:r>
              <a:rPr lang="en-US" sz="2400" dirty="0" smtClean="0"/>
              <a:t>Since multiple devices are connected to the bus, therefore the key characteristics of a bus is a shared transmission medium.</a:t>
            </a:r>
            <a:endParaRPr lang="en-US" sz="2400" dirty="0" smtClean="0">
              <a:sym typeface="Wingdings" panose="05000000000000000000" pitchFamily="2" charset="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655637"/>
            <a:ext cx="8229600" cy="5516563"/>
          </a:xfrm>
        </p:spPr>
        <p:txBody>
          <a:bodyPr>
            <a:normAutofit/>
          </a:bodyPr>
          <a:lstStyle/>
          <a:p>
            <a:pPr algn="ctr">
              <a:buNone/>
            </a:pPr>
            <a:r>
              <a:rPr lang="en-US" sz="2800" dirty="0" smtClean="0">
                <a:sym typeface="Wingdings" panose="05000000000000000000" pitchFamily="2" charset="2"/>
              </a:rPr>
              <a:t>“Topics Covered”</a:t>
            </a:r>
            <a:endParaRPr lang="en-US" sz="2800" dirty="0" smtClean="0">
              <a:sym typeface="Wingdings" panose="05000000000000000000" pitchFamily="2" charset="2"/>
            </a:endParaRPr>
          </a:p>
          <a:p>
            <a:pPr algn="ctr">
              <a:buNone/>
            </a:pPr>
            <a:endParaRPr lang="en-US" sz="1600" dirty="0" smtClean="0">
              <a:sym typeface="Wingdings" panose="05000000000000000000" pitchFamily="2" charset="2"/>
            </a:endParaRPr>
          </a:p>
          <a:p>
            <a:r>
              <a:rPr lang="en-US" sz="2400" dirty="0" smtClean="0"/>
              <a:t>Classification of Buses w.r.t. their Function.</a:t>
            </a:r>
            <a:endParaRPr lang="en-US" sz="2400" dirty="0" smtClean="0"/>
          </a:p>
          <a:p>
            <a:pPr>
              <a:buNone/>
            </a:pPr>
            <a:endParaRPr lang="en-US" sz="1600" dirty="0" smtClean="0"/>
          </a:p>
          <a:p>
            <a:r>
              <a:rPr lang="en-US" sz="2400" dirty="0" smtClean="0"/>
              <a:t>Operation of the Bus.</a:t>
            </a:r>
            <a:endParaRPr lang="en-US" sz="2400" dirty="0" smtClean="0"/>
          </a:p>
          <a:p>
            <a:pPr>
              <a:buNone/>
            </a:pPr>
            <a:endParaRPr lang="en-US" sz="1600" dirty="0" smtClean="0"/>
          </a:p>
          <a:p>
            <a:r>
              <a:rPr lang="en-US" sz="2400" dirty="0" smtClean="0"/>
              <a:t>Basic Elements of Bus Design.</a:t>
            </a:r>
            <a:endParaRPr lang="en-US" sz="2400" dirty="0" smtClean="0"/>
          </a:p>
          <a:p>
            <a:pPr>
              <a:buNone/>
            </a:pPr>
            <a:endParaRPr lang="en-US" sz="1600" dirty="0" smtClean="0">
              <a:sym typeface="Wingdings" panose="05000000000000000000" pitchFamily="2" charset="2"/>
            </a:endParaRPr>
          </a:p>
          <a:p>
            <a:r>
              <a:rPr lang="en-US" sz="2400" dirty="0" smtClean="0">
                <a:sym typeface="Wingdings" panose="05000000000000000000" pitchFamily="2" charset="2"/>
              </a:rPr>
              <a:t>Different Available Buses and their Usage/Performance.</a:t>
            </a:r>
            <a:endParaRPr lang="en-US" sz="2400" dirty="0" smtClean="0">
              <a:sym typeface="Wingdings" panose="05000000000000000000" pitchFamily="2" charset="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304801"/>
            <a:ext cx="8229600" cy="5867400"/>
          </a:xfrm>
        </p:spPr>
        <p:txBody>
          <a:bodyPr>
            <a:normAutofit/>
          </a:bodyPr>
          <a:lstStyle/>
          <a:p>
            <a:pPr algn="ctr">
              <a:buNone/>
            </a:pPr>
            <a:r>
              <a:rPr lang="en-US" sz="2800" dirty="0" smtClean="0">
                <a:sym typeface="Wingdings" panose="05000000000000000000" pitchFamily="2" charset="2"/>
              </a:rPr>
              <a:t>“Bus Interconnection”</a:t>
            </a:r>
            <a:endParaRPr lang="en-US" sz="2800" dirty="0" smtClean="0">
              <a:sym typeface="Wingdings" panose="05000000000000000000" pitchFamily="2" charset="2"/>
            </a:endParaRPr>
          </a:p>
          <a:p>
            <a:pPr algn="ctr">
              <a:buNone/>
            </a:pPr>
            <a:endParaRPr lang="en-US" sz="1600" dirty="0" smtClean="0">
              <a:sym typeface="Wingdings" panose="05000000000000000000" pitchFamily="2" charset="2"/>
            </a:endParaRPr>
          </a:p>
          <a:p>
            <a:pPr>
              <a:buNone/>
            </a:pPr>
            <a:r>
              <a:rPr lang="en-US" sz="2400" dirty="0" smtClean="0"/>
              <a:t>Any bus can be classified into three functional groups:</a:t>
            </a:r>
            <a:endParaRPr lang="en-US" sz="2400" dirty="0" smtClean="0"/>
          </a:p>
          <a:p>
            <a:pPr marL="457200" indent="-457200">
              <a:lnSpc>
                <a:spcPct val="200000"/>
              </a:lnSpc>
              <a:buAutoNum type="arabicParenBoth"/>
            </a:pPr>
            <a:r>
              <a:rPr lang="en-US" sz="2400" dirty="0" smtClean="0"/>
              <a:t>Data Lines</a:t>
            </a:r>
            <a:endParaRPr lang="en-US" sz="2400" dirty="0" smtClean="0"/>
          </a:p>
          <a:p>
            <a:pPr marL="457200" indent="-457200">
              <a:lnSpc>
                <a:spcPct val="150000"/>
              </a:lnSpc>
              <a:buFont typeface="Wingdings" panose="05000000000000000000" pitchFamily="2" charset="2"/>
              <a:buAutoNum type="arabicParenBoth" startAt="2"/>
            </a:pPr>
            <a:r>
              <a:rPr lang="en-US" sz="2400" dirty="0" smtClean="0"/>
              <a:t>Address Lines</a:t>
            </a:r>
            <a:endParaRPr lang="en-US" sz="2400" dirty="0" smtClean="0"/>
          </a:p>
          <a:p>
            <a:pPr marL="457200" indent="-457200">
              <a:lnSpc>
                <a:spcPct val="150000"/>
              </a:lnSpc>
              <a:buFont typeface="Wingdings" panose="05000000000000000000" pitchFamily="2" charset="2"/>
              <a:buAutoNum type="arabicParenBoth" startAt="3"/>
            </a:pPr>
            <a:r>
              <a:rPr lang="en-US" sz="2400" dirty="0" smtClean="0"/>
              <a:t>Control Lines</a:t>
            </a:r>
            <a:endParaRPr lang="en-US" sz="2400" dirty="0" smtClean="0"/>
          </a:p>
        </p:txBody>
      </p:sp>
      <p:pic>
        <p:nvPicPr>
          <p:cNvPr id="6" name="Picture 5"/>
          <p:cNvPicPr/>
          <p:nvPr/>
        </p:nvPicPr>
        <p:blipFill>
          <a:blip r:embed="rId1"/>
          <a:srcRect/>
          <a:stretch>
            <a:fillRect/>
          </a:stretch>
        </p:blipFill>
        <p:spPr bwMode="auto">
          <a:xfrm>
            <a:off x="1219200" y="3733800"/>
            <a:ext cx="63246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609600"/>
            <a:ext cx="8077200" cy="5516563"/>
          </a:xfrm>
        </p:spPr>
        <p:txBody>
          <a:bodyPr>
            <a:normAutofit lnSpcReduction="20000"/>
          </a:bodyPr>
          <a:lstStyle/>
          <a:p>
            <a:pPr algn="ctr">
              <a:buNone/>
            </a:pPr>
            <a:r>
              <a:rPr lang="en-US" sz="2800" dirty="0" smtClean="0">
                <a:sym typeface="Wingdings" panose="05000000000000000000" pitchFamily="2" charset="2"/>
              </a:rPr>
              <a:t>“(1) Data Lines/Bus”</a:t>
            </a:r>
            <a:endParaRPr lang="en-US" sz="2800" dirty="0" smtClean="0">
              <a:sym typeface="Wingdings" panose="05000000000000000000" pitchFamily="2" charset="2"/>
            </a:endParaRPr>
          </a:p>
          <a:p>
            <a:pPr algn="ctr">
              <a:buNone/>
            </a:pPr>
            <a:endParaRPr lang="en-US" sz="1600" dirty="0" smtClean="0">
              <a:sym typeface="Wingdings" panose="05000000000000000000" pitchFamily="2" charset="2"/>
            </a:endParaRPr>
          </a:p>
          <a:p>
            <a:r>
              <a:rPr lang="en-US" sz="2400" dirty="0" smtClean="0"/>
              <a:t>The data lines provide a path for moving data among system modules, also called as “</a:t>
            </a:r>
            <a:r>
              <a:rPr lang="en-US" sz="2400" u="sng" dirty="0" smtClean="0"/>
              <a:t>data bus</a:t>
            </a:r>
            <a:r>
              <a:rPr lang="en-US" sz="2400" dirty="0" smtClean="0"/>
              <a:t>”.</a:t>
            </a:r>
            <a:endParaRPr lang="en-US" sz="2400" dirty="0" smtClean="0"/>
          </a:p>
          <a:p>
            <a:pPr>
              <a:buNone/>
            </a:pPr>
            <a:endParaRPr lang="en-US" sz="1600" dirty="0" smtClean="0"/>
          </a:p>
          <a:p>
            <a:r>
              <a:rPr lang="en-US" sz="2400" dirty="0" smtClean="0"/>
              <a:t>The data bus may consist of 32, 64, 128, or even more separate lines, known as </a:t>
            </a:r>
            <a:r>
              <a:rPr lang="en-US" sz="2400" u="sng" dirty="0" smtClean="0"/>
              <a:t>the width of the data bus</a:t>
            </a:r>
            <a:r>
              <a:rPr lang="en-US" sz="2400" dirty="0" smtClean="0"/>
              <a:t>.</a:t>
            </a:r>
            <a:endParaRPr lang="en-US" sz="2400" dirty="0" smtClean="0"/>
          </a:p>
          <a:p>
            <a:pPr>
              <a:buNone/>
            </a:pPr>
            <a:endParaRPr lang="en-US" sz="1600" dirty="0" smtClean="0"/>
          </a:p>
          <a:p>
            <a:r>
              <a:rPr lang="en-US" sz="2400" dirty="0" smtClean="0"/>
              <a:t>The width of the data bus is a key factor in determining overall system performance. How???</a:t>
            </a:r>
            <a:endParaRPr lang="en-US" sz="2400" dirty="0" smtClean="0"/>
          </a:p>
          <a:p>
            <a:pPr marL="0" indent="0">
              <a:buNone/>
            </a:pPr>
            <a:endParaRPr lang="en-US" sz="2400" dirty="0" smtClean="0"/>
          </a:p>
          <a:p>
            <a:pPr marL="0" indent="0">
              <a:buNone/>
            </a:pPr>
            <a:r>
              <a:rPr lang="en-US" sz="2000" dirty="0" smtClean="0"/>
              <a:t>the width of the data bus is a fundamental factor in determining system performance. It affects data transfer rates, memory access efficiency, instruction fetching, I/O operations, parallel processing, overall bandwidth, and scalability. Wider data buses generally lead to better performance, especially in data-intensive and high-speed applications.</a:t>
            </a:r>
            <a:endParaRPr lang="en-US" sz="20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381000"/>
            <a:ext cx="8077200" cy="5745163"/>
          </a:xfrm>
        </p:spPr>
        <p:txBody>
          <a:bodyPr>
            <a:normAutofit/>
          </a:bodyPr>
          <a:lstStyle/>
          <a:p>
            <a:pPr algn="ctr">
              <a:buNone/>
            </a:pPr>
            <a:r>
              <a:rPr lang="en-US" sz="2800" dirty="0" smtClean="0">
                <a:sym typeface="Wingdings" panose="05000000000000000000" pitchFamily="2" charset="2"/>
              </a:rPr>
              <a:t>“(2) Address Lines/Bus”</a:t>
            </a:r>
            <a:endParaRPr lang="en-US" sz="2800" dirty="0" smtClean="0">
              <a:sym typeface="Wingdings" panose="05000000000000000000" pitchFamily="2" charset="2"/>
            </a:endParaRPr>
          </a:p>
          <a:p>
            <a:pPr algn="ctr">
              <a:buNone/>
            </a:pPr>
            <a:endParaRPr lang="en-US" sz="1600" dirty="0" smtClean="0">
              <a:sym typeface="Wingdings" panose="05000000000000000000" pitchFamily="2" charset="2"/>
            </a:endParaRPr>
          </a:p>
          <a:p>
            <a:r>
              <a:rPr lang="en-US" sz="2400" dirty="0" smtClean="0"/>
              <a:t>Used to designate the source or destination of the data on the data bus. For example, if the processor wishes to read a word (8, 16, or 32 bits) of data from memory, it puts the address of the desired word on the address lines.</a:t>
            </a:r>
            <a:endParaRPr lang="en-US" sz="2400" dirty="0" smtClean="0"/>
          </a:p>
          <a:p>
            <a:pPr>
              <a:buNone/>
            </a:pPr>
            <a:endParaRPr lang="en-US" sz="2400" dirty="0" smtClean="0"/>
          </a:p>
          <a:p>
            <a:pPr>
              <a:buNone/>
            </a:pPr>
            <a:endParaRPr lang="en-US" sz="2400" dirty="0" smtClean="0"/>
          </a:p>
          <a:p>
            <a:pPr>
              <a:buNone/>
            </a:pPr>
            <a:r>
              <a:rPr lang="en-US" sz="2400" dirty="0" smtClean="0"/>
              <a:t>The width of the address bus determines…???</a:t>
            </a:r>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381000"/>
            <a:ext cx="8077200" cy="5745163"/>
          </a:xfrm>
        </p:spPr>
        <p:txBody>
          <a:bodyPr>
            <a:normAutofit/>
          </a:bodyPr>
          <a:lstStyle/>
          <a:p>
            <a:pPr algn="ctr">
              <a:buNone/>
            </a:pPr>
            <a:r>
              <a:rPr lang="en-US" sz="2800" dirty="0" smtClean="0">
                <a:sym typeface="Wingdings" panose="05000000000000000000" pitchFamily="2" charset="2"/>
              </a:rPr>
              <a:t>“(2) Address Lines/Bus”</a:t>
            </a:r>
            <a:endParaRPr lang="en-US" sz="2800" dirty="0" smtClean="0">
              <a:sym typeface="Wingdings" panose="05000000000000000000" pitchFamily="2" charset="2"/>
            </a:endParaRPr>
          </a:p>
          <a:p>
            <a:pPr algn="ctr">
              <a:buNone/>
            </a:pPr>
            <a:endParaRPr lang="en-US" sz="1600" dirty="0" smtClean="0">
              <a:sym typeface="Wingdings" panose="05000000000000000000" pitchFamily="2" charset="2"/>
            </a:endParaRPr>
          </a:p>
          <a:p>
            <a:r>
              <a:rPr lang="en-US" sz="2400" dirty="0" smtClean="0"/>
              <a:t>Furthermore, the address lines are generally used to address I/O ports. Typically, the higher-order bits are used to select a particular module on the bus, and the lower-order bits select a memory location or I/O port within the module.</a:t>
            </a:r>
            <a:endParaRPr lang="en-US" sz="2400" dirty="0" smtClean="0"/>
          </a:p>
          <a:p>
            <a:pPr>
              <a:buNone/>
            </a:pPr>
            <a:endParaRPr lang="en-US" sz="2400" dirty="0" smtClean="0"/>
          </a:p>
          <a:p>
            <a:pPr>
              <a:buNone/>
            </a:pPr>
            <a:endParaRPr lang="en-US" sz="2400" dirty="0" smtClean="0"/>
          </a:p>
          <a:p>
            <a:pPr>
              <a:buNone/>
            </a:pPr>
            <a:r>
              <a:rPr lang="en-US" sz="2400" dirty="0" smtClean="0"/>
              <a:t>	For example, on an 8-bit address bus, address 01111111 and below might reference locations in a memory module (module 0) with 128 words of memory, and address 10000000 and above refer to devices attached to an I/O module (module 1).</a:t>
            </a:r>
            <a:endParaRPr 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a:t>
            </a:r>
            <a:r>
              <a:rPr lang="en-US" dirty="0" smtClean="0"/>
              <a:t>-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609600"/>
            <a:ext cx="8153400" cy="5516563"/>
          </a:xfrm>
        </p:spPr>
        <p:txBody>
          <a:bodyPr>
            <a:normAutofit/>
          </a:bodyPr>
          <a:lstStyle/>
          <a:p>
            <a:pPr algn="ctr">
              <a:buNone/>
            </a:pPr>
            <a:r>
              <a:rPr lang="en-US" sz="2800" dirty="0" smtClean="0">
                <a:sym typeface="Wingdings" panose="05000000000000000000" pitchFamily="2" charset="2"/>
              </a:rPr>
              <a:t>“(3) Control Lines/Bus”</a:t>
            </a:r>
            <a:endParaRPr lang="en-US" sz="2800" dirty="0" smtClean="0">
              <a:sym typeface="Wingdings" panose="05000000000000000000" pitchFamily="2" charset="2"/>
            </a:endParaRPr>
          </a:p>
          <a:p>
            <a:pPr algn="ctr">
              <a:buNone/>
            </a:pPr>
            <a:endParaRPr lang="en-US" sz="1600" dirty="0" smtClean="0">
              <a:sym typeface="Wingdings" panose="05000000000000000000" pitchFamily="2" charset="2"/>
            </a:endParaRPr>
          </a:p>
          <a:p>
            <a:r>
              <a:rPr lang="en-US" sz="2400" dirty="0" smtClean="0"/>
              <a:t>Used to control the use of the data and address lines. Because the data/address lines are shared by all components.</a:t>
            </a:r>
            <a:endParaRPr lang="en-US" sz="2400" dirty="0" smtClean="0"/>
          </a:p>
          <a:p>
            <a:pPr>
              <a:buNone/>
            </a:pPr>
            <a:endParaRPr lang="en-US" sz="1600" dirty="0" smtClean="0"/>
          </a:p>
          <a:p>
            <a:r>
              <a:rPr lang="en-US" sz="2400" dirty="0" smtClean="0"/>
              <a:t>Control signals transmit both Command and Timing information among system modules.</a:t>
            </a:r>
            <a:endParaRPr lang="en-US" sz="2400" dirty="0" smtClean="0"/>
          </a:p>
          <a:p>
            <a:pPr>
              <a:buNone/>
            </a:pPr>
            <a:endParaRPr lang="en-US" sz="600" dirty="0" smtClean="0"/>
          </a:p>
          <a:p>
            <a:pPr lvl="1"/>
            <a:r>
              <a:rPr lang="en-US" sz="2400" u="sng" dirty="0" smtClean="0"/>
              <a:t>Timing signals</a:t>
            </a:r>
            <a:r>
              <a:rPr lang="en-US" sz="2400" dirty="0" smtClean="0"/>
              <a:t> indicate the validity of data and address information.</a:t>
            </a:r>
            <a:endParaRPr lang="en-US" sz="2400" dirty="0" smtClean="0"/>
          </a:p>
          <a:p>
            <a:pPr lvl="1"/>
            <a:r>
              <a:rPr lang="en-US" sz="2400" u="sng" dirty="0" smtClean="0"/>
              <a:t>Command signals</a:t>
            </a:r>
            <a:r>
              <a:rPr lang="en-US" sz="2400" dirty="0" smtClean="0"/>
              <a:t> specify operations to be performed.</a:t>
            </a:r>
            <a:endParaRPr lang="en-US"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12115</Words>
  <Application>WPS Presentation</Application>
  <PresentationFormat>On-screen Show (4:3)</PresentationFormat>
  <Paragraphs>359</Paragraphs>
  <Slides>29</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SimSun</vt:lpstr>
      <vt:lpstr>Wingdings</vt:lpstr>
      <vt:lpstr>Times New Roman</vt:lpstr>
      <vt:lpstr>Calibri</vt:lpstr>
      <vt:lpstr>Microsoft YaHei</vt:lpstr>
      <vt:lpstr>Arial Unicode MS</vt:lpstr>
      <vt:lpstr>Office Theme</vt:lpstr>
      <vt:lpstr>“Computer Function &amp; Interconnection” in [ Computer Organization  and Assembly Language ]  Lecture-10, 11, 12   M. M. Yasin myasin@ciitsahiwal.edu.pk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[Computer Organization] Lecture 1</dc:title>
  <dc:creator>yasin</dc:creator>
  <cp:lastModifiedBy>sanas</cp:lastModifiedBy>
  <cp:revision>538</cp:revision>
  <dcterms:created xsi:type="dcterms:W3CDTF">2015-02-12T04:34:00Z</dcterms:created>
  <dcterms:modified xsi:type="dcterms:W3CDTF">2024-06-26T06:00:59Z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CA85AA5CC62A42F19CF323AEDC4FE1AE_12</vt:lpwstr>
  </property>
  <property fmtid="{D5CDD505-2E9C-101B-9397-08002B2CF9AE}" pid="3" name="KSOProductBuildVer">
    <vt:lpwstr>1033-12.2.0.13472</vt:lpwstr>
  </property>
</Properties>
</file>