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3E1DD-B945-4D3F-AD59-14410C920831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3187-404E-4CBB-8B99-4B9DC22BF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851FE-A0B2-4163-9A08-E56F0FE5F3CD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799E2-26C5-4D1F-B87E-DD36F4F2A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97-997A-41DF-AB03-6856FEFCEA2B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3C4C-D25E-4E09-87BD-2F5CEDA231AA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C803-1681-4D15-ACA1-3D4862422874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7F-61CB-4DC3-A49F-52BF1271A326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619-BD8F-48FB-B96F-D120D807D85E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E2FC-7C00-4EAF-97F1-6A0219858AA4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D715-AB65-4315-954C-452EDCD1FA59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B42-62E3-434E-A5A4-54D92730FA62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1D91-0A47-414D-A753-0AAC36EA2B35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C2A-8C2B-41CD-A392-5A49BBB3C75B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B6DB-651A-4647-ABB5-E039222EE7C8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B4E6-A073-46FE-9C35-F1AF1A9807DF}" type="datetime1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4267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“8086 Instruction Set”</a:t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Lecture-13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>
                <a:latin typeface="+mn-lt"/>
                <a:cs typeface="Times New Roman" pitchFamily="18" charset="0"/>
              </a:rPr>
              <a:t>M. M. Yasin</a:t>
            </a:r>
            <a:br>
              <a:rPr lang="en-US" sz="2400" dirty="0" smtClean="0">
                <a:latin typeface="+mn-lt"/>
                <a:cs typeface="Times New Roman" pitchFamily="18" charset="0"/>
              </a:rPr>
            </a:br>
            <a:r>
              <a:rPr lang="en-US" sz="2400" dirty="0" smtClean="0">
                <a:latin typeface="+mn-lt"/>
                <a:cs typeface="Times New Roman" pitchFamily="18" charset="0"/>
              </a:rPr>
              <a:t>myasin@ciitsahiwal.edu.pk</a:t>
            </a: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1</a:t>
            </a:fld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000" dirty="0" smtClean="0">
                <a:sym typeface="Wingdings" pitchFamily="2" charset="2"/>
              </a:rPr>
              <a:t>“Data Transfer Instructions”</a:t>
            </a:r>
          </a:p>
          <a:p>
            <a:pPr>
              <a:buNone/>
            </a:pPr>
            <a:endParaRPr lang="en-US" sz="1700" b="1" dirty="0" smtClean="0"/>
          </a:p>
          <a:p>
            <a:pPr>
              <a:buNone/>
            </a:pPr>
            <a:r>
              <a:rPr lang="en-US" sz="2600" dirty="0" smtClean="0"/>
              <a:t>MOV DL, [BX]		;Copy byte from memory at [BX] to DL</a:t>
            </a:r>
          </a:p>
          <a:p>
            <a:pPr>
              <a:buNone/>
            </a:pPr>
            <a:r>
              <a:rPr lang="en-US" sz="2600" dirty="0" smtClean="0"/>
              <a:t>MOV DS, BX		;Copy word from BX to DS register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2600" dirty="0" smtClean="0"/>
              <a:t>MOV RESULTS [BP], AX</a:t>
            </a:r>
          </a:p>
          <a:p>
            <a:pPr>
              <a:buNone/>
            </a:pPr>
            <a:r>
              <a:rPr lang="en-US" sz="2600" dirty="0" smtClean="0"/>
              <a:t>	Copy AX to two memory locations; </a:t>
            </a:r>
          </a:p>
          <a:p>
            <a:pPr>
              <a:buNone/>
            </a:pPr>
            <a:r>
              <a:rPr lang="en-US" sz="2600" dirty="0" smtClean="0"/>
              <a:t>	AL to the first location, AH to the second;</a:t>
            </a:r>
          </a:p>
          <a:p>
            <a:pPr>
              <a:buNone/>
            </a:pPr>
            <a:r>
              <a:rPr lang="en-US" sz="2600" dirty="0" smtClean="0"/>
              <a:t>	EA of the first memory location is sum of the displacement represented by RESULTS and content of BP.</a:t>
            </a:r>
          </a:p>
          <a:p>
            <a:pPr>
              <a:buNone/>
            </a:pPr>
            <a:r>
              <a:rPr lang="en-US" sz="2600" dirty="0" smtClean="0"/>
              <a:t>	Physical address = EA + SS</a:t>
            </a:r>
            <a:endParaRPr lang="en-US" sz="2800" dirty="0" smtClean="0"/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2600" dirty="0" smtClean="0"/>
              <a:t>MOV ES: RESULTS [BP], AX</a:t>
            </a:r>
          </a:p>
          <a:p>
            <a:pPr>
              <a:buNone/>
            </a:pPr>
            <a:r>
              <a:rPr lang="en-US" sz="2600" dirty="0" smtClean="0"/>
              <a:t>	Same as the above instruction, but physical address = EA + ES, because of the segment override prefix ES</a:t>
            </a:r>
            <a:endParaRPr lang="en-US" sz="26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410199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“Data Transfer Instructions”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2400" b="1" dirty="0" smtClean="0"/>
              <a:t>Exchange – XCHG Destination, Source</a:t>
            </a:r>
          </a:p>
          <a:p>
            <a:pPr>
              <a:buNone/>
            </a:pPr>
            <a:r>
              <a:rPr lang="en-US" sz="2400" dirty="0" smtClean="0"/>
              <a:t>	The XCHG instruction exchanges the content of a register with the content of another register or with the content of memory location(s).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dirty="0" smtClean="0"/>
              <a:t>	It cannot directly exchange the content of two memory locations.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dirty="0" smtClean="0"/>
              <a:t>	The source and destination must both be of the same type (bytes or words).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dirty="0" smtClean="0"/>
              <a:t>	The segment registers cannot be used in this instruction. This instruction does not affect any flag.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“Data Transfer Instructions”</a:t>
            </a:r>
          </a:p>
          <a:p>
            <a:pPr>
              <a:buNone/>
            </a:pPr>
            <a:endParaRPr lang="en-US" sz="1600" b="1" dirty="0" smtClean="0"/>
          </a:p>
          <a:p>
            <a:pPr algn="ctr">
              <a:buNone/>
            </a:pPr>
            <a:r>
              <a:rPr lang="en-US" sz="2400" i="1" dirty="0" smtClean="0"/>
              <a:t>[ Exchange Instruction Syntax ]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mov</a:t>
            </a:r>
            <a:r>
              <a:rPr lang="en-US" sz="2400" dirty="0" smtClean="0"/>
              <a:t> &lt;</a:t>
            </a:r>
            <a:r>
              <a:rPr lang="en-US" sz="2400" dirty="0" err="1" smtClean="0"/>
              <a:t>reg</a:t>
            </a:r>
            <a:r>
              <a:rPr lang="en-US" sz="2400" dirty="0" smtClean="0"/>
              <a:t>&gt;,&lt;</a:t>
            </a:r>
            <a:r>
              <a:rPr lang="en-US" sz="2400" dirty="0" err="1" smtClean="0"/>
              <a:t>reg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err="1" smtClean="0"/>
              <a:t>mov</a:t>
            </a:r>
            <a:r>
              <a:rPr lang="en-US" sz="2400" dirty="0" smtClean="0"/>
              <a:t> &lt;</a:t>
            </a:r>
            <a:r>
              <a:rPr lang="en-US" sz="2400" dirty="0" err="1" smtClean="0"/>
              <a:t>reg</a:t>
            </a:r>
            <a:r>
              <a:rPr lang="en-US" sz="2400" dirty="0" smtClean="0"/>
              <a:t>&gt;,&lt;</a:t>
            </a:r>
            <a:r>
              <a:rPr lang="en-US" sz="2400" dirty="0" err="1" smtClean="0"/>
              <a:t>mem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err="1" smtClean="0"/>
              <a:t>mov</a:t>
            </a:r>
            <a:r>
              <a:rPr lang="en-US" sz="2400" dirty="0" smtClean="0"/>
              <a:t> &lt;</a:t>
            </a:r>
            <a:r>
              <a:rPr lang="en-US" sz="2400" dirty="0" err="1" smtClean="0"/>
              <a:t>mem</a:t>
            </a:r>
            <a:r>
              <a:rPr lang="en-US" sz="2400" dirty="0" smtClean="0"/>
              <a:t>&gt;,&lt;</a:t>
            </a:r>
            <a:r>
              <a:rPr lang="en-US" sz="2400" dirty="0" err="1" smtClean="0"/>
              <a:t>reg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endParaRPr lang="en-US" sz="1600" dirty="0" smtClean="0"/>
          </a:p>
          <a:p>
            <a:pPr>
              <a:buNone/>
            </a:pPr>
            <a:r>
              <a:rPr lang="en-US" sz="2400" dirty="0" smtClean="0"/>
              <a:t>XCHG AX, DX		;Exchange word in AX with word in DX </a:t>
            </a:r>
          </a:p>
          <a:p>
            <a:pPr>
              <a:buNone/>
            </a:pPr>
            <a:r>
              <a:rPr lang="en-US" sz="2400" dirty="0" smtClean="0"/>
              <a:t>XCHG BL, CH		;Exchange byte in BL with byte in CH </a:t>
            </a:r>
          </a:p>
          <a:p>
            <a:pPr>
              <a:buNone/>
            </a:pPr>
            <a:r>
              <a:rPr lang="en-US" sz="2400" dirty="0" smtClean="0"/>
              <a:t>XCHG AL, PRICES [BX]	;Exchange byte in AL with byte in memory 			at EA = PRICE [BX] in 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4101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“Data Transfer Instructions”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2400" b="1" dirty="0" smtClean="0"/>
              <a:t>Load Effective Address – LEA Register, Source</a:t>
            </a:r>
          </a:p>
          <a:p>
            <a:pPr>
              <a:buNone/>
            </a:pPr>
            <a:r>
              <a:rPr lang="en-US" sz="2400" dirty="0" smtClean="0"/>
              <a:t>	 This instruction determines the offset of the variable or memory location named as the source and puts this offset in the indicated 16-bit register.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dirty="0" smtClean="0"/>
              <a:t>	It does not affect any flag.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dirty="0" smtClean="0"/>
              <a:t>LEA BX, PRICES 	 ;Load BX with offset of PRICE in DS</a:t>
            </a:r>
          </a:p>
          <a:p>
            <a:pPr>
              <a:buNone/>
            </a:pPr>
            <a:r>
              <a:rPr lang="en-US" sz="2400" dirty="0" smtClean="0"/>
              <a:t>LEA BP, SS: STACK_TOP ;Load BP with offset of STACK_TOP in SS</a:t>
            </a:r>
          </a:p>
          <a:p>
            <a:pPr>
              <a:buNone/>
            </a:pPr>
            <a:r>
              <a:rPr lang="en-US" sz="2400" dirty="0" smtClean="0"/>
              <a:t>LEA CX, [BX][DI]	 ;Load CX with EA = [BX] + [DI]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</a:t>
            </a:r>
            <a:r>
              <a:rPr lang="en-US" sz="2800" b="1" dirty="0" smtClean="0">
                <a:sym typeface="Wingdings" pitchFamily="2" charset="2"/>
              </a:rPr>
              <a:t>Review-</a:t>
            </a:r>
            <a:r>
              <a:rPr lang="en-US" sz="2800" dirty="0" smtClean="0">
                <a:sym typeface="Wingdings" pitchFamily="2" charset="2"/>
              </a:rPr>
              <a:t>Programming in Assembly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/>
              <a:t>8086 Registers</a:t>
            </a:r>
            <a:endParaRPr lang="en-US" sz="2400" dirty="0" smtClean="0"/>
          </a:p>
          <a:p>
            <a:pPr lvl="0"/>
            <a:r>
              <a:rPr lang="en-US" sz="2400" dirty="0" smtClean="0"/>
              <a:t>Information inside the microprocessor is stored in registers (fourteen 16-bit registers)</a:t>
            </a:r>
          </a:p>
          <a:p>
            <a:pPr lvl="0"/>
            <a:r>
              <a:rPr lang="en-US" sz="2400" i="1" dirty="0" smtClean="0"/>
              <a:t>Data Registers</a:t>
            </a:r>
            <a:r>
              <a:rPr lang="en-US" sz="2400" dirty="0" smtClean="0"/>
              <a:t> hold data for an operation</a:t>
            </a:r>
          </a:p>
          <a:p>
            <a:pPr lvl="0"/>
            <a:r>
              <a:rPr lang="en-US" sz="2400" i="1" dirty="0" smtClean="0"/>
              <a:t>Address Registers</a:t>
            </a:r>
            <a:r>
              <a:rPr lang="en-US" sz="2400" dirty="0" smtClean="0"/>
              <a:t> hold the address of an instruction or data</a:t>
            </a:r>
          </a:p>
          <a:p>
            <a:pPr lvl="0"/>
            <a:r>
              <a:rPr lang="en-US" sz="2400" dirty="0" smtClean="0"/>
              <a:t>The Address Registers are divided into S</a:t>
            </a:r>
            <a:r>
              <a:rPr lang="en-US" sz="2400" i="1" dirty="0" smtClean="0"/>
              <a:t>egment</a:t>
            </a:r>
            <a:r>
              <a:rPr lang="en-US" sz="2400" dirty="0" smtClean="0"/>
              <a:t>, </a:t>
            </a:r>
            <a:r>
              <a:rPr lang="en-US" sz="2400" i="1" dirty="0" smtClean="0"/>
              <a:t>Pointer</a:t>
            </a:r>
            <a:r>
              <a:rPr lang="en-US" sz="2400" dirty="0" smtClean="0"/>
              <a:t>, and </a:t>
            </a:r>
            <a:r>
              <a:rPr lang="en-US" sz="2400" i="1" dirty="0" smtClean="0"/>
              <a:t>Index</a:t>
            </a:r>
            <a:r>
              <a:rPr lang="en-US" sz="2400" dirty="0" smtClean="0"/>
              <a:t> registers</a:t>
            </a:r>
          </a:p>
          <a:p>
            <a:pPr lvl="0"/>
            <a:r>
              <a:rPr lang="en-US" sz="2400" dirty="0" smtClean="0"/>
              <a:t>A S</a:t>
            </a:r>
            <a:r>
              <a:rPr lang="en-US" sz="2400" i="1" dirty="0" smtClean="0"/>
              <a:t>tatus Register</a:t>
            </a:r>
            <a:r>
              <a:rPr lang="en-US" sz="2400" dirty="0" smtClean="0"/>
              <a:t> (called Flags) keeps the current status of the Processor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</a:t>
            </a:r>
            <a:r>
              <a:rPr lang="en-US" sz="2800" b="1" dirty="0" smtClean="0">
                <a:sym typeface="Wingdings" pitchFamily="2" charset="2"/>
              </a:rPr>
              <a:t>Review-</a:t>
            </a:r>
            <a:r>
              <a:rPr lang="en-US" sz="2800" dirty="0" smtClean="0">
                <a:sym typeface="Wingdings" pitchFamily="2" charset="2"/>
              </a:rPr>
              <a:t>Programming in Assembly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/>
              <a:t>Data Registers: AX, BX, CX, &amp; DX</a:t>
            </a:r>
            <a:endParaRPr lang="en-US" sz="2400" dirty="0" smtClean="0"/>
          </a:p>
          <a:p>
            <a:pPr lvl="0"/>
            <a:r>
              <a:rPr lang="en-US" sz="2400" dirty="0" smtClean="0"/>
              <a:t>Available to the programmer for general data manipulation</a:t>
            </a:r>
          </a:p>
          <a:p>
            <a:pPr lvl="0"/>
            <a:r>
              <a:rPr lang="en-US" sz="2400" dirty="0" smtClean="0"/>
              <a:t>Some operations require a particular register</a:t>
            </a:r>
          </a:p>
          <a:p>
            <a:pPr lvl="0"/>
            <a:r>
              <a:rPr lang="en-US" sz="2400" dirty="0" smtClean="0"/>
              <a:t>High and low bytes of data registers can be accessed separately, i.e., AX is divided into AH and AL</a:t>
            </a:r>
          </a:p>
          <a:p>
            <a:pPr lvl="0"/>
            <a:r>
              <a:rPr lang="en-US" sz="2400" dirty="0" smtClean="0"/>
              <a:t>AX (Accumulator) is preferred for arithmetic, logic, and data transfer operations</a:t>
            </a:r>
          </a:p>
          <a:p>
            <a:pPr lvl="0"/>
            <a:r>
              <a:rPr lang="en-US" sz="2400" dirty="0" smtClean="0"/>
              <a:t>BX (Base Register) serves as an Address Register</a:t>
            </a:r>
          </a:p>
          <a:p>
            <a:pPr lvl="0"/>
            <a:r>
              <a:rPr lang="en-US" sz="2400" dirty="0" smtClean="0"/>
              <a:t>CX (Count Register) frequently serves as a loop counter</a:t>
            </a:r>
          </a:p>
          <a:p>
            <a:pPr lvl="0"/>
            <a:r>
              <a:rPr lang="en-US" sz="2400" dirty="0" smtClean="0"/>
              <a:t>DX (Data Register) is used in multiplication and division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</a:t>
            </a:r>
            <a:r>
              <a:rPr lang="en-US" sz="2800" b="1" dirty="0" smtClean="0">
                <a:sym typeface="Wingdings" pitchFamily="2" charset="2"/>
              </a:rPr>
              <a:t>Review-</a:t>
            </a:r>
            <a:r>
              <a:rPr lang="en-US" sz="2800" dirty="0" smtClean="0">
                <a:sym typeface="Wingdings" pitchFamily="2" charset="2"/>
              </a:rPr>
              <a:t>Programming in Assembly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/>
              <a:t>Pointer and Index Registers: SP, BP, SI, DI</a:t>
            </a:r>
            <a:endParaRPr lang="en-US" sz="2400" dirty="0" smtClean="0"/>
          </a:p>
          <a:p>
            <a:pPr lvl="0"/>
            <a:r>
              <a:rPr lang="en-US" sz="2400" dirty="0" smtClean="0"/>
              <a:t>SP (</a:t>
            </a:r>
            <a:r>
              <a:rPr lang="en-US" sz="2400" i="1" dirty="0" smtClean="0"/>
              <a:t>Stack Pointer</a:t>
            </a:r>
            <a:r>
              <a:rPr lang="en-US" sz="2400" dirty="0" smtClean="0"/>
              <a:t>) points to the top of the Processor's stack</a:t>
            </a:r>
          </a:p>
          <a:p>
            <a:pPr lvl="0"/>
            <a:r>
              <a:rPr lang="en-US" sz="2400" dirty="0" smtClean="0"/>
              <a:t>BP (</a:t>
            </a:r>
            <a:r>
              <a:rPr lang="en-US" sz="2400" i="1" dirty="0" smtClean="0"/>
              <a:t>Base Pointer</a:t>
            </a:r>
            <a:r>
              <a:rPr lang="en-US" sz="2400" dirty="0" smtClean="0"/>
              <a:t>) usually accesses data on the stack</a:t>
            </a:r>
          </a:p>
          <a:p>
            <a:pPr lvl="0"/>
            <a:r>
              <a:rPr lang="en-US" sz="2400" dirty="0" smtClean="0"/>
              <a:t>SI (</a:t>
            </a:r>
            <a:r>
              <a:rPr lang="en-US" sz="2400" i="1" dirty="0" smtClean="0"/>
              <a:t>Source Index</a:t>
            </a:r>
            <a:r>
              <a:rPr lang="en-US" sz="2400" dirty="0" smtClean="0"/>
              <a:t>) used to point to memory locations in the Data Segment</a:t>
            </a:r>
          </a:p>
          <a:p>
            <a:pPr lvl="0"/>
            <a:r>
              <a:rPr lang="en-US" sz="2400" dirty="0" smtClean="0"/>
              <a:t>DI (D</a:t>
            </a:r>
            <a:r>
              <a:rPr lang="en-US" sz="2400" i="1" dirty="0" smtClean="0"/>
              <a:t>estination Index</a:t>
            </a:r>
            <a:r>
              <a:rPr lang="en-US" sz="2400" dirty="0" smtClean="0"/>
              <a:t>) performs same functions as SI.</a:t>
            </a:r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r>
              <a:rPr lang="en-US" sz="2400" b="1" dirty="0" smtClean="0"/>
              <a:t>Note:</a:t>
            </a:r>
            <a:r>
              <a:rPr lang="en-US" sz="2400" dirty="0" smtClean="0"/>
              <a:t> DI and SI are often used for string operations.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</a:t>
            </a:r>
            <a:r>
              <a:rPr lang="en-US" sz="2800" b="1" dirty="0" smtClean="0">
                <a:sym typeface="Wingdings" pitchFamily="2" charset="2"/>
              </a:rPr>
              <a:t>Review-</a:t>
            </a:r>
            <a:r>
              <a:rPr lang="en-US" sz="2800" dirty="0" smtClean="0">
                <a:sym typeface="Wingdings" pitchFamily="2" charset="2"/>
              </a:rPr>
              <a:t>Programming in Assembly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/>
              <a:t>Segment Registers: CS, DS, SS, ES</a:t>
            </a:r>
            <a:endParaRPr lang="en-US" sz="2400" dirty="0" smtClean="0"/>
          </a:p>
          <a:p>
            <a:pPr lvl="0"/>
            <a:r>
              <a:rPr lang="en-US" sz="2400" dirty="0" smtClean="0"/>
              <a:t>CS (</a:t>
            </a:r>
            <a:r>
              <a:rPr lang="en-US" sz="2400" i="1" dirty="0" smtClean="0"/>
              <a:t>Code Segment</a:t>
            </a:r>
            <a:r>
              <a:rPr lang="en-US" sz="2400" dirty="0" smtClean="0"/>
              <a:t>) addresses the start of the program's machine code in memory</a:t>
            </a:r>
          </a:p>
          <a:p>
            <a:pPr lvl="0"/>
            <a:r>
              <a:rPr lang="en-US" sz="2400" dirty="0" smtClean="0"/>
              <a:t>DS (D</a:t>
            </a:r>
            <a:r>
              <a:rPr lang="en-US" sz="2400" i="1" dirty="0" smtClean="0"/>
              <a:t>ata Segment</a:t>
            </a:r>
            <a:r>
              <a:rPr lang="en-US" sz="2400" dirty="0" smtClean="0"/>
              <a:t>) addresses the start of the program's data in memory</a:t>
            </a:r>
          </a:p>
          <a:p>
            <a:pPr lvl="0"/>
            <a:r>
              <a:rPr lang="en-US" sz="2400" dirty="0" smtClean="0"/>
              <a:t>SS (S</a:t>
            </a:r>
            <a:r>
              <a:rPr lang="en-US" sz="2400" i="1" dirty="0" smtClean="0"/>
              <a:t>tack Segment</a:t>
            </a:r>
            <a:r>
              <a:rPr lang="en-US" sz="2400" dirty="0" smtClean="0"/>
              <a:t>) addresses the start of the program's stack space in memory</a:t>
            </a:r>
          </a:p>
          <a:p>
            <a:pPr lvl="0"/>
            <a:r>
              <a:rPr lang="en-US" sz="2400" dirty="0" smtClean="0"/>
              <a:t>ES (</a:t>
            </a:r>
            <a:r>
              <a:rPr lang="en-US" sz="2400" i="1" dirty="0" smtClean="0"/>
              <a:t>Extra Segment</a:t>
            </a:r>
            <a:r>
              <a:rPr lang="en-US" sz="2400" dirty="0" smtClean="0"/>
              <a:t>) addresses and additional data segment, if necessary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</a:t>
            </a:r>
            <a:r>
              <a:rPr lang="en-US" sz="2800" b="1" dirty="0" smtClean="0">
                <a:sym typeface="Wingdings" pitchFamily="2" charset="2"/>
              </a:rPr>
              <a:t>Review-</a:t>
            </a:r>
            <a:r>
              <a:rPr lang="en-US" sz="2800" dirty="0" smtClean="0">
                <a:sym typeface="Wingdings" pitchFamily="2" charset="2"/>
              </a:rPr>
              <a:t>Programming in Assembly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/>
              <a:t>Instruction Pointer: IP</a:t>
            </a:r>
            <a:endParaRPr lang="en-US" sz="2400" dirty="0" smtClean="0"/>
          </a:p>
          <a:p>
            <a:pPr lvl="0"/>
            <a:r>
              <a:rPr lang="en-US" sz="2400" dirty="0" smtClean="0"/>
              <a:t>8086 uses registers CS and IP to access instructions</a:t>
            </a:r>
          </a:p>
          <a:p>
            <a:pPr lvl="0"/>
            <a:r>
              <a:rPr lang="en-US" sz="2400" dirty="0" smtClean="0"/>
              <a:t>CS register contains the segment number of the next instruction and the IP contains the offset</a:t>
            </a:r>
          </a:p>
          <a:p>
            <a:pPr lvl="0"/>
            <a:r>
              <a:rPr lang="en-US" sz="2400" dirty="0" smtClean="0"/>
              <a:t>The IP is updated each time an instruction is executed so it will point to the next instruction</a:t>
            </a:r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r>
              <a:rPr lang="en-US" sz="2400" b="1" dirty="0" smtClean="0"/>
              <a:t>Note:</a:t>
            </a:r>
            <a:r>
              <a:rPr lang="en-US" sz="2400" dirty="0" smtClean="0"/>
              <a:t> The IP is not directly accessible to the user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</a:t>
            </a:r>
            <a:r>
              <a:rPr lang="en-US" sz="2800" b="1" dirty="0" smtClean="0">
                <a:sym typeface="Wingdings" pitchFamily="2" charset="2"/>
              </a:rPr>
              <a:t>Review-</a:t>
            </a:r>
            <a:r>
              <a:rPr lang="en-US" sz="2800" dirty="0" smtClean="0">
                <a:sym typeface="Wingdings" pitchFamily="2" charset="2"/>
              </a:rPr>
              <a:t>Programming in Assembly Language”</a:t>
            </a:r>
          </a:p>
          <a:p>
            <a:pPr algn="ctr">
              <a:buNone/>
            </a:pPr>
            <a:endParaRPr lang="en-US" sz="1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/>
              <a:t>The FLAG Register</a:t>
            </a:r>
            <a:endParaRPr lang="en-US" sz="2400" dirty="0" smtClean="0"/>
          </a:p>
          <a:p>
            <a:pPr lvl="0"/>
            <a:r>
              <a:rPr lang="en-US" sz="2400" dirty="0" smtClean="0"/>
              <a:t>Indicates the status of the microprocessor</a:t>
            </a:r>
          </a:p>
          <a:p>
            <a:pPr lvl="0"/>
            <a:r>
              <a:rPr lang="en-US" sz="2400" dirty="0" smtClean="0"/>
              <a:t>Two kinds of flag bits: </a:t>
            </a:r>
            <a:r>
              <a:rPr lang="en-US" sz="2400" i="1" dirty="0" smtClean="0"/>
              <a:t>Status Flags</a:t>
            </a:r>
            <a:r>
              <a:rPr lang="en-US" sz="2400" dirty="0" smtClean="0"/>
              <a:t> and C</a:t>
            </a:r>
            <a:r>
              <a:rPr lang="en-US" sz="2400" i="1" dirty="0" smtClean="0"/>
              <a:t>ontrol Flags</a:t>
            </a:r>
            <a:endParaRPr lang="en-US" sz="2400" dirty="0" smtClean="0"/>
          </a:p>
          <a:p>
            <a:pPr lvl="0"/>
            <a:r>
              <a:rPr lang="en-US" sz="2400" dirty="0" smtClean="0"/>
              <a:t>Status flags reflect the result of an instruction, e.g., when the result of an arithmetic operation is 0, ZF (</a:t>
            </a:r>
            <a:r>
              <a:rPr lang="en-US" sz="2400" i="1" dirty="0" smtClean="0"/>
              <a:t>zero flag</a:t>
            </a:r>
            <a:r>
              <a:rPr lang="en-US" sz="2400" dirty="0" smtClean="0"/>
              <a:t>) is set to 1 (true)</a:t>
            </a:r>
          </a:p>
          <a:p>
            <a:pPr lvl="0"/>
            <a:r>
              <a:rPr lang="en-US" sz="2400" dirty="0" smtClean="0"/>
              <a:t>Control flags enable or disable certain operations of the processor, e.g., if the IF (</a:t>
            </a:r>
            <a:r>
              <a:rPr lang="en-US" sz="2400" i="1" dirty="0" smtClean="0"/>
              <a:t>Interrupt Flag</a:t>
            </a:r>
            <a:r>
              <a:rPr lang="en-US" sz="2400" dirty="0" smtClean="0"/>
              <a:t>) is cleared (set to 0), inputs from the keyboard are ignored by the processor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4101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“Data Transfer Instructions”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2400" b="1" dirty="0" smtClean="0"/>
              <a:t>MOVE – MOV Destination, Source</a:t>
            </a:r>
          </a:p>
          <a:p>
            <a:pPr>
              <a:buNone/>
            </a:pPr>
            <a:r>
              <a:rPr lang="en-US" sz="2400" dirty="0" smtClean="0"/>
              <a:t>	The MOV instruction copies a word or byte of data from a specified source to a specified destination.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dirty="0" smtClean="0"/>
              <a:t>	The destination can be a register or a memory location. The source can be a register, a memory location or an immediate number.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dirty="0" smtClean="0"/>
              <a:t>	The source and destination cannot both be memory locations. They must both be of the same type (bytes or words).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dirty="0" smtClean="0"/>
              <a:t>	MOV instruction does not affect any flag.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“Data Transfer Instructions”</a:t>
            </a:r>
          </a:p>
          <a:p>
            <a:pPr>
              <a:buNone/>
            </a:pPr>
            <a:endParaRPr lang="en-US" sz="1600" b="1" dirty="0" smtClean="0"/>
          </a:p>
          <a:p>
            <a:pPr algn="ctr">
              <a:buNone/>
            </a:pPr>
            <a:r>
              <a:rPr lang="en-US" sz="2400" i="1" dirty="0" smtClean="0"/>
              <a:t>[ MOVE Instruction Syntax ]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mov</a:t>
            </a:r>
            <a:r>
              <a:rPr lang="en-US" sz="2400" dirty="0" smtClean="0"/>
              <a:t> &lt;</a:t>
            </a:r>
            <a:r>
              <a:rPr lang="en-US" sz="2400" dirty="0" err="1" smtClean="0"/>
              <a:t>reg</a:t>
            </a:r>
            <a:r>
              <a:rPr lang="en-US" sz="2400" dirty="0" smtClean="0"/>
              <a:t>&gt;,&lt;</a:t>
            </a:r>
            <a:r>
              <a:rPr lang="en-US" sz="2400" dirty="0" err="1" smtClean="0"/>
              <a:t>reg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err="1" smtClean="0"/>
              <a:t>mov</a:t>
            </a:r>
            <a:r>
              <a:rPr lang="en-US" sz="2400" dirty="0" smtClean="0"/>
              <a:t> &lt;</a:t>
            </a:r>
            <a:r>
              <a:rPr lang="en-US" sz="2400" dirty="0" err="1" smtClean="0"/>
              <a:t>reg</a:t>
            </a:r>
            <a:r>
              <a:rPr lang="en-US" sz="2400" dirty="0" smtClean="0"/>
              <a:t>&gt;,&lt;</a:t>
            </a:r>
            <a:r>
              <a:rPr lang="en-US" sz="2400" dirty="0" err="1" smtClean="0"/>
              <a:t>mem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err="1" smtClean="0"/>
              <a:t>mov</a:t>
            </a:r>
            <a:r>
              <a:rPr lang="en-US" sz="2400" dirty="0" smtClean="0"/>
              <a:t> &lt;</a:t>
            </a:r>
            <a:r>
              <a:rPr lang="en-US" sz="2400" dirty="0" err="1" smtClean="0"/>
              <a:t>mem</a:t>
            </a:r>
            <a:r>
              <a:rPr lang="en-US" sz="2400" dirty="0" smtClean="0"/>
              <a:t>&gt;,&lt;</a:t>
            </a:r>
            <a:r>
              <a:rPr lang="en-US" sz="2400" dirty="0" err="1" smtClean="0"/>
              <a:t>reg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err="1" smtClean="0"/>
              <a:t>mov</a:t>
            </a:r>
            <a:r>
              <a:rPr lang="en-US" sz="2400" dirty="0" smtClean="0"/>
              <a:t> &lt;</a:t>
            </a:r>
            <a:r>
              <a:rPr lang="en-US" sz="2400" dirty="0" err="1" smtClean="0"/>
              <a:t>reg</a:t>
            </a:r>
            <a:r>
              <a:rPr lang="en-US" sz="2400" dirty="0" smtClean="0"/>
              <a:t>&gt;,&lt;const&gt;</a:t>
            </a:r>
            <a:br>
              <a:rPr lang="en-US" sz="2400" dirty="0" smtClean="0"/>
            </a:br>
            <a:r>
              <a:rPr lang="en-US" sz="2400" dirty="0" err="1" smtClean="0"/>
              <a:t>mov</a:t>
            </a:r>
            <a:r>
              <a:rPr lang="en-US" sz="2400" dirty="0" smtClean="0"/>
              <a:t> &lt;</a:t>
            </a:r>
            <a:r>
              <a:rPr lang="en-US" sz="2400" dirty="0" err="1" smtClean="0"/>
              <a:t>mem</a:t>
            </a:r>
            <a:r>
              <a:rPr lang="en-US" sz="2400" dirty="0" smtClean="0"/>
              <a:t>&gt;,&lt;const&gt;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dirty="0" smtClean="0"/>
              <a:t>MOV CX, 037AH	;Put immediate number 037AH to CX</a:t>
            </a:r>
          </a:p>
          <a:p>
            <a:pPr>
              <a:buNone/>
            </a:pPr>
            <a:r>
              <a:rPr lang="en-US" sz="2400" dirty="0" smtClean="0"/>
              <a:t>MOV BL, [437AH]	;Copy byte in DS at offset 437AH to BL</a:t>
            </a:r>
          </a:p>
          <a:p>
            <a:pPr>
              <a:buNone/>
            </a:pPr>
            <a:r>
              <a:rPr lang="en-US" sz="2400" dirty="0" smtClean="0"/>
              <a:t>MOV AX, BX		;Copy content of register BX to 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548</Words>
  <Application>Microsoft Office PowerPoint</Application>
  <PresentationFormat>On-screen Show (4:3)</PresentationFormat>
  <Paragraphs>133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“8086 Instruction Set”  Lecture-13   M. M. Yasin myasin@ciitsahiwal.edu.pk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“Introduction” in [Computer Organization] Lecture 1</dc:title>
  <dc:creator>yasin</dc:creator>
  <cp:lastModifiedBy>yasin</cp:lastModifiedBy>
  <cp:revision>392</cp:revision>
  <dcterms:created xsi:type="dcterms:W3CDTF">2015-02-12T04:34:33Z</dcterms:created>
  <dcterms:modified xsi:type="dcterms:W3CDTF">2015-10-19T05:59:56Z</dcterms:modified>
</cp:coreProperties>
</file>