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7" r:id="rId2"/>
    <p:sldId id="305" r:id="rId3"/>
    <p:sldId id="306" r:id="rId4"/>
    <p:sldId id="307" r:id="rId5"/>
    <p:sldId id="308" r:id="rId6"/>
    <p:sldId id="309" r:id="rId7"/>
    <p:sldId id="310" r:id="rId8"/>
    <p:sldId id="311" r:id="rId9"/>
    <p:sldId id="312" r:id="rId10"/>
    <p:sldId id="313" r:id="rId11"/>
    <p:sldId id="314" r:id="rId12"/>
    <p:sldId id="315" r:id="rId13"/>
    <p:sldId id="317" r:id="rId14"/>
    <p:sldId id="316" r:id="rId15"/>
    <p:sldId id="318" r:id="rId16"/>
    <p:sldId id="319" r:id="rId17"/>
    <p:sldId id="321" r:id="rId18"/>
    <p:sldId id="320" r:id="rId19"/>
    <p:sldId id="322" r:id="rId20"/>
    <p:sldId id="32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485" autoAdjust="0"/>
    <p:restoredTop sz="94624" autoAdjust="0"/>
  </p:normalViewPr>
  <p:slideViewPr>
    <p:cSldViewPr>
      <p:cViewPr varScale="1">
        <p:scale>
          <a:sx n="69" d="100"/>
          <a:sy n="69" d="100"/>
        </p:scale>
        <p:origin x="-145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BB3E1DD-B945-4D3F-AD59-14410C920831}" type="datetimeFigureOut">
              <a:rPr lang="en-US" smtClean="0"/>
              <a:pPr/>
              <a:t>12/21/2015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403187-404E-4CBB-8B99-4B9DC22BFF51}"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D851FE-A0B2-4163-9A08-E56F0FE5F3CD}" type="datetimeFigureOut">
              <a:rPr lang="en-US" smtClean="0"/>
              <a:pPr/>
              <a:t>12/21/2015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E799E2-26C5-4D1F-B87E-DD36F4F2AA35}"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88B997-997A-41DF-AB03-6856FEFCEA2B}" type="datetime1">
              <a:rPr lang="en-US" smtClean="0"/>
              <a:pPr/>
              <a:t>12/21/2015</a:t>
            </a:fld>
            <a:endParaRPr lang="en-US"/>
          </a:p>
        </p:txBody>
      </p:sp>
      <p:sp>
        <p:nvSpPr>
          <p:cNvPr id="5" name="Footer Placeholder 4"/>
          <p:cNvSpPr>
            <a:spLocks noGrp="1"/>
          </p:cNvSpPr>
          <p:nvPr>
            <p:ph type="ftr" sz="quarter" idx="11"/>
          </p:nvPr>
        </p:nvSpPr>
        <p:spPr/>
        <p:txBody>
          <a:bodyPr/>
          <a:lstStyle/>
          <a:p>
            <a:r>
              <a:rPr lang="en-US" dirty="0" smtClean="0"/>
              <a:t>Fall 2015 -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263C4C-D25E-4E09-87BD-2F5CEDA231AA}" type="datetime1">
              <a:rPr lang="en-US" smtClean="0"/>
              <a:pPr/>
              <a:t>12/21/2015</a:t>
            </a:fld>
            <a:endParaRPr lang="en-US"/>
          </a:p>
        </p:txBody>
      </p:sp>
      <p:sp>
        <p:nvSpPr>
          <p:cNvPr id="5" name="Footer Placeholder 4"/>
          <p:cNvSpPr>
            <a:spLocks noGrp="1"/>
          </p:cNvSpPr>
          <p:nvPr>
            <p:ph type="ftr" sz="quarter" idx="11"/>
          </p:nvPr>
        </p:nvSpPr>
        <p:spPr/>
        <p:txBody>
          <a:bodyPr/>
          <a:lstStyle/>
          <a:p>
            <a:r>
              <a:rPr lang="en-US" dirty="0" smtClean="0"/>
              <a:t>Fall 2015 -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EC803-1681-4D15-ACA1-3D4862422874}" type="datetime1">
              <a:rPr lang="en-US" smtClean="0"/>
              <a:pPr/>
              <a:t>12/21/2015</a:t>
            </a:fld>
            <a:endParaRPr lang="en-US"/>
          </a:p>
        </p:txBody>
      </p:sp>
      <p:sp>
        <p:nvSpPr>
          <p:cNvPr id="5" name="Footer Placeholder 4"/>
          <p:cNvSpPr>
            <a:spLocks noGrp="1"/>
          </p:cNvSpPr>
          <p:nvPr>
            <p:ph type="ftr" sz="quarter" idx="11"/>
          </p:nvPr>
        </p:nvSpPr>
        <p:spPr/>
        <p:txBody>
          <a:bodyPr/>
          <a:lstStyle/>
          <a:p>
            <a:r>
              <a:rPr lang="en-US" dirty="0" smtClean="0"/>
              <a:t>Fall 2015 -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7B5E7F-61CB-4DC3-A49F-52BF1271A326}" type="datetime1">
              <a:rPr lang="en-US" smtClean="0"/>
              <a:pPr/>
              <a:t>12/21/2015</a:t>
            </a:fld>
            <a:endParaRPr lang="en-US"/>
          </a:p>
        </p:txBody>
      </p:sp>
      <p:sp>
        <p:nvSpPr>
          <p:cNvPr id="5" name="Footer Placeholder 4"/>
          <p:cNvSpPr>
            <a:spLocks noGrp="1"/>
          </p:cNvSpPr>
          <p:nvPr>
            <p:ph type="ftr" sz="quarter" idx="11"/>
          </p:nvPr>
        </p:nvSpPr>
        <p:spPr/>
        <p:txBody>
          <a:bodyPr/>
          <a:lstStyle/>
          <a:p>
            <a:r>
              <a:rPr lang="en-US" dirty="0" smtClean="0"/>
              <a:t>Fall 2015 -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A6B619-BD8F-48FB-B96F-D120D807D85E}" type="datetime1">
              <a:rPr lang="en-US" smtClean="0"/>
              <a:pPr/>
              <a:t>12/21/2015</a:t>
            </a:fld>
            <a:endParaRPr lang="en-US"/>
          </a:p>
        </p:txBody>
      </p:sp>
      <p:sp>
        <p:nvSpPr>
          <p:cNvPr id="5" name="Footer Placeholder 4"/>
          <p:cNvSpPr>
            <a:spLocks noGrp="1"/>
          </p:cNvSpPr>
          <p:nvPr>
            <p:ph type="ftr" sz="quarter" idx="11"/>
          </p:nvPr>
        </p:nvSpPr>
        <p:spPr/>
        <p:txBody>
          <a:bodyPr/>
          <a:lstStyle/>
          <a:p>
            <a:r>
              <a:rPr lang="en-US" dirty="0" smtClean="0"/>
              <a:t>Fall 2015 -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8EE2FC-7C00-4EAF-97F1-6A0219858AA4}" type="datetime1">
              <a:rPr lang="en-US" smtClean="0"/>
              <a:pPr/>
              <a:t>12/21/2015</a:t>
            </a:fld>
            <a:endParaRPr lang="en-US"/>
          </a:p>
        </p:txBody>
      </p:sp>
      <p:sp>
        <p:nvSpPr>
          <p:cNvPr id="6" name="Footer Placeholder 5"/>
          <p:cNvSpPr>
            <a:spLocks noGrp="1"/>
          </p:cNvSpPr>
          <p:nvPr>
            <p:ph type="ftr" sz="quarter" idx="11"/>
          </p:nvPr>
        </p:nvSpPr>
        <p:spPr/>
        <p:txBody>
          <a:bodyPr/>
          <a:lstStyle/>
          <a:p>
            <a:r>
              <a:rPr lang="en-US" dirty="0" smtClean="0"/>
              <a:t>Fall 2015 - M. M. Yasin</a:t>
            </a:r>
            <a:endParaRPr lang="en-US" dirty="0"/>
          </a:p>
        </p:txBody>
      </p:sp>
      <p:sp>
        <p:nvSpPr>
          <p:cNvPr id="7" name="Slide Number Placeholder 6"/>
          <p:cNvSpPr>
            <a:spLocks noGrp="1"/>
          </p:cNvSpPr>
          <p:nvPr>
            <p:ph type="sldNum" sz="quarter" idx="12"/>
          </p:nvPr>
        </p:nvSpPr>
        <p:spPr/>
        <p:txBody>
          <a:bodyPr/>
          <a:lstStyle/>
          <a:p>
            <a:fld id="{92A9C250-788A-47A2-9C1B-3CAE9680EAB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A6D715-AB65-4315-954C-452EDCD1FA59}" type="datetime1">
              <a:rPr lang="en-US" smtClean="0"/>
              <a:pPr/>
              <a:t>12/21/2015</a:t>
            </a:fld>
            <a:endParaRPr lang="en-US"/>
          </a:p>
        </p:txBody>
      </p:sp>
      <p:sp>
        <p:nvSpPr>
          <p:cNvPr id="8" name="Footer Placeholder 7"/>
          <p:cNvSpPr>
            <a:spLocks noGrp="1"/>
          </p:cNvSpPr>
          <p:nvPr>
            <p:ph type="ftr" sz="quarter" idx="11"/>
          </p:nvPr>
        </p:nvSpPr>
        <p:spPr/>
        <p:txBody>
          <a:bodyPr/>
          <a:lstStyle/>
          <a:p>
            <a:r>
              <a:rPr lang="en-US" dirty="0" smtClean="0"/>
              <a:t>Fall 2015 - M. M. Yasin</a:t>
            </a:r>
            <a:endParaRPr lang="en-US" dirty="0"/>
          </a:p>
        </p:txBody>
      </p:sp>
      <p:sp>
        <p:nvSpPr>
          <p:cNvPr id="9" name="Slide Number Placeholder 8"/>
          <p:cNvSpPr>
            <a:spLocks noGrp="1"/>
          </p:cNvSpPr>
          <p:nvPr>
            <p:ph type="sldNum" sz="quarter" idx="12"/>
          </p:nvPr>
        </p:nvSpPr>
        <p:spPr/>
        <p:txBody>
          <a:bodyPr/>
          <a:lstStyle/>
          <a:p>
            <a:fld id="{92A9C250-788A-47A2-9C1B-3CAE9680EAB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D87B42-62E3-434E-A5A4-54D92730FA62}" type="datetime1">
              <a:rPr lang="en-US" smtClean="0"/>
              <a:pPr/>
              <a:t>12/21/2015</a:t>
            </a:fld>
            <a:endParaRPr lang="en-US"/>
          </a:p>
        </p:txBody>
      </p:sp>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fld id="{92A9C250-788A-47A2-9C1B-3CAE9680EAB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731D91-0A47-414D-A753-0AAC36EA2B35}" type="datetime1">
              <a:rPr lang="en-US" smtClean="0"/>
              <a:pPr/>
              <a:t>12/21/2015</a:t>
            </a:fld>
            <a:endParaRPr lang="en-US"/>
          </a:p>
        </p:txBody>
      </p:sp>
      <p:sp>
        <p:nvSpPr>
          <p:cNvPr id="3" name="Footer Placeholder 2"/>
          <p:cNvSpPr>
            <a:spLocks noGrp="1"/>
          </p:cNvSpPr>
          <p:nvPr>
            <p:ph type="ftr" sz="quarter" idx="11"/>
          </p:nvPr>
        </p:nvSpPr>
        <p:spPr/>
        <p:txBody>
          <a:bodyPr/>
          <a:lstStyle/>
          <a:p>
            <a:r>
              <a:rPr lang="en-US" dirty="0" smtClean="0"/>
              <a:t>Fall 2015 - M. M. Yasin</a:t>
            </a:r>
            <a:endParaRPr lang="en-US" dirty="0"/>
          </a:p>
        </p:txBody>
      </p:sp>
      <p:sp>
        <p:nvSpPr>
          <p:cNvPr id="4" name="Slide Number Placeholder 3"/>
          <p:cNvSpPr>
            <a:spLocks noGrp="1"/>
          </p:cNvSpPr>
          <p:nvPr>
            <p:ph type="sldNum" sz="quarter" idx="12"/>
          </p:nvPr>
        </p:nvSpPr>
        <p:spPr/>
        <p:txBody>
          <a:bodyPr/>
          <a:lstStyle/>
          <a:p>
            <a:fld id="{92A9C250-788A-47A2-9C1B-3CAE9680EAB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B7BC2A-8C2B-41CD-A392-5A49BBB3C75B}" type="datetime1">
              <a:rPr lang="en-US" smtClean="0"/>
              <a:pPr/>
              <a:t>12/21/2015</a:t>
            </a:fld>
            <a:endParaRPr lang="en-US"/>
          </a:p>
        </p:txBody>
      </p:sp>
      <p:sp>
        <p:nvSpPr>
          <p:cNvPr id="6" name="Footer Placeholder 5"/>
          <p:cNvSpPr>
            <a:spLocks noGrp="1"/>
          </p:cNvSpPr>
          <p:nvPr>
            <p:ph type="ftr" sz="quarter" idx="11"/>
          </p:nvPr>
        </p:nvSpPr>
        <p:spPr/>
        <p:txBody>
          <a:bodyPr/>
          <a:lstStyle/>
          <a:p>
            <a:r>
              <a:rPr lang="en-US" dirty="0" smtClean="0"/>
              <a:t>Fall 2015 - M. M. Yasin</a:t>
            </a:r>
            <a:endParaRPr lang="en-US" dirty="0"/>
          </a:p>
        </p:txBody>
      </p:sp>
      <p:sp>
        <p:nvSpPr>
          <p:cNvPr id="7" name="Slide Number Placeholder 6"/>
          <p:cNvSpPr>
            <a:spLocks noGrp="1"/>
          </p:cNvSpPr>
          <p:nvPr>
            <p:ph type="sldNum" sz="quarter" idx="12"/>
          </p:nvPr>
        </p:nvSpPr>
        <p:spPr/>
        <p:txBody>
          <a:bodyPr/>
          <a:lstStyle/>
          <a:p>
            <a:fld id="{92A9C250-788A-47A2-9C1B-3CAE9680EAB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0EB6DB-651A-4647-ABB5-E039222EE7C8}" type="datetime1">
              <a:rPr lang="en-US" smtClean="0"/>
              <a:pPr/>
              <a:t>12/21/2015</a:t>
            </a:fld>
            <a:endParaRPr lang="en-US"/>
          </a:p>
        </p:txBody>
      </p:sp>
      <p:sp>
        <p:nvSpPr>
          <p:cNvPr id="6" name="Footer Placeholder 5"/>
          <p:cNvSpPr>
            <a:spLocks noGrp="1"/>
          </p:cNvSpPr>
          <p:nvPr>
            <p:ph type="ftr" sz="quarter" idx="11"/>
          </p:nvPr>
        </p:nvSpPr>
        <p:spPr/>
        <p:txBody>
          <a:bodyPr/>
          <a:lstStyle/>
          <a:p>
            <a:r>
              <a:rPr lang="en-US" dirty="0" smtClean="0"/>
              <a:t>Fall 2015 - M. M. Yasin</a:t>
            </a:r>
            <a:endParaRPr lang="en-US" dirty="0"/>
          </a:p>
        </p:txBody>
      </p:sp>
      <p:sp>
        <p:nvSpPr>
          <p:cNvPr id="7" name="Slide Number Placeholder 6"/>
          <p:cNvSpPr>
            <a:spLocks noGrp="1"/>
          </p:cNvSpPr>
          <p:nvPr>
            <p:ph type="sldNum" sz="quarter" idx="12"/>
          </p:nvPr>
        </p:nvSpPr>
        <p:spPr/>
        <p:txBody>
          <a:bodyPr/>
          <a:lstStyle/>
          <a:p>
            <a:fld id="{92A9C250-788A-47A2-9C1B-3CAE9680EAB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6AB4E6-A073-46FE-9C35-F1AF1A9807DF}" type="datetime1">
              <a:rPr lang="en-US" smtClean="0"/>
              <a:pPr/>
              <a:t>12/21/2015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Fall 2015 - M. M. Yasin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9C250-788A-47A2-9C1B-3CAE9680EAB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4267200"/>
          </a:xfrm>
        </p:spPr>
        <p:txBody>
          <a:bodyPr>
            <a:normAutofit/>
          </a:bodyPr>
          <a:lstStyle/>
          <a:p>
            <a:r>
              <a:rPr lang="en-US" sz="4000" dirty="0" smtClean="0"/>
              <a:t>“8086 Instruction Set”</a:t>
            </a:r>
            <a:br>
              <a:rPr lang="en-US" sz="4000" dirty="0" smtClean="0"/>
            </a:br>
            <a:r>
              <a:rPr lang="en-US" sz="3200" dirty="0" smtClean="0"/>
              <a:t/>
            </a:r>
            <a:br>
              <a:rPr lang="en-US" sz="3200" dirty="0" smtClean="0"/>
            </a:br>
            <a:r>
              <a:rPr lang="en-US" sz="3200" dirty="0" smtClean="0"/>
              <a:t>Lecture-14</a:t>
            </a:r>
            <a:br>
              <a:rPr lang="en-US" sz="3200" dirty="0" smtClean="0"/>
            </a:br>
            <a:r>
              <a:rPr lang="en-US" sz="3200" dirty="0" smtClean="0"/>
              <a:t/>
            </a:r>
            <a:br>
              <a:rPr lang="en-US" sz="3200" dirty="0" smtClean="0"/>
            </a:br>
            <a:r>
              <a:rPr lang="en-US" sz="3200" dirty="0" smtClean="0"/>
              <a:t/>
            </a:r>
            <a:br>
              <a:rPr lang="en-US" sz="3200" dirty="0" smtClean="0"/>
            </a:br>
            <a:r>
              <a:rPr lang="en-US" sz="2400" dirty="0" smtClean="0">
                <a:latin typeface="+mn-lt"/>
                <a:cs typeface="Times New Roman" pitchFamily="18" charset="0"/>
              </a:rPr>
              <a:t>M. M. Yasin</a:t>
            </a:r>
            <a:br>
              <a:rPr lang="en-US" sz="2400" dirty="0" smtClean="0">
                <a:latin typeface="+mn-lt"/>
                <a:cs typeface="Times New Roman" pitchFamily="18" charset="0"/>
              </a:rPr>
            </a:br>
            <a:r>
              <a:rPr lang="en-US" sz="2400" dirty="0" smtClean="0">
                <a:latin typeface="+mn-lt"/>
                <a:cs typeface="Times New Roman" pitchFamily="18" charset="0"/>
              </a:rPr>
              <a:t>myasin@ciitsahiwal.edu.pk</a:t>
            </a:r>
            <a:endParaRPr lang="en-US" sz="2400" dirty="0">
              <a:latin typeface="+mn-lt"/>
              <a:cs typeface="Times New Roman" pitchFamily="18" charset="0"/>
            </a:endParaRPr>
          </a:p>
        </p:txBody>
      </p:sp>
      <p:sp>
        <p:nvSpPr>
          <p:cNvPr id="5" name="Slide Number Placeholder 4"/>
          <p:cNvSpPr>
            <a:spLocks noGrp="1"/>
          </p:cNvSpPr>
          <p:nvPr>
            <p:ph type="sldNum" sz="quarter" idx="12"/>
          </p:nvPr>
        </p:nvSpPr>
        <p:spPr/>
        <p:txBody>
          <a:bodyPr/>
          <a:lstStyle/>
          <a:p>
            <a:fld id="{92A9C250-788A-47A2-9C1B-3CAE9680EABD}" type="slidenum">
              <a:rPr lang="en-US" smtClean="0"/>
              <a:pPr/>
              <a:t>1</a:t>
            </a:fld>
            <a:r>
              <a:rPr lang="en-US" dirty="0" smtClean="0"/>
              <a:t>.1</a:t>
            </a:r>
            <a:endParaRPr lang="en-US" dirty="0"/>
          </a:p>
        </p:txBody>
      </p:sp>
      <p:sp>
        <p:nvSpPr>
          <p:cNvPr id="6" name="Footer Placeholder 3"/>
          <p:cNvSpPr>
            <a:spLocks noGrp="1"/>
          </p:cNvSpPr>
          <p:nvPr>
            <p:ph type="ftr" sz="quarter" idx="11"/>
          </p:nvPr>
        </p:nvSpPr>
        <p:spPr>
          <a:xfrm>
            <a:off x="3124200" y="6356350"/>
            <a:ext cx="2895600" cy="365125"/>
          </a:xfrm>
        </p:spPr>
        <p:txBody>
          <a:bodyPr/>
          <a:lstStyle/>
          <a:p>
            <a:r>
              <a:rPr lang="en-US" dirty="0" smtClean="0"/>
              <a:t>Fall 2015 - M. M. Yasin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10</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“Arithmetic Instructions”</a:t>
            </a:r>
          </a:p>
          <a:p>
            <a:pPr>
              <a:buNone/>
            </a:pPr>
            <a:endParaRPr lang="en-US" sz="1600" b="1" dirty="0" smtClean="0"/>
          </a:p>
          <a:p>
            <a:pPr>
              <a:buNone/>
            </a:pPr>
            <a:r>
              <a:rPr lang="en-US" sz="2400" b="1" dirty="0" smtClean="0"/>
              <a:t>DIV – DIV Source</a:t>
            </a:r>
          </a:p>
          <a:p>
            <a:pPr>
              <a:buNone/>
            </a:pPr>
            <a:r>
              <a:rPr lang="en-US" sz="2400" dirty="0" smtClean="0"/>
              <a:t>	If an attempt is made to divide by 0 or if the quotient is too large to fit in the destination (greater than FFH / FFFFH), the 8086 will generate a type 0 interrupt. All flags are undefined after a DIV instruction.</a:t>
            </a:r>
          </a:p>
          <a:p>
            <a:pPr>
              <a:buNone/>
            </a:pPr>
            <a:endParaRPr lang="en-US" sz="1000" dirty="0" smtClean="0"/>
          </a:p>
          <a:p>
            <a:pPr>
              <a:buNone/>
            </a:pPr>
            <a:r>
              <a:rPr lang="en-US" sz="2400" dirty="0" smtClean="0"/>
              <a:t>	If you want to divide a byte by a byte, you must first put the dividend byte in AL and fill AH with all 0’s. Likewise, if you want to divide a word by another word, then put the dividend word in AX and fill DX with all 0’s.</a:t>
            </a:r>
          </a:p>
          <a:p>
            <a:pPr>
              <a:buNone/>
            </a:pPr>
            <a:endParaRPr lang="en-US" sz="10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11</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“Arithmetic Instructions”</a:t>
            </a:r>
          </a:p>
          <a:p>
            <a:pPr>
              <a:buNone/>
            </a:pPr>
            <a:endParaRPr lang="en-US" sz="1600" b="1" dirty="0" smtClean="0"/>
          </a:p>
          <a:p>
            <a:pPr>
              <a:buNone/>
            </a:pPr>
            <a:r>
              <a:rPr lang="en-US" sz="2400" b="1" dirty="0" smtClean="0"/>
              <a:t>DIV – DIV Source</a:t>
            </a:r>
          </a:p>
          <a:p>
            <a:pPr>
              <a:buNone/>
            </a:pPr>
            <a:r>
              <a:rPr lang="en-US" sz="2400" dirty="0" smtClean="0"/>
              <a:t>	DIV BL		;Divide word in AX by byte in BL; Quotient 			;in AL, remainder in AH</a:t>
            </a:r>
          </a:p>
          <a:p>
            <a:pPr>
              <a:buNone/>
            </a:pPr>
            <a:endParaRPr lang="en-US" sz="1600" dirty="0" smtClean="0"/>
          </a:p>
          <a:p>
            <a:pPr>
              <a:buNone/>
            </a:pPr>
            <a:r>
              <a:rPr lang="en-US" sz="2400" dirty="0" smtClean="0"/>
              <a:t>	DIV CX		;Divide down word in DX and AX by word 			in CX; Quotient in AX, and remainder in DX</a:t>
            </a:r>
          </a:p>
          <a:p>
            <a:pPr>
              <a:buNone/>
            </a:pPr>
            <a:endParaRPr lang="en-US" sz="1600" dirty="0" smtClean="0"/>
          </a:p>
          <a:p>
            <a:pPr>
              <a:buNone/>
            </a:pPr>
            <a:r>
              <a:rPr lang="en-US" sz="2400" dirty="0" smtClean="0"/>
              <a:t>	DIV SCALE [BX]	;AX / (byte at effective address SCALE [BX]) 			if SCALE [BX] is of type byte;</a:t>
            </a:r>
          </a:p>
          <a:p>
            <a:pPr>
              <a:buNone/>
            </a:pPr>
            <a:r>
              <a:rPr lang="en-US" sz="2400" dirty="0" smtClean="0"/>
              <a:t>				or</a:t>
            </a:r>
          </a:p>
          <a:p>
            <a:pPr>
              <a:buNone/>
            </a:pPr>
            <a:r>
              <a:rPr lang="en-US" sz="2400" dirty="0" smtClean="0"/>
              <a:t>				(DX and AX) / (word at effective address 			SCALE[BX], if SCALE[BX] is of type word</a:t>
            </a:r>
            <a:endParaRPr lang="en-US" sz="10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12</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“Arithmetic Instructions”</a:t>
            </a:r>
          </a:p>
          <a:p>
            <a:pPr>
              <a:buNone/>
            </a:pPr>
            <a:endParaRPr lang="en-US" sz="1600" b="1" dirty="0" smtClean="0"/>
          </a:p>
          <a:p>
            <a:pPr>
              <a:buNone/>
            </a:pPr>
            <a:r>
              <a:rPr lang="en-US" sz="2400" b="1" dirty="0" smtClean="0"/>
              <a:t>IDIV – IDIV Source</a:t>
            </a:r>
          </a:p>
          <a:p>
            <a:pPr>
              <a:buNone/>
            </a:pPr>
            <a:r>
              <a:rPr lang="en-US" sz="2400" dirty="0" smtClean="0"/>
              <a:t>	This instruction is used to divide a signed word by a signed byte, or to divide a signed double word by a signed word.</a:t>
            </a:r>
          </a:p>
          <a:p>
            <a:pPr>
              <a:buNone/>
            </a:pPr>
            <a:endParaRPr lang="en-US" sz="1000" dirty="0" smtClean="0"/>
          </a:p>
          <a:p>
            <a:pPr>
              <a:buNone/>
            </a:pPr>
            <a:r>
              <a:rPr lang="en-US" sz="2400" dirty="0" smtClean="0"/>
              <a:t>	When dividing a signed word by a signed byte, the word must be in the AX register. The divisor can be in an 8-bit register or a memory location. After the division, AL will contain the signed quotient, and AH will contain the signed remainder. </a:t>
            </a:r>
          </a:p>
          <a:p>
            <a:pPr>
              <a:buNone/>
            </a:pPr>
            <a:r>
              <a:rPr lang="en-US" sz="2400" dirty="0" smtClean="0"/>
              <a:t>	The sign of the remainder will be the same as the sign of the dividend.</a:t>
            </a:r>
          </a:p>
          <a:p>
            <a:pPr>
              <a:buNone/>
            </a:pPr>
            <a:r>
              <a:rPr lang="en-US" sz="2400" dirty="0" smtClean="0"/>
              <a:t>	If an attempt is made to divide by 0, the quotient is greater than 127 (7FH) or less than –127 (81H), the 8086 will automatically generate a type 0 interrupt.</a:t>
            </a:r>
          </a:p>
          <a:p>
            <a:pPr>
              <a:buNone/>
            </a:pPr>
            <a:endParaRPr lang="en-US" sz="10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13</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“Arithmetic Instructions”</a:t>
            </a:r>
          </a:p>
          <a:p>
            <a:pPr>
              <a:buNone/>
            </a:pPr>
            <a:endParaRPr lang="en-US" sz="1600" b="1" dirty="0" smtClean="0"/>
          </a:p>
          <a:p>
            <a:pPr>
              <a:buNone/>
            </a:pPr>
            <a:r>
              <a:rPr lang="en-US" sz="2400" b="1" dirty="0" smtClean="0"/>
              <a:t>IDIV – IDIV Source</a:t>
            </a:r>
          </a:p>
          <a:p>
            <a:pPr>
              <a:buNone/>
            </a:pPr>
            <a:r>
              <a:rPr lang="en-US" sz="2400" dirty="0" smtClean="0"/>
              <a:t>	When dividing a signed double word by a signed word, the most significant word of the dividend (numerator) must be in the DX register, and the least significant word of the dividend must be in the AX register. The divisor can be in any other 16-bit register or memory location. After the division, AX will contain a signed 16-bit quotient, and DX will contain a signed 16-bit remainder.</a:t>
            </a:r>
          </a:p>
          <a:p>
            <a:pPr>
              <a:buNone/>
            </a:pPr>
            <a:r>
              <a:rPr lang="en-US" sz="2400" dirty="0" smtClean="0"/>
              <a:t>	The sign of the remainder will be the same as the sign of the dividend.</a:t>
            </a:r>
          </a:p>
          <a:p>
            <a:pPr>
              <a:buNone/>
            </a:pPr>
            <a:r>
              <a:rPr lang="en-US" sz="2400" dirty="0" smtClean="0"/>
              <a:t>	Again, if an attempt is made to divide by 0, the quotient is greater than +32,767 (7FFFH) or less than –32,767 (8001H), the 8086 will automatically generate a type 0 interrupt.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14</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“Arithmetic Instructions”</a:t>
            </a:r>
          </a:p>
          <a:p>
            <a:pPr>
              <a:buNone/>
            </a:pPr>
            <a:endParaRPr lang="en-US" sz="1600" b="1" dirty="0" smtClean="0"/>
          </a:p>
          <a:p>
            <a:pPr>
              <a:buNone/>
            </a:pPr>
            <a:r>
              <a:rPr lang="en-US" sz="2400" b="1" dirty="0" smtClean="0"/>
              <a:t>IDIV – IDIV Source</a:t>
            </a:r>
          </a:p>
          <a:p>
            <a:pPr>
              <a:buNone/>
            </a:pPr>
            <a:r>
              <a:rPr lang="en-US" sz="2400" dirty="0" smtClean="0"/>
              <a:t>	IDIV BL		;Signed word in AX/signed byte in BL</a:t>
            </a:r>
          </a:p>
          <a:p>
            <a:pPr>
              <a:buNone/>
            </a:pPr>
            <a:r>
              <a:rPr lang="en-US" sz="2400" dirty="0" smtClean="0"/>
              <a:t>	IDIV BP		;Signed double word in DX and AX/signed 			word in BP</a:t>
            </a:r>
          </a:p>
          <a:p>
            <a:pPr>
              <a:buNone/>
            </a:pPr>
            <a:r>
              <a:rPr lang="en-US" sz="2400" dirty="0" smtClean="0"/>
              <a:t>	IDIV BYTE PTR [BX]	;AX / byte at offset [BX] in DS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15</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“Arithmetic Instructions”</a:t>
            </a:r>
          </a:p>
          <a:p>
            <a:pPr>
              <a:buNone/>
            </a:pPr>
            <a:endParaRPr lang="en-US" sz="1600" b="1" dirty="0" smtClean="0"/>
          </a:p>
          <a:p>
            <a:pPr>
              <a:buNone/>
            </a:pPr>
            <a:r>
              <a:rPr lang="en-US" sz="2400" b="1" dirty="0" smtClean="0"/>
              <a:t>INC – INC Destination</a:t>
            </a:r>
          </a:p>
          <a:p>
            <a:pPr>
              <a:buNone/>
            </a:pPr>
            <a:r>
              <a:rPr lang="en-US" sz="2400" dirty="0" smtClean="0"/>
              <a:t>	The INC instruction adds 1 to a specified register or to a memory location.</a:t>
            </a:r>
          </a:p>
          <a:p>
            <a:pPr>
              <a:buNone/>
            </a:pPr>
            <a:r>
              <a:rPr lang="en-US" sz="2400" dirty="0" smtClean="0"/>
              <a:t>	AF, OF, PF, SF, and ZF are updated, but CF is not affected.</a:t>
            </a:r>
          </a:p>
          <a:p>
            <a:pPr>
              <a:buNone/>
            </a:pPr>
            <a:r>
              <a:rPr lang="en-US" sz="2400" dirty="0" smtClean="0"/>
              <a:t>	This means that if an 8-bit destination containing FFH or a 16-bit destination containing FFFFH is incremented, the result will be all 0’s with no carry.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16</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“Arithmetic Instructions”</a:t>
            </a:r>
          </a:p>
          <a:p>
            <a:pPr>
              <a:buNone/>
            </a:pPr>
            <a:endParaRPr lang="en-US" sz="1000" b="1" dirty="0" smtClean="0"/>
          </a:p>
          <a:p>
            <a:pPr>
              <a:buNone/>
            </a:pPr>
            <a:r>
              <a:rPr lang="en-US" sz="2400" b="1" dirty="0" smtClean="0"/>
              <a:t>INC – INC Destination</a:t>
            </a:r>
            <a:endParaRPr lang="en-US" sz="2400" dirty="0" smtClean="0"/>
          </a:p>
          <a:p>
            <a:pPr>
              <a:buNone/>
            </a:pPr>
            <a:r>
              <a:rPr lang="en-US" sz="2400" dirty="0" smtClean="0"/>
              <a:t>INC BL			;Add 1 to contents of BL register</a:t>
            </a:r>
          </a:p>
          <a:p>
            <a:pPr>
              <a:buNone/>
            </a:pPr>
            <a:r>
              <a:rPr lang="en-US" sz="2400" dirty="0" smtClean="0"/>
              <a:t>INC CX			;Add 1 to contents of CX register</a:t>
            </a:r>
          </a:p>
          <a:p>
            <a:pPr>
              <a:buNone/>
            </a:pPr>
            <a:r>
              <a:rPr lang="en-US" sz="2400" dirty="0" smtClean="0"/>
              <a:t>INC BYTE PTR [BX]	;Increment byte in data segment at offset 			contained in BX</a:t>
            </a:r>
          </a:p>
          <a:p>
            <a:pPr>
              <a:buNone/>
            </a:pPr>
            <a:r>
              <a:rPr lang="en-US" sz="2400" dirty="0" smtClean="0"/>
              <a:t>INC WORD PTR [BX]	;Increment the word at offset of [BX] and 			[BX+1] in the data segment</a:t>
            </a:r>
          </a:p>
          <a:p>
            <a:pPr>
              <a:buNone/>
            </a:pPr>
            <a:endParaRPr lang="en-US" sz="1000" dirty="0" smtClean="0"/>
          </a:p>
          <a:p>
            <a:pPr>
              <a:buNone/>
            </a:pPr>
            <a:r>
              <a:rPr lang="en-US" sz="2400" dirty="0" smtClean="0"/>
              <a:t>INC TEMP		;Increment byte or word named TEMP in 			the data segment</a:t>
            </a:r>
          </a:p>
          <a:p>
            <a:pPr>
              <a:buNone/>
            </a:pPr>
            <a:endParaRPr lang="en-US" sz="1000" dirty="0" smtClean="0"/>
          </a:p>
          <a:p>
            <a:pPr>
              <a:buNone/>
            </a:pPr>
            <a:r>
              <a:rPr lang="en-US" sz="2400" dirty="0" smtClean="0"/>
              <a:t>INC PRICES [BX]	;Increment element pointed to by [BX] in 			array PRICES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17</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“Arithmetic Instructions”</a:t>
            </a:r>
          </a:p>
          <a:p>
            <a:pPr>
              <a:buNone/>
            </a:pPr>
            <a:endParaRPr lang="en-US" sz="1600" b="1" dirty="0" smtClean="0"/>
          </a:p>
          <a:p>
            <a:pPr>
              <a:buNone/>
            </a:pPr>
            <a:r>
              <a:rPr lang="en-US" sz="2400" b="1" dirty="0" smtClean="0"/>
              <a:t>DEC – DEC Destination</a:t>
            </a:r>
          </a:p>
          <a:p>
            <a:pPr>
              <a:buNone/>
            </a:pPr>
            <a:r>
              <a:rPr lang="en-US" sz="2400" dirty="0" smtClean="0"/>
              <a:t>	This instruction subtracts 1 from the destination word or byte. The destination can be a register or a memory location.</a:t>
            </a:r>
          </a:p>
          <a:p>
            <a:pPr>
              <a:buNone/>
            </a:pPr>
            <a:r>
              <a:rPr lang="en-US" sz="2400" dirty="0" smtClean="0"/>
              <a:t>	AF, OF, SF, PF, and ZF are updated, but CF is not affected. This means that if an 8-bit destination containing 00H or a 16-bit destination containing 0000H is decremented, the result will be FFH or FFFFH with no carry (borrow).</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18</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“Arithmetic Instructions”</a:t>
            </a:r>
          </a:p>
          <a:p>
            <a:pPr>
              <a:buNone/>
            </a:pPr>
            <a:endParaRPr lang="en-US" sz="1000" b="1" dirty="0" smtClean="0"/>
          </a:p>
          <a:p>
            <a:pPr>
              <a:buNone/>
            </a:pPr>
            <a:r>
              <a:rPr lang="en-US" sz="2400" b="1" dirty="0" smtClean="0"/>
              <a:t>DEC – DEC Destination</a:t>
            </a:r>
            <a:endParaRPr lang="en-US" sz="2400" dirty="0" smtClean="0"/>
          </a:p>
          <a:p>
            <a:pPr>
              <a:buNone/>
            </a:pPr>
            <a:r>
              <a:rPr lang="en-US" sz="2400" dirty="0" smtClean="0"/>
              <a:t>DEC CL			;Subtract 1 from content of CL register</a:t>
            </a:r>
          </a:p>
          <a:p>
            <a:pPr>
              <a:buNone/>
            </a:pPr>
            <a:endParaRPr lang="en-US" sz="1000" dirty="0" smtClean="0"/>
          </a:p>
          <a:p>
            <a:pPr>
              <a:buNone/>
            </a:pPr>
            <a:r>
              <a:rPr lang="en-US" sz="2400" dirty="0" smtClean="0"/>
              <a:t>DEC BP			;Subtract 1 from content of BP register</a:t>
            </a:r>
          </a:p>
          <a:p>
            <a:pPr>
              <a:buNone/>
            </a:pPr>
            <a:endParaRPr lang="en-US" sz="1000" dirty="0" smtClean="0"/>
          </a:p>
          <a:p>
            <a:pPr>
              <a:buNone/>
            </a:pPr>
            <a:r>
              <a:rPr lang="en-US" sz="2400" dirty="0" smtClean="0"/>
              <a:t>DEC BYTE PTR [BX]	;Subtract 1 from byte at offset [BX] in DS</a:t>
            </a:r>
          </a:p>
          <a:p>
            <a:pPr>
              <a:buNone/>
            </a:pPr>
            <a:endParaRPr lang="en-US" sz="1000" dirty="0" smtClean="0"/>
          </a:p>
          <a:p>
            <a:pPr>
              <a:buNone/>
            </a:pPr>
            <a:r>
              <a:rPr lang="en-US" sz="2400" dirty="0" smtClean="0"/>
              <a:t>DEC WORD PTR [BP]	;Subtract 1 from a word at offset [BP] in SS</a:t>
            </a:r>
          </a:p>
          <a:p>
            <a:pPr>
              <a:buNone/>
            </a:pPr>
            <a:endParaRPr lang="en-US" sz="1000" dirty="0" smtClean="0"/>
          </a:p>
          <a:p>
            <a:pPr>
              <a:buNone/>
            </a:pPr>
            <a:r>
              <a:rPr lang="en-US" sz="2400" dirty="0" smtClean="0"/>
              <a:t>DEC COUNT		;Subtract 1 from byte or word named 			COUNT in DS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19</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“Arithmetic Instructions”</a:t>
            </a:r>
          </a:p>
          <a:p>
            <a:pPr>
              <a:buNone/>
            </a:pPr>
            <a:endParaRPr lang="en-US" sz="1600" b="1" dirty="0" smtClean="0"/>
          </a:p>
          <a:p>
            <a:pPr>
              <a:buNone/>
            </a:pPr>
            <a:r>
              <a:rPr lang="en-US" sz="2400" b="1" dirty="0" smtClean="0"/>
              <a:t>CBW (CONVERT SIGNED BYTE TO SIGNED WORD)</a:t>
            </a:r>
          </a:p>
          <a:p>
            <a:pPr>
              <a:buNone/>
            </a:pPr>
            <a:r>
              <a:rPr lang="en-US" sz="2400" dirty="0" smtClean="0"/>
              <a:t>	This instruction copies the sign bit of the byte in AL to all the bits in AH. AH is then said to be the sign extension of AL. CBW does not affect any flag.</a:t>
            </a:r>
          </a:p>
          <a:p>
            <a:pPr>
              <a:buNone/>
            </a:pPr>
            <a:endParaRPr lang="en-US" sz="2400" dirty="0" smtClean="0"/>
          </a:p>
          <a:p>
            <a:pPr>
              <a:buNone/>
            </a:pPr>
            <a:r>
              <a:rPr lang="en-US" sz="2400" dirty="0" smtClean="0"/>
              <a:t>	Suppose, AX = 00000000 10011011 (–155 decimal)</a:t>
            </a:r>
          </a:p>
          <a:p>
            <a:pPr>
              <a:buNone/>
            </a:pPr>
            <a:endParaRPr lang="en-US" sz="2400" dirty="0" smtClean="0"/>
          </a:p>
          <a:p>
            <a:pPr>
              <a:buNone/>
            </a:pPr>
            <a:r>
              <a:rPr lang="en-US" sz="2400" dirty="0" smtClean="0"/>
              <a:t>	CBW	;Convert signed byte in AL to signed word in AX</a:t>
            </a:r>
          </a:p>
          <a:p>
            <a:pPr>
              <a:buNone/>
            </a:pPr>
            <a:endParaRPr lang="en-US" sz="2400" dirty="0" smtClean="0"/>
          </a:p>
          <a:p>
            <a:pPr>
              <a:buNone/>
            </a:pPr>
            <a:r>
              <a:rPr lang="en-US" sz="2400" dirty="0" smtClean="0"/>
              <a:t>	Result is, AX = 11111111 10011011 (–155 decimal)</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2</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“Arithmetic Instructions”</a:t>
            </a:r>
          </a:p>
          <a:p>
            <a:pPr>
              <a:buNone/>
            </a:pPr>
            <a:endParaRPr lang="en-US" sz="1600" b="1" dirty="0" smtClean="0"/>
          </a:p>
          <a:p>
            <a:pPr>
              <a:buNone/>
            </a:pPr>
            <a:r>
              <a:rPr lang="en-US" sz="2400" b="1" dirty="0" smtClean="0"/>
              <a:t>ADD – ADD Destination, Source</a:t>
            </a:r>
          </a:p>
          <a:p>
            <a:pPr>
              <a:buNone/>
            </a:pPr>
            <a:r>
              <a:rPr lang="en-US" sz="2400" b="1" dirty="0" smtClean="0"/>
              <a:t>ADC – ADC Destination, Source</a:t>
            </a:r>
          </a:p>
          <a:p>
            <a:pPr>
              <a:buNone/>
            </a:pPr>
            <a:r>
              <a:rPr lang="en-US" sz="2400" dirty="0" smtClean="0"/>
              <a:t>	These instructions add a number from some source to a number in some destination and put the result in the specified destination.</a:t>
            </a:r>
          </a:p>
          <a:p>
            <a:pPr>
              <a:buNone/>
            </a:pPr>
            <a:endParaRPr lang="en-US" sz="1000" dirty="0" smtClean="0"/>
          </a:p>
          <a:p>
            <a:pPr>
              <a:buNone/>
            </a:pPr>
            <a:r>
              <a:rPr lang="en-US" sz="2400" dirty="0" smtClean="0"/>
              <a:t>	The ADC also adds the status of the carry flag to the result.</a:t>
            </a:r>
          </a:p>
          <a:p>
            <a:pPr>
              <a:buNone/>
            </a:pPr>
            <a:endParaRPr lang="en-US" sz="1000" dirty="0" smtClean="0"/>
          </a:p>
          <a:p>
            <a:pPr>
              <a:buNone/>
            </a:pPr>
            <a:r>
              <a:rPr lang="en-US" sz="2400" dirty="0" smtClean="0"/>
              <a:t>	The source and destination cannot both be memory locations. If you want to add a byte to a word, you must copy the byte to a word location and fill the upper byte of the word with 0’s before adding. </a:t>
            </a:r>
          </a:p>
          <a:p>
            <a:pPr>
              <a:buNone/>
            </a:pPr>
            <a:endParaRPr lang="en-US" sz="1000" dirty="0" smtClean="0"/>
          </a:p>
          <a:p>
            <a:pPr>
              <a:buNone/>
            </a:pPr>
            <a:r>
              <a:rPr lang="en-US" sz="2400" dirty="0" smtClean="0"/>
              <a:t>	Flags affected: AF, CF, OF, SF, ZF.</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20</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“Arithmetic Instructions”</a:t>
            </a:r>
          </a:p>
          <a:p>
            <a:pPr>
              <a:buNone/>
            </a:pPr>
            <a:endParaRPr lang="en-US" sz="1600" b="1" dirty="0" smtClean="0"/>
          </a:p>
          <a:p>
            <a:pPr>
              <a:buNone/>
            </a:pPr>
            <a:r>
              <a:rPr lang="en-US" sz="2400" b="1" dirty="0" smtClean="0"/>
              <a:t>CWD (CONVERT SIGNED WORD TO SIGNED DOUBLE WORD)</a:t>
            </a:r>
          </a:p>
          <a:p>
            <a:pPr>
              <a:buNone/>
            </a:pPr>
            <a:r>
              <a:rPr lang="en-US" sz="2400" dirty="0" smtClean="0"/>
              <a:t>	This instruction copies the sign bit of a word in AX to all the bits of the DX register. In other words, it extends the sign of AX into all of DX. CWD affects no flags.</a:t>
            </a:r>
          </a:p>
          <a:p>
            <a:pPr>
              <a:buNone/>
            </a:pPr>
            <a:endParaRPr lang="en-US" sz="1000" dirty="0" smtClean="0"/>
          </a:p>
          <a:p>
            <a:pPr>
              <a:buNone/>
            </a:pPr>
            <a:r>
              <a:rPr lang="en-US" sz="2400" dirty="0" smtClean="0"/>
              <a:t>	Suppose, DX = 00000000 00000000, and</a:t>
            </a:r>
          </a:p>
          <a:p>
            <a:pPr>
              <a:buNone/>
            </a:pPr>
            <a:r>
              <a:rPr lang="en-US" sz="2400" dirty="0" smtClean="0"/>
              <a:t>	AX = 11110000 11000111 (–3897 decimal)</a:t>
            </a:r>
          </a:p>
          <a:p>
            <a:pPr>
              <a:buNone/>
            </a:pPr>
            <a:endParaRPr lang="en-US" sz="1000" dirty="0" smtClean="0"/>
          </a:p>
          <a:p>
            <a:pPr>
              <a:buNone/>
            </a:pPr>
            <a:r>
              <a:rPr lang="en-US" sz="2400" dirty="0" smtClean="0"/>
              <a:t>	CWD	; Convert signed word in AX to signed double 		word in DX:AX</a:t>
            </a:r>
          </a:p>
          <a:p>
            <a:pPr>
              <a:buNone/>
            </a:pPr>
            <a:endParaRPr lang="en-US" sz="1000" dirty="0" smtClean="0"/>
          </a:p>
          <a:p>
            <a:pPr>
              <a:buNone/>
            </a:pPr>
            <a:r>
              <a:rPr lang="en-US" sz="2400" dirty="0" smtClean="0"/>
              <a:t>	Result is, DX = 11111111 11111111 </a:t>
            </a:r>
          </a:p>
          <a:p>
            <a:pPr>
              <a:buNone/>
            </a:pPr>
            <a:r>
              <a:rPr lang="en-US" sz="2400" dirty="0" smtClean="0"/>
              <a:t>	AX = 11110000 11000111 (–3897 decimal)</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3</a:t>
            </a:fld>
            <a:endParaRPr lang="en-US" dirty="0"/>
          </a:p>
        </p:txBody>
      </p:sp>
      <p:sp>
        <p:nvSpPr>
          <p:cNvPr id="7" name="Content Placeholder 2"/>
          <p:cNvSpPr>
            <a:spLocks noGrp="1"/>
          </p:cNvSpPr>
          <p:nvPr>
            <p:ph idx="1"/>
          </p:nvPr>
        </p:nvSpPr>
        <p:spPr>
          <a:xfrm>
            <a:off x="381000" y="228600"/>
            <a:ext cx="8534400" cy="5867400"/>
          </a:xfrm>
        </p:spPr>
        <p:txBody>
          <a:bodyPr>
            <a:normAutofit/>
          </a:bodyPr>
          <a:lstStyle/>
          <a:p>
            <a:pPr algn="ctr">
              <a:buNone/>
            </a:pPr>
            <a:r>
              <a:rPr lang="en-US" sz="2800" dirty="0" smtClean="0">
                <a:sym typeface="Wingdings" pitchFamily="2" charset="2"/>
              </a:rPr>
              <a:t>“Arithmetic Instructions”</a:t>
            </a:r>
          </a:p>
          <a:p>
            <a:pPr>
              <a:buNone/>
            </a:pPr>
            <a:endParaRPr lang="en-US" sz="1600" b="1" dirty="0" smtClean="0"/>
          </a:p>
          <a:p>
            <a:pPr algn="ctr">
              <a:buNone/>
            </a:pPr>
            <a:r>
              <a:rPr lang="en-US" sz="2400" i="1" dirty="0" smtClean="0"/>
              <a:t>[ ADD Instruction Syntax ]</a:t>
            </a:r>
            <a:r>
              <a:rPr lang="en-US" sz="2400" dirty="0" smtClean="0"/>
              <a:t/>
            </a:r>
            <a:br>
              <a:rPr lang="en-US" sz="2400" dirty="0" smtClean="0"/>
            </a:br>
            <a:r>
              <a:rPr lang="en-US" sz="2400" dirty="0" smtClean="0"/>
              <a:t>Add &lt;</a:t>
            </a:r>
            <a:r>
              <a:rPr lang="en-US" sz="2400" dirty="0" err="1" smtClean="0"/>
              <a:t>reg</a:t>
            </a:r>
            <a:r>
              <a:rPr lang="en-US" sz="2400" dirty="0" smtClean="0"/>
              <a:t>&gt;,&lt;</a:t>
            </a:r>
            <a:r>
              <a:rPr lang="en-US" sz="2400" dirty="0" err="1" smtClean="0"/>
              <a:t>reg</a:t>
            </a:r>
            <a:r>
              <a:rPr lang="en-US" sz="2400" dirty="0" smtClean="0"/>
              <a:t>&gt;</a:t>
            </a:r>
            <a:br>
              <a:rPr lang="en-US" sz="2400" dirty="0" smtClean="0"/>
            </a:br>
            <a:r>
              <a:rPr lang="en-US" sz="2400" dirty="0" smtClean="0"/>
              <a:t>Add &lt;</a:t>
            </a:r>
            <a:r>
              <a:rPr lang="en-US" sz="2400" dirty="0" err="1" smtClean="0"/>
              <a:t>reg</a:t>
            </a:r>
            <a:r>
              <a:rPr lang="en-US" sz="2400" dirty="0" smtClean="0"/>
              <a:t>&gt;,&lt;</a:t>
            </a:r>
            <a:r>
              <a:rPr lang="en-US" sz="2400" dirty="0" err="1" smtClean="0"/>
              <a:t>mem</a:t>
            </a:r>
            <a:r>
              <a:rPr lang="en-US" sz="2400" dirty="0" smtClean="0"/>
              <a:t>&gt;</a:t>
            </a:r>
            <a:br>
              <a:rPr lang="en-US" sz="2400" dirty="0" smtClean="0"/>
            </a:br>
            <a:r>
              <a:rPr lang="en-US" sz="2400" dirty="0" smtClean="0"/>
              <a:t> Add &lt;</a:t>
            </a:r>
            <a:r>
              <a:rPr lang="en-US" sz="2400" dirty="0" err="1" smtClean="0"/>
              <a:t>reg</a:t>
            </a:r>
            <a:r>
              <a:rPr lang="en-US" sz="2400" dirty="0" smtClean="0"/>
              <a:t>&gt;,&lt;const&gt;</a:t>
            </a:r>
          </a:p>
          <a:p>
            <a:pPr algn="ctr">
              <a:buNone/>
            </a:pPr>
            <a:r>
              <a:rPr lang="en-US" sz="2400" dirty="0" smtClean="0"/>
              <a:t>Add &lt;</a:t>
            </a:r>
            <a:r>
              <a:rPr lang="en-US" sz="2400" dirty="0" err="1" smtClean="0"/>
              <a:t>mem</a:t>
            </a:r>
            <a:r>
              <a:rPr lang="en-US" sz="2400" dirty="0" smtClean="0"/>
              <a:t>&gt;,&lt;</a:t>
            </a:r>
            <a:r>
              <a:rPr lang="en-US" sz="2400" dirty="0" err="1" smtClean="0"/>
              <a:t>reg</a:t>
            </a:r>
            <a:r>
              <a:rPr lang="en-US" sz="2400" dirty="0" smtClean="0"/>
              <a:t>&gt;</a:t>
            </a:r>
            <a:br>
              <a:rPr lang="en-US" sz="2400" dirty="0" smtClean="0"/>
            </a:br>
            <a:r>
              <a:rPr lang="en-US" sz="2400" dirty="0" smtClean="0"/>
              <a:t>Add &lt;</a:t>
            </a:r>
            <a:r>
              <a:rPr lang="en-US" sz="2400" dirty="0" err="1" smtClean="0"/>
              <a:t>mem</a:t>
            </a:r>
            <a:r>
              <a:rPr lang="en-US" sz="2400" dirty="0" smtClean="0"/>
              <a:t>&gt;,&lt;const&gt;</a:t>
            </a:r>
          </a:p>
          <a:p>
            <a:pPr>
              <a:buNone/>
            </a:pPr>
            <a:endParaRPr lang="en-US" sz="1000" dirty="0" smtClean="0"/>
          </a:p>
          <a:p>
            <a:pPr>
              <a:buNone/>
            </a:pPr>
            <a:r>
              <a:rPr lang="en-US" sz="2400" dirty="0" smtClean="0"/>
              <a:t>ADD AL, 74H	;Add immediate number 74H to content of AL</a:t>
            </a:r>
          </a:p>
          <a:p>
            <a:pPr>
              <a:buNone/>
            </a:pPr>
            <a:r>
              <a:rPr lang="en-US" sz="2400" dirty="0" smtClean="0"/>
              <a:t>ADC CL, BL	;Add content of BL plus carry status to content of CL</a:t>
            </a:r>
          </a:p>
          <a:p>
            <a:pPr>
              <a:buNone/>
            </a:pPr>
            <a:r>
              <a:rPr lang="en-US" sz="2400" dirty="0" smtClean="0"/>
              <a:t>ADD DX, BX	;Add content of BX to content of DX</a:t>
            </a:r>
          </a:p>
          <a:p>
            <a:pPr>
              <a:buNone/>
            </a:pPr>
            <a:r>
              <a:rPr lang="en-US" sz="2400" dirty="0" smtClean="0"/>
              <a:t>ADD DX, [SI]	;Add word from memory at offset [SI] in DS to 			content of DX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4</a:t>
            </a:fld>
            <a:endParaRPr lang="en-US" dirty="0"/>
          </a:p>
        </p:txBody>
      </p:sp>
      <p:sp>
        <p:nvSpPr>
          <p:cNvPr id="7" name="Content Placeholder 2"/>
          <p:cNvSpPr>
            <a:spLocks noGrp="1"/>
          </p:cNvSpPr>
          <p:nvPr>
            <p:ph idx="1"/>
          </p:nvPr>
        </p:nvSpPr>
        <p:spPr>
          <a:xfrm>
            <a:off x="457200" y="228600"/>
            <a:ext cx="8229600" cy="6019800"/>
          </a:xfrm>
        </p:spPr>
        <p:txBody>
          <a:bodyPr>
            <a:normAutofit lnSpcReduction="10000"/>
          </a:bodyPr>
          <a:lstStyle/>
          <a:p>
            <a:pPr algn="ctr">
              <a:buNone/>
            </a:pPr>
            <a:r>
              <a:rPr lang="en-US" sz="2800" dirty="0" smtClean="0">
                <a:sym typeface="Wingdings" pitchFamily="2" charset="2"/>
              </a:rPr>
              <a:t>“Arithmetic Instructions”</a:t>
            </a:r>
          </a:p>
          <a:p>
            <a:pPr>
              <a:buNone/>
            </a:pPr>
            <a:endParaRPr lang="en-US" sz="1600" b="1" dirty="0" smtClean="0"/>
          </a:p>
          <a:p>
            <a:pPr>
              <a:buNone/>
            </a:pPr>
            <a:r>
              <a:rPr lang="en-US" sz="2400" b="1" dirty="0" smtClean="0"/>
              <a:t>SUB – SUB Destination, Source</a:t>
            </a:r>
          </a:p>
          <a:p>
            <a:pPr>
              <a:buNone/>
            </a:pPr>
            <a:r>
              <a:rPr lang="en-US" sz="2400" b="1" dirty="0" smtClean="0"/>
              <a:t>SBB – SBB Destination, Source</a:t>
            </a:r>
          </a:p>
          <a:p>
            <a:pPr>
              <a:buNone/>
            </a:pPr>
            <a:r>
              <a:rPr lang="en-US" sz="2400" dirty="0" smtClean="0"/>
              <a:t>	These instructions subtract the number in some source from the number in some destination and put the result in the destination.</a:t>
            </a:r>
          </a:p>
          <a:p>
            <a:pPr>
              <a:buNone/>
            </a:pPr>
            <a:endParaRPr lang="en-US" sz="1000" dirty="0" smtClean="0"/>
          </a:p>
          <a:p>
            <a:pPr>
              <a:buNone/>
            </a:pPr>
            <a:r>
              <a:rPr lang="en-US" sz="2400" dirty="0" smtClean="0"/>
              <a:t>	The SBB instruction also subtracts the content of carry flag from the destination.</a:t>
            </a:r>
          </a:p>
          <a:p>
            <a:pPr>
              <a:buNone/>
            </a:pPr>
            <a:endParaRPr lang="en-US" sz="1000" dirty="0" smtClean="0"/>
          </a:p>
          <a:p>
            <a:pPr>
              <a:buNone/>
            </a:pPr>
            <a:r>
              <a:rPr lang="en-US" sz="2400" dirty="0" smtClean="0"/>
              <a:t>	The source and destination cannot both be memory locations. If you want to subtract a byte from a word, you must first move the byte to a word location such as a 16-bit register and fill the upper byte of the word with 0’s.</a:t>
            </a:r>
          </a:p>
          <a:p>
            <a:pPr>
              <a:buNone/>
            </a:pPr>
            <a:endParaRPr lang="en-US" sz="1100" dirty="0" smtClean="0"/>
          </a:p>
          <a:p>
            <a:pPr>
              <a:buNone/>
            </a:pPr>
            <a:r>
              <a:rPr lang="en-US" sz="2400" dirty="0" smtClean="0"/>
              <a:t>	Flags affected: AF, CF, OF, PF, SF, ZF.</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5</a:t>
            </a:fld>
            <a:endParaRPr lang="en-US" dirty="0"/>
          </a:p>
        </p:txBody>
      </p:sp>
      <p:sp>
        <p:nvSpPr>
          <p:cNvPr id="7" name="Content Placeholder 2"/>
          <p:cNvSpPr>
            <a:spLocks noGrp="1"/>
          </p:cNvSpPr>
          <p:nvPr>
            <p:ph idx="1"/>
          </p:nvPr>
        </p:nvSpPr>
        <p:spPr>
          <a:xfrm>
            <a:off x="381000" y="228600"/>
            <a:ext cx="8534400" cy="5867400"/>
          </a:xfrm>
        </p:spPr>
        <p:txBody>
          <a:bodyPr>
            <a:normAutofit/>
          </a:bodyPr>
          <a:lstStyle/>
          <a:p>
            <a:pPr algn="ctr">
              <a:buNone/>
            </a:pPr>
            <a:r>
              <a:rPr lang="en-US" sz="2800" dirty="0" smtClean="0">
                <a:sym typeface="Wingdings" pitchFamily="2" charset="2"/>
              </a:rPr>
              <a:t>“Arithmetic Instructions”</a:t>
            </a:r>
          </a:p>
          <a:p>
            <a:pPr>
              <a:buNone/>
            </a:pPr>
            <a:endParaRPr lang="en-US" sz="1600" b="1" dirty="0" smtClean="0"/>
          </a:p>
          <a:p>
            <a:pPr algn="ctr">
              <a:buNone/>
            </a:pPr>
            <a:r>
              <a:rPr lang="en-US" sz="2400" i="1" dirty="0" smtClean="0"/>
              <a:t>[ SUB Instruction Syntax ]</a:t>
            </a:r>
            <a:r>
              <a:rPr lang="en-US" sz="2400" dirty="0" smtClean="0"/>
              <a:t/>
            </a:r>
            <a:br>
              <a:rPr lang="en-US" sz="2400" dirty="0" smtClean="0"/>
            </a:br>
            <a:r>
              <a:rPr lang="en-US" sz="2400" dirty="0" smtClean="0"/>
              <a:t>Sub </a:t>
            </a:r>
            <a:r>
              <a:rPr lang="en-US" sz="2400" dirty="0" smtClean="0"/>
              <a:t>&lt;</a:t>
            </a:r>
            <a:r>
              <a:rPr lang="en-US" sz="2400" dirty="0" err="1" smtClean="0"/>
              <a:t>reg</a:t>
            </a:r>
            <a:r>
              <a:rPr lang="en-US" sz="2400" dirty="0" smtClean="0"/>
              <a:t>&gt;,&lt;</a:t>
            </a:r>
            <a:r>
              <a:rPr lang="en-US" sz="2400" dirty="0" err="1" smtClean="0"/>
              <a:t>reg</a:t>
            </a:r>
            <a:r>
              <a:rPr lang="en-US" sz="2400" dirty="0" smtClean="0"/>
              <a:t>&gt;</a:t>
            </a:r>
            <a:br>
              <a:rPr lang="en-US" sz="2400" dirty="0" smtClean="0"/>
            </a:br>
            <a:r>
              <a:rPr lang="en-US" sz="2400" dirty="0" smtClean="0"/>
              <a:t>Sub </a:t>
            </a:r>
            <a:r>
              <a:rPr lang="en-US" sz="2400" dirty="0" smtClean="0"/>
              <a:t>&lt;</a:t>
            </a:r>
            <a:r>
              <a:rPr lang="en-US" sz="2400" dirty="0" err="1" smtClean="0"/>
              <a:t>reg</a:t>
            </a:r>
            <a:r>
              <a:rPr lang="en-US" sz="2400" dirty="0" smtClean="0"/>
              <a:t>&gt;,&lt;</a:t>
            </a:r>
            <a:r>
              <a:rPr lang="en-US" sz="2400" dirty="0" err="1" smtClean="0"/>
              <a:t>mem</a:t>
            </a:r>
            <a:r>
              <a:rPr lang="en-US" sz="2400" dirty="0" smtClean="0"/>
              <a:t>&gt;</a:t>
            </a:r>
            <a:br>
              <a:rPr lang="en-US" sz="2400" dirty="0" smtClean="0"/>
            </a:br>
            <a:r>
              <a:rPr lang="en-US" sz="2400" dirty="0" smtClean="0"/>
              <a:t>Sub </a:t>
            </a:r>
            <a:r>
              <a:rPr lang="en-US" sz="2400" dirty="0" smtClean="0"/>
              <a:t>&lt;</a:t>
            </a:r>
            <a:r>
              <a:rPr lang="en-US" sz="2400" dirty="0" err="1" smtClean="0"/>
              <a:t>reg</a:t>
            </a:r>
            <a:r>
              <a:rPr lang="en-US" sz="2400" dirty="0" smtClean="0"/>
              <a:t>&gt;,&lt;const&gt;</a:t>
            </a:r>
          </a:p>
          <a:p>
            <a:pPr algn="ctr">
              <a:buNone/>
            </a:pPr>
            <a:r>
              <a:rPr lang="en-US" sz="2400" dirty="0" smtClean="0"/>
              <a:t>Sub </a:t>
            </a:r>
            <a:r>
              <a:rPr lang="en-US" sz="2400" dirty="0" smtClean="0"/>
              <a:t>&lt;</a:t>
            </a:r>
            <a:r>
              <a:rPr lang="en-US" sz="2400" dirty="0" err="1" smtClean="0"/>
              <a:t>mem</a:t>
            </a:r>
            <a:r>
              <a:rPr lang="en-US" sz="2400" dirty="0" smtClean="0"/>
              <a:t>&gt;,&lt;</a:t>
            </a:r>
            <a:r>
              <a:rPr lang="en-US" sz="2400" dirty="0" err="1" smtClean="0"/>
              <a:t>reg</a:t>
            </a:r>
            <a:r>
              <a:rPr lang="en-US" sz="2400" dirty="0" smtClean="0"/>
              <a:t>&gt;</a:t>
            </a:r>
            <a:br>
              <a:rPr lang="en-US" sz="2400" dirty="0" smtClean="0"/>
            </a:br>
            <a:r>
              <a:rPr lang="en-US" sz="2400" dirty="0" smtClean="0"/>
              <a:t>Sub </a:t>
            </a:r>
            <a:r>
              <a:rPr lang="en-US" sz="2400" dirty="0" smtClean="0"/>
              <a:t>&lt;</a:t>
            </a:r>
            <a:r>
              <a:rPr lang="en-US" sz="2400" dirty="0" err="1" smtClean="0"/>
              <a:t>mem</a:t>
            </a:r>
            <a:r>
              <a:rPr lang="en-US" sz="2400" dirty="0" smtClean="0"/>
              <a:t>&gt;,&lt;const&gt;</a:t>
            </a:r>
          </a:p>
          <a:p>
            <a:pPr>
              <a:buNone/>
            </a:pPr>
            <a:endParaRPr lang="en-US" sz="1000" dirty="0" smtClean="0"/>
          </a:p>
          <a:p>
            <a:pPr>
              <a:buNone/>
            </a:pPr>
            <a:r>
              <a:rPr lang="en-US" sz="2400" dirty="0" smtClean="0"/>
              <a:t>SUB CX, BX		;CX – BX</a:t>
            </a:r>
          </a:p>
          <a:p>
            <a:pPr>
              <a:buNone/>
            </a:pPr>
            <a:r>
              <a:rPr lang="en-US" sz="2400" dirty="0" smtClean="0"/>
              <a:t>SBB CH, AL		;Subtract content of AL and content of CF 				from content of CH</a:t>
            </a:r>
          </a:p>
          <a:p>
            <a:pPr>
              <a:buNone/>
            </a:pPr>
            <a:r>
              <a:rPr lang="en-US" sz="2400" dirty="0" smtClean="0"/>
              <a:t>SUB AX, 3427H	;Subtract immediate number 3427H from AX </a:t>
            </a:r>
          </a:p>
          <a:p>
            <a:pPr>
              <a:buNone/>
            </a:pPr>
            <a:r>
              <a:rPr lang="en-US" sz="2400" dirty="0" smtClean="0"/>
              <a:t>SBB BX, [3427H]	;Subtract word at displacement 3427H in DS 			and content of CF from BX</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6</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“Arithmetic Instructions”</a:t>
            </a:r>
          </a:p>
          <a:p>
            <a:pPr>
              <a:buNone/>
            </a:pPr>
            <a:endParaRPr lang="en-US" sz="1600" b="1" dirty="0" smtClean="0"/>
          </a:p>
          <a:p>
            <a:pPr>
              <a:buNone/>
            </a:pPr>
            <a:r>
              <a:rPr lang="en-US" sz="2400" b="1" dirty="0" smtClean="0"/>
              <a:t>MUL – MUL Source</a:t>
            </a:r>
          </a:p>
          <a:p>
            <a:pPr>
              <a:buNone/>
            </a:pPr>
            <a:r>
              <a:rPr lang="en-US" sz="2400" dirty="0" smtClean="0"/>
              <a:t>	This instruction multiplies an unsigned byte in some source with an unsigned byte in AL register or an unsigned word in some source with an unsigned word in AX register.</a:t>
            </a:r>
          </a:p>
          <a:p>
            <a:pPr>
              <a:buNone/>
            </a:pPr>
            <a:endParaRPr lang="en-US" sz="1000" dirty="0" smtClean="0"/>
          </a:p>
          <a:p>
            <a:pPr>
              <a:buNone/>
            </a:pPr>
            <a:r>
              <a:rPr lang="en-US" sz="2400" dirty="0" smtClean="0"/>
              <a:t>	When a byte is multiplied by the content of AL, the result (product) is put in AX. When a word is multiplied by the content of AX, the result is put in DX and AX registers.</a:t>
            </a:r>
          </a:p>
          <a:p>
            <a:pPr>
              <a:buNone/>
            </a:pPr>
            <a:endParaRPr lang="en-US" sz="1000" dirty="0" smtClean="0"/>
          </a:p>
          <a:p>
            <a:pPr>
              <a:buNone/>
            </a:pPr>
            <a:r>
              <a:rPr lang="en-US" sz="2400" dirty="0" smtClean="0"/>
              <a:t>MUL BH	;Multiply AL with BH; result in AX</a:t>
            </a:r>
          </a:p>
          <a:p>
            <a:pPr>
              <a:buNone/>
            </a:pPr>
            <a:r>
              <a:rPr lang="en-US" sz="2400" dirty="0" smtClean="0"/>
              <a:t>MUL CX	;Multiply AX with CX; result high word in DX, low 		word in AX</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7</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“Arithmetic Instructions”</a:t>
            </a:r>
          </a:p>
          <a:p>
            <a:pPr>
              <a:buNone/>
            </a:pPr>
            <a:endParaRPr lang="en-US" sz="1600" b="1" dirty="0" smtClean="0"/>
          </a:p>
          <a:p>
            <a:pPr>
              <a:buNone/>
            </a:pPr>
            <a:r>
              <a:rPr lang="en-US" sz="2400" b="1" dirty="0" smtClean="0"/>
              <a:t>MUL – MUL Source</a:t>
            </a:r>
          </a:p>
          <a:p>
            <a:pPr>
              <a:buNone/>
            </a:pPr>
            <a:r>
              <a:rPr lang="en-US" sz="2400" dirty="0" smtClean="0"/>
              <a:t>MOV AX, MCAND_16	;Load 16-bit multiplicand into AX </a:t>
            </a:r>
          </a:p>
          <a:p>
            <a:pPr>
              <a:buNone/>
            </a:pPr>
            <a:r>
              <a:rPr lang="en-US" sz="2400" dirty="0" smtClean="0"/>
              <a:t>MOV CL, MPLIER_8	;Load 8-bit multiplier into CL </a:t>
            </a:r>
          </a:p>
          <a:p>
            <a:pPr>
              <a:buNone/>
            </a:pPr>
            <a:r>
              <a:rPr lang="en-US" sz="2400" dirty="0" smtClean="0"/>
              <a:t>MOV CH, 00H		;Set upper byte of CX to all 0’s </a:t>
            </a:r>
          </a:p>
          <a:p>
            <a:pPr>
              <a:buNone/>
            </a:pPr>
            <a:r>
              <a:rPr lang="en-US" sz="2400" dirty="0" smtClean="0"/>
              <a:t>MUL CX		;AX times CX; 32-bit result in DX and AX</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8</a:t>
            </a:fld>
            <a:endParaRPr lang="en-US" dirty="0"/>
          </a:p>
        </p:txBody>
      </p:sp>
      <p:sp>
        <p:nvSpPr>
          <p:cNvPr id="7" name="Content Placeholder 2"/>
          <p:cNvSpPr>
            <a:spLocks noGrp="1"/>
          </p:cNvSpPr>
          <p:nvPr>
            <p:ph idx="1"/>
          </p:nvPr>
        </p:nvSpPr>
        <p:spPr>
          <a:xfrm>
            <a:off x="457200" y="228600"/>
            <a:ext cx="8229600" cy="5867400"/>
          </a:xfrm>
        </p:spPr>
        <p:txBody>
          <a:bodyPr>
            <a:normAutofit lnSpcReduction="10000"/>
          </a:bodyPr>
          <a:lstStyle/>
          <a:p>
            <a:pPr algn="ctr">
              <a:buNone/>
            </a:pPr>
            <a:r>
              <a:rPr lang="en-US" sz="2800" dirty="0" smtClean="0">
                <a:sym typeface="Wingdings" pitchFamily="2" charset="2"/>
              </a:rPr>
              <a:t>“Arithmetic Instructions”</a:t>
            </a:r>
          </a:p>
          <a:p>
            <a:pPr>
              <a:buNone/>
            </a:pPr>
            <a:endParaRPr lang="en-US" sz="1600" b="1" dirty="0" smtClean="0"/>
          </a:p>
          <a:p>
            <a:pPr>
              <a:buNone/>
            </a:pPr>
            <a:r>
              <a:rPr lang="en-US" sz="2400" b="1" dirty="0" smtClean="0"/>
              <a:t>IMUL – IMUL Source</a:t>
            </a:r>
          </a:p>
          <a:p>
            <a:pPr>
              <a:buNone/>
            </a:pPr>
            <a:r>
              <a:rPr lang="en-US" sz="2400" dirty="0" smtClean="0"/>
              <a:t>	This instruction multiplies a signed byte from source with a signed byte in AL or a signed word from some source with a signed word in AX.</a:t>
            </a:r>
          </a:p>
          <a:p>
            <a:pPr>
              <a:buNone/>
            </a:pPr>
            <a:endParaRPr lang="en-US" sz="1000" dirty="0" smtClean="0"/>
          </a:p>
          <a:p>
            <a:pPr>
              <a:buNone/>
            </a:pPr>
            <a:r>
              <a:rPr lang="en-US" sz="2400" dirty="0" smtClean="0"/>
              <a:t>	When a byte is multiplied by the content of AL, the result (product) is put in AX. When a word is multiplied by the content of AX, the result is put in DX and AX registers.</a:t>
            </a:r>
          </a:p>
          <a:p>
            <a:pPr>
              <a:buNone/>
            </a:pPr>
            <a:endParaRPr lang="en-US" sz="1000" dirty="0" smtClean="0"/>
          </a:p>
          <a:p>
            <a:pPr>
              <a:buNone/>
            </a:pPr>
            <a:r>
              <a:rPr lang="en-US" sz="2400" dirty="0" smtClean="0"/>
              <a:t>IMUL BH	;Multiply signed AL with signed BH; result in AX</a:t>
            </a:r>
          </a:p>
          <a:p>
            <a:pPr>
              <a:buNone/>
            </a:pPr>
            <a:r>
              <a:rPr lang="en-US" sz="2400" dirty="0" smtClean="0"/>
              <a:t>IMUL AX	;Multiply AX with AX; result high word in DX, low 		word in AX</a:t>
            </a:r>
          </a:p>
          <a:p>
            <a:pPr>
              <a:buNone/>
            </a:pPr>
            <a:r>
              <a:rPr lang="en-US" sz="2400" dirty="0" smtClean="0"/>
              <a:t>IMUL CX	;Multiply CX with AX; result high word in DX, low 		word in AX</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9</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“Arithmetic Instructions”</a:t>
            </a:r>
          </a:p>
          <a:p>
            <a:pPr>
              <a:buNone/>
            </a:pPr>
            <a:endParaRPr lang="en-US" sz="1600" b="1" dirty="0" smtClean="0"/>
          </a:p>
          <a:p>
            <a:pPr>
              <a:buNone/>
            </a:pPr>
            <a:r>
              <a:rPr lang="en-US" sz="2400" b="1" dirty="0" smtClean="0"/>
              <a:t>DIV – DIV Source</a:t>
            </a:r>
          </a:p>
          <a:p>
            <a:pPr>
              <a:buNone/>
            </a:pPr>
            <a:r>
              <a:rPr lang="en-US" sz="2400" dirty="0" smtClean="0"/>
              <a:t>	This instruction is used to divide an unsigned word by a byte or to divide an unsigned double word (32 bits) by a word.</a:t>
            </a:r>
          </a:p>
          <a:p>
            <a:pPr>
              <a:buNone/>
            </a:pPr>
            <a:endParaRPr lang="en-US" sz="1000" dirty="0" smtClean="0"/>
          </a:p>
          <a:p>
            <a:pPr>
              <a:buNone/>
            </a:pPr>
            <a:r>
              <a:rPr lang="en-US" sz="2400" dirty="0" smtClean="0"/>
              <a:t>	When a word is divided by a byte, the word must be in the AX register. The divisor can be in a register or a memory location. After the division, AL will contain the 8-bit quotient, and AH will contain the 8-bit remainder.</a:t>
            </a:r>
          </a:p>
          <a:p>
            <a:pPr>
              <a:buNone/>
            </a:pPr>
            <a:endParaRPr lang="en-US" sz="1000" dirty="0" smtClean="0"/>
          </a:p>
          <a:p>
            <a:pPr>
              <a:buNone/>
            </a:pPr>
            <a:r>
              <a:rPr lang="en-US" sz="2400" dirty="0" smtClean="0"/>
              <a:t>	When a double word is divided by a word, the most significant word of the double word must be in DX, and the least significant word of the double word must be in AX. After the division, AX will contain the 16-bit quotient and DX will contain the 16-bit remainder.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1422</TotalTime>
  <Words>374</Words>
  <Application>Microsoft Office PowerPoint</Application>
  <PresentationFormat>On-screen Show (4:3)</PresentationFormat>
  <Paragraphs>207</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“8086 Instruction Set”  Lecture-14   M. M. Yasin myasin@ciitsahiwal.edu.pk</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in [Computer Organization] Lecture 1</dc:title>
  <dc:creator>yasin</dc:creator>
  <cp:lastModifiedBy>yasin</cp:lastModifiedBy>
  <cp:revision>537</cp:revision>
  <dcterms:created xsi:type="dcterms:W3CDTF">2015-02-12T04:34:33Z</dcterms:created>
  <dcterms:modified xsi:type="dcterms:W3CDTF">2015-12-21T06:16:05Z</dcterms:modified>
</cp:coreProperties>
</file>