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7" r:id="rId2"/>
    <p:sldId id="305" r:id="rId3"/>
    <p:sldId id="306" r:id="rId4"/>
    <p:sldId id="307" r:id="rId5"/>
    <p:sldId id="308" r:id="rId6"/>
    <p:sldId id="317" r:id="rId7"/>
    <p:sldId id="309" r:id="rId8"/>
    <p:sldId id="311" r:id="rId9"/>
    <p:sldId id="312" r:id="rId10"/>
    <p:sldId id="313" r:id="rId11"/>
    <p:sldId id="314" r:id="rId12"/>
    <p:sldId id="315" r:id="rId13"/>
    <p:sldId id="31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85" autoAdjust="0"/>
    <p:restoredTop sz="94624" autoAdjust="0"/>
  </p:normalViewPr>
  <p:slideViewPr>
    <p:cSldViewPr>
      <p:cViewPr varScale="1">
        <p:scale>
          <a:sx n="69" d="100"/>
          <a:sy n="69" d="100"/>
        </p:scale>
        <p:origin x="-145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pPr/>
              <a:t>11/9/2015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pPr/>
              <a:t>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pPr/>
              <a:t>11/9/2015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pPr/>
              <a:t>11/9/2015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pPr/>
              <a:t>11/9/2015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pPr/>
              <a:t>11/9/2015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6B619-BD8F-48FB-B96F-D120D807D85E}" type="datetime1">
              <a:rPr lang="en-US" smtClean="0"/>
              <a:pPr/>
              <a:t>11/9/2015</a:t>
            </a:fld>
            <a:endParaRPr lang="en-US"/>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pPr/>
              <a:t>11/9/2015</a:t>
            </a:fld>
            <a:endParaRPr lang="en-US"/>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pPr/>
              <a:t>11/9/2015</a:t>
            </a:fld>
            <a:endParaRPr lang="en-US"/>
          </a:p>
        </p:txBody>
      </p:sp>
      <p:sp>
        <p:nvSpPr>
          <p:cNvPr id="8" name="Footer Placeholder 7"/>
          <p:cNvSpPr>
            <a:spLocks noGrp="1"/>
          </p:cNvSpPr>
          <p:nvPr>
            <p:ph type="ftr" sz="quarter" idx="11"/>
          </p:nvPr>
        </p:nvSpPr>
        <p:spPr/>
        <p:txBody>
          <a:bodyPr/>
          <a:lstStyle/>
          <a:p>
            <a:r>
              <a:rPr lang="en-US" dirty="0" smtClean="0"/>
              <a:t>Fall 2015 -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pPr/>
              <a:t>11/9/2015</a:t>
            </a:fld>
            <a:endParaRPr lang="en-US"/>
          </a:p>
        </p:txBody>
      </p:sp>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pPr/>
              <a:t>11/9/2015</a:t>
            </a:fld>
            <a:endParaRPr lang="en-US"/>
          </a:p>
        </p:txBody>
      </p:sp>
      <p:sp>
        <p:nvSpPr>
          <p:cNvPr id="3" name="Footer Placeholder 2"/>
          <p:cNvSpPr>
            <a:spLocks noGrp="1"/>
          </p:cNvSpPr>
          <p:nvPr>
            <p:ph type="ftr" sz="quarter" idx="11"/>
          </p:nvPr>
        </p:nvSpPr>
        <p:spPr/>
        <p:txBody>
          <a:bodyPr/>
          <a:lstStyle/>
          <a:p>
            <a:r>
              <a:rPr lang="en-US" dirty="0" smtClean="0"/>
              <a:t>Fall 2015 -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BC2A-8C2B-41CD-A392-5A49BBB3C75B}" type="datetime1">
              <a:rPr lang="en-US" smtClean="0"/>
              <a:pPr/>
              <a:t>11/9/2015</a:t>
            </a:fld>
            <a:endParaRPr lang="en-US"/>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B6DB-651A-4647-ABB5-E039222EE7C8}" type="datetime1">
              <a:rPr lang="en-US" smtClean="0"/>
              <a:pPr/>
              <a:t>11/9/2015</a:t>
            </a:fld>
            <a:endParaRPr lang="en-US"/>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pPr/>
              <a:t>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2015 -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4267200"/>
          </a:xfrm>
        </p:spPr>
        <p:txBody>
          <a:bodyPr>
            <a:normAutofit/>
          </a:bodyPr>
          <a:lstStyle/>
          <a:p>
            <a:r>
              <a:rPr lang="en-US" sz="4000" dirty="0" smtClean="0"/>
              <a:t>“8086 Interrupts”</a:t>
            </a:r>
            <a:br>
              <a:rPr lang="en-US" sz="4000" dirty="0" smtClean="0"/>
            </a:br>
            <a:r>
              <a:rPr lang="en-US" sz="3200" dirty="0" smtClean="0"/>
              <a:t/>
            </a:r>
            <a:br>
              <a:rPr lang="en-US" sz="3200" dirty="0" smtClean="0"/>
            </a:br>
            <a:r>
              <a:rPr lang="en-US" sz="3200" dirty="0" smtClean="0"/>
              <a:t>Lecture-15</a:t>
            </a:r>
            <a:br>
              <a:rPr lang="en-US" sz="3200" dirty="0" smtClean="0"/>
            </a:br>
            <a:r>
              <a:rPr lang="en-US" sz="3200" dirty="0" smtClean="0"/>
              <a:t/>
            </a:r>
            <a:br>
              <a:rPr lang="en-US" sz="3200" dirty="0" smtClean="0"/>
            </a:br>
            <a:r>
              <a:rPr lang="en-US" sz="3200" dirty="0" smtClean="0"/>
              <a:t/>
            </a:r>
            <a:br>
              <a:rPr lang="en-US" sz="3200" dirty="0" smtClean="0"/>
            </a:br>
            <a:r>
              <a:rPr lang="en-US" sz="2400" dirty="0" smtClean="0">
                <a:latin typeface="+mn-lt"/>
                <a:cs typeface="Times New Roman" pitchFamily="18" charset="0"/>
              </a:rPr>
              <a:t>M. M. Yasin</a:t>
            </a:r>
            <a:br>
              <a:rPr lang="en-US" sz="2400" dirty="0" smtClean="0">
                <a:latin typeface="+mn-lt"/>
                <a:cs typeface="Times New Roman" pitchFamily="18" charset="0"/>
              </a:rPr>
            </a:br>
            <a:r>
              <a:rPr lang="en-US" sz="2400" dirty="0" smtClean="0">
                <a:latin typeface="+mn-lt"/>
                <a:cs typeface="Times New Roman" pitchFamily="18" charset="0"/>
              </a:rPr>
              <a:t>myasin@ciitsahiwal.edu.pk</a:t>
            </a:r>
            <a:endParaRPr lang="en-US" sz="2400" dirty="0">
              <a:latin typeface="+mn-lt"/>
              <a:cs typeface="Times New Roman"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pPr/>
              <a:t>1</a:t>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2015 - M. M. Yasin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10</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1000" dirty="0" smtClean="0"/>
          </a:p>
          <a:p>
            <a:pPr>
              <a:buNone/>
            </a:pPr>
            <a:r>
              <a:rPr lang="en-US" sz="2400" b="1" dirty="0" err="1" smtClean="0"/>
              <a:t>Maskable</a:t>
            </a:r>
            <a:r>
              <a:rPr lang="en-US" sz="2400" b="1" dirty="0" smtClean="0"/>
              <a:t> Interrupt</a:t>
            </a:r>
          </a:p>
          <a:p>
            <a:pPr>
              <a:buNone/>
            </a:pPr>
            <a:r>
              <a:rPr lang="en-US" sz="2400" dirty="0" smtClean="0"/>
              <a:t>	Whenever an external signal activates the INTR pin, the microprocessor will be interrupted only if interrupts are enabled using set interrupt Flag instruction.</a:t>
            </a:r>
          </a:p>
          <a:p>
            <a:pPr>
              <a:buNone/>
            </a:pPr>
            <a:endParaRPr lang="en-US" sz="1000" dirty="0" smtClean="0"/>
          </a:p>
          <a:p>
            <a:pPr>
              <a:buNone/>
            </a:pPr>
            <a:r>
              <a:rPr lang="en-US" sz="2400" dirty="0" smtClean="0"/>
              <a:t>	If the interrupts are disabled using clear interrupt Flag instruction, the microprocessor will not get interrupted even if INTR is activated. That is, INTR can be masked.</a:t>
            </a:r>
          </a:p>
          <a:p>
            <a:pPr>
              <a:buNone/>
            </a:pPr>
            <a:endParaRPr lang="en-US" sz="1000" dirty="0" smtClean="0"/>
          </a:p>
          <a:p>
            <a:pPr>
              <a:buNone/>
            </a:pPr>
            <a:r>
              <a:rPr lang="en-US" sz="2400" dirty="0" smtClean="0"/>
              <a:t>	INTR is a non vectored interrupt, which means, the 8086 does not know where to branch to service the interrupt. The 8086 has to be told by an external device like a Programmable Interrupt controller regarding the branch.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11</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1000" dirty="0" smtClean="0"/>
          </a:p>
          <a:p>
            <a:pPr>
              <a:buNone/>
            </a:pPr>
            <a:r>
              <a:rPr lang="en-US" sz="2400" b="1" dirty="0" smtClean="0"/>
              <a:t>Software Interrupt Instructions</a:t>
            </a:r>
          </a:p>
          <a:p>
            <a:pPr>
              <a:buNone/>
            </a:pPr>
            <a:r>
              <a:rPr lang="en-US" sz="2400" dirty="0" smtClean="0"/>
              <a:t>	There are instructions in 8086 which cause an interrupt.</a:t>
            </a:r>
          </a:p>
          <a:p>
            <a:pPr>
              <a:buNone/>
            </a:pPr>
            <a:r>
              <a:rPr lang="en-US" sz="2400" dirty="0" smtClean="0"/>
              <a:t>	They are INT instructions with type number specified.</a:t>
            </a:r>
          </a:p>
          <a:p>
            <a:pPr>
              <a:buNone/>
            </a:pPr>
            <a:r>
              <a:rPr lang="en-US" sz="2400" dirty="0" smtClean="0"/>
              <a:t>	For example, INT 3 instruction. It’s a Break Point Interrupt instruction.</a:t>
            </a:r>
          </a:p>
          <a:p>
            <a:pPr>
              <a:buNone/>
            </a:pPr>
            <a:endParaRPr lang="en-US" sz="1000" dirty="0" smtClean="0"/>
          </a:p>
          <a:p>
            <a:pPr>
              <a:buNone/>
            </a:pPr>
            <a:r>
              <a:rPr lang="en-US" sz="2400" dirty="0" smtClean="0"/>
              <a:t>	When a break point is inserted, the system executes the instructions up to the breakpoint, and then goes to the break point procedure.</a:t>
            </a:r>
          </a:p>
          <a:p>
            <a:pPr>
              <a:buNone/>
            </a:pPr>
            <a:r>
              <a:rPr lang="en-US" sz="2400" dirty="0" smtClean="0"/>
              <a:t>	Unlike the single-Step feature which stops execution after each instruction, the breakpoint feature executes all the instructions up to the inserted breakpoint and then stops execution.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12</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1000" dirty="0" smtClean="0"/>
          </a:p>
          <a:p>
            <a:pPr>
              <a:buNone/>
            </a:pPr>
            <a:r>
              <a:rPr lang="en-US" sz="2400" b="1" dirty="0" smtClean="0"/>
              <a:t>Reset</a:t>
            </a:r>
          </a:p>
          <a:p>
            <a:pPr>
              <a:buNone/>
            </a:pPr>
            <a:r>
              <a:rPr lang="en-US" sz="2400" dirty="0" smtClean="0"/>
              <a:t>	Processor initialization or start up is accomplished with activation (HIGH) of the RESET pin.</a:t>
            </a:r>
          </a:p>
          <a:p>
            <a:pPr>
              <a:buNone/>
            </a:pPr>
            <a:r>
              <a:rPr lang="en-US" sz="2400" dirty="0" smtClean="0"/>
              <a:t>	The 8086 RESET is required to be HIGH for greater than 4 CLK cycles.</a:t>
            </a:r>
          </a:p>
          <a:p>
            <a:pPr>
              <a:buNone/>
            </a:pPr>
            <a:r>
              <a:rPr lang="en-US" sz="2400" dirty="0" smtClean="0"/>
              <a:t>	The 8086 will terminate operations on the high-going edge of RESET and will remain inactive as long as RESET is HIGH.</a:t>
            </a:r>
          </a:p>
          <a:p>
            <a:pPr>
              <a:buNone/>
            </a:pPr>
            <a:r>
              <a:rPr lang="en-US" sz="2400" dirty="0" smtClean="0"/>
              <a:t>	The low-going transition of RESET triggers an internal reset sequence for approximately 10 CLK cycles. After this interval the 8086 operates normally beginning with the instruction in </a:t>
            </a:r>
            <a:r>
              <a:rPr lang="en-US" sz="2400" u="sng" dirty="0" smtClean="0"/>
              <a:t>absolute location FFFF0H</a:t>
            </a:r>
            <a:r>
              <a:rPr lang="en-US" sz="24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13</a:t>
            </a:fld>
            <a:endParaRPr lang="en-US" dirty="0"/>
          </a:p>
        </p:txBody>
      </p:sp>
      <p:sp>
        <p:nvSpPr>
          <p:cNvPr id="7" name="Content Placeholder 2"/>
          <p:cNvSpPr>
            <a:spLocks noGrp="1"/>
          </p:cNvSpPr>
          <p:nvPr>
            <p:ph idx="1"/>
          </p:nvPr>
        </p:nvSpPr>
        <p:spPr>
          <a:xfrm>
            <a:off x="457200" y="228600"/>
            <a:ext cx="8229600" cy="1295400"/>
          </a:xfrm>
        </p:spPr>
        <p:txBody>
          <a:bodyPr>
            <a:normAutofit/>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1000" dirty="0" smtClean="0"/>
          </a:p>
          <a:p>
            <a:pPr>
              <a:buNone/>
            </a:pPr>
            <a:r>
              <a:rPr lang="en-US" sz="2400" b="1" dirty="0" smtClean="0"/>
              <a:t>Reset</a:t>
            </a:r>
            <a:endParaRPr lang="en-US" sz="2400" dirty="0" smtClean="0"/>
          </a:p>
          <a:p>
            <a:pPr>
              <a:buNone/>
            </a:pPr>
            <a:endParaRPr lang="en-US" sz="2400" dirty="0" smtClean="0"/>
          </a:p>
        </p:txBody>
      </p:sp>
      <p:pic>
        <p:nvPicPr>
          <p:cNvPr id="1027" name="Picture 3"/>
          <p:cNvPicPr>
            <a:picLocks noChangeAspect="1" noChangeArrowheads="1"/>
          </p:cNvPicPr>
          <p:nvPr/>
        </p:nvPicPr>
        <p:blipFill>
          <a:blip r:embed="rId2"/>
          <a:srcRect/>
          <a:stretch>
            <a:fillRect/>
          </a:stretch>
        </p:blipFill>
        <p:spPr bwMode="auto">
          <a:xfrm>
            <a:off x="76200" y="1981200"/>
            <a:ext cx="8915400" cy="2438400"/>
          </a:xfrm>
          <a:prstGeom prst="rect">
            <a:avLst/>
          </a:prstGeom>
          <a:noFill/>
          <a:ln w="9525">
            <a:noFill/>
            <a:miter lim="800000"/>
            <a:headEnd/>
            <a:tailEnd/>
          </a:ln>
          <a:effectLst/>
        </p:spPr>
      </p:pic>
      <p:sp>
        <p:nvSpPr>
          <p:cNvPr id="8" name="Rectangle 7"/>
          <p:cNvSpPr/>
          <p:nvPr/>
        </p:nvSpPr>
        <p:spPr>
          <a:xfrm>
            <a:off x="1905000" y="4419600"/>
            <a:ext cx="5257800" cy="430887"/>
          </a:xfrm>
          <a:prstGeom prst="rect">
            <a:avLst/>
          </a:prstGeom>
        </p:spPr>
        <p:txBody>
          <a:bodyPr wrap="square">
            <a:spAutoFit/>
          </a:bodyPr>
          <a:lstStyle/>
          <a:p>
            <a:r>
              <a:rPr lang="en-US" sz="2200" b="1" dirty="0" smtClean="0"/>
              <a:t>Table: </a:t>
            </a:r>
            <a:r>
              <a:rPr lang="en-US" sz="2200" dirty="0" smtClean="0"/>
              <a:t>Process initialization register content</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2</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600" b="1" dirty="0" smtClean="0"/>
          </a:p>
          <a:p>
            <a:pPr>
              <a:buNone/>
            </a:pPr>
            <a:r>
              <a:rPr lang="en-US" sz="2400" b="1" dirty="0" smtClean="0"/>
              <a:t>Introduction</a:t>
            </a:r>
          </a:p>
          <a:p>
            <a:pPr>
              <a:buNone/>
            </a:pPr>
            <a:r>
              <a:rPr lang="en-US" sz="2400" dirty="0" smtClean="0"/>
              <a:t>		An interrupt is the method of processing the microprocessor by a peripheral device. It is used to cause a temporary halt in the execution of a program.</a:t>
            </a:r>
          </a:p>
          <a:p>
            <a:pPr>
              <a:buNone/>
            </a:pPr>
            <a:r>
              <a:rPr lang="en-US" sz="2400" dirty="0" smtClean="0"/>
              <a:t>		Microprocessor responds to the interrupt with an interrupt service routine, which is a short program or subroutine that instructs the microprocessor on how to handle the interrupt.</a:t>
            </a:r>
          </a:p>
          <a:p>
            <a:pPr>
              <a:buNone/>
            </a:pPr>
            <a:r>
              <a:rPr lang="en-US" sz="2400" dirty="0" smtClean="0"/>
              <a:t>		</a:t>
            </a:r>
            <a:r>
              <a:rPr lang="en-US" sz="2400" u="sng" dirty="0" smtClean="0"/>
              <a:t>There are two basic type of interrupts</a:t>
            </a:r>
            <a:r>
              <a:rPr lang="en-US" sz="2400" dirty="0" smtClean="0"/>
              <a:t>:</a:t>
            </a:r>
          </a:p>
          <a:p>
            <a:pPr>
              <a:buNone/>
            </a:pPr>
            <a:r>
              <a:rPr lang="en-US" sz="2400" dirty="0" smtClean="0"/>
              <a:t>	(1) Non-</a:t>
            </a:r>
            <a:r>
              <a:rPr lang="en-US" sz="2400" dirty="0" err="1" smtClean="0"/>
              <a:t>Maskable</a:t>
            </a:r>
            <a:r>
              <a:rPr lang="en-US" sz="2400" dirty="0" smtClean="0"/>
              <a:t>: It requires an immediate response by microprocessor, usually used for serious circumstances like power failure.</a:t>
            </a:r>
          </a:p>
          <a:p>
            <a:pPr>
              <a:buNone/>
            </a:pPr>
            <a:r>
              <a:rPr lang="en-US" sz="2400" dirty="0" smtClean="0"/>
              <a:t>	(2) Maskable: Microprocessor can ignore it depending upon some predetermined conditions.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3</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endParaRPr lang="en-US" sz="2400" b="1" dirty="0" smtClean="0"/>
          </a:p>
          <a:p>
            <a:pPr>
              <a:buNone/>
            </a:pPr>
            <a:endParaRPr lang="en-US" sz="2400" dirty="0" smtClean="0"/>
          </a:p>
          <a:p>
            <a:pPr marL="457200" indent="-457200">
              <a:buNone/>
            </a:pPr>
            <a:r>
              <a:rPr lang="en-US" sz="2400" u="sng" dirty="0" smtClean="0"/>
              <a:t>Interrupt can be divided into five groups</a:t>
            </a:r>
            <a:r>
              <a:rPr lang="en-US" sz="2400" dirty="0" smtClean="0"/>
              <a:t>:</a:t>
            </a:r>
          </a:p>
          <a:p>
            <a:pPr marL="457200" indent="-457200">
              <a:lnSpc>
                <a:spcPct val="200000"/>
              </a:lnSpc>
              <a:buFont typeface="+mj-lt"/>
              <a:buAutoNum type="arabicPeriod"/>
            </a:pPr>
            <a:r>
              <a:rPr lang="en-US" sz="2400" dirty="0" smtClean="0"/>
              <a:t>Hardware interrupt</a:t>
            </a:r>
          </a:p>
          <a:p>
            <a:pPr marL="457200" indent="-457200">
              <a:lnSpc>
                <a:spcPct val="200000"/>
              </a:lnSpc>
              <a:buFont typeface="+mj-lt"/>
              <a:buAutoNum type="arabicPeriod"/>
            </a:pPr>
            <a:r>
              <a:rPr lang="en-US" sz="2400" dirty="0" smtClean="0"/>
              <a:t>Non-</a:t>
            </a:r>
            <a:r>
              <a:rPr lang="en-US" sz="2400" dirty="0" err="1" smtClean="0"/>
              <a:t>Maskable</a:t>
            </a:r>
            <a:r>
              <a:rPr lang="en-US" sz="2400" dirty="0" smtClean="0"/>
              <a:t> interrupt</a:t>
            </a:r>
          </a:p>
          <a:p>
            <a:pPr marL="457200" indent="-457200">
              <a:lnSpc>
                <a:spcPct val="200000"/>
              </a:lnSpc>
              <a:buFont typeface="+mj-lt"/>
              <a:buAutoNum type="arabicPeriod"/>
            </a:pPr>
            <a:r>
              <a:rPr lang="en-US" sz="2400" dirty="0" smtClean="0"/>
              <a:t>Software interrupt</a:t>
            </a:r>
          </a:p>
          <a:p>
            <a:pPr marL="457200" indent="-457200">
              <a:lnSpc>
                <a:spcPct val="200000"/>
              </a:lnSpc>
              <a:buFont typeface="+mj-lt"/>
              <a:buAutoNum type="arabicPeriod"/>
            </a:pPr>
            <a:r>
              <a:rPr lang="en-US" sz="2400" dirty="0" smtClean="0"/>
              <a:t>Internal interrupt</a:t>
            </a:r>
          </a:p>
          <a:p>
            <a:pPr marL="457200" indent="-457200">
              <a:lnSpc>
                <a:spcPct val="200000"/>
              </a:lnSpc>
              <a:buFont typeface="+mj-lt"/>
              <a:buAutoNum type="arabicPeriod"/>
            </a:pPr>
            <a:r>
              <a:rPr lang="en-US" sz="2400" dirty="0" smtClean="0"/>
              <a:t>Reset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4</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1000" dirty="0" smtClean="0"/>
          </a:p>
          <a:p>
            <a:pPr>
              <a:buNone/>
            </a:pPr>
            <a:r>
              <a:rPr lang="en-US" sz="2400" dirty="0" smtClean="0"/>
              <a:t>	Hardware, Software and Internal interrupts are serviced on priority basis.</a:t>
            </a:r>
          </a:p>
          <a:p>
            <a:pPr>
              <a:buNone/>
            </a:pPr>
            <a:r>
              <a:rPr lang="en-US" sz="2400" dirty="0" smtClean="0"/>
              <a:t>	Each interrupt is given a different priority level by assigning it a type number. Type 0 identifies the highest-priority and type 255 identifies the lowest- priority interrupt.</a:t>
            </a:r>
          </a:p>
          <a:p>
            <a:pPr>
              <a:buNone/>
            </a:pPr>
            <a:endParaRPr lang="en-US" sz="1000" dirty="0" smtClean="0"/>
          </a:p>
          <a:p>
            <a:pPr>
              <a:buNone/>
            </a:pPr>
            <a:r>
              <a:rPr lang="en-US" sz="2400" dirty="0" smtClean="0"/>
              <a:t>	The 80x86 chips allow up to 256 vectored interrupts. This means that you can have up to 256 different sources for an interrupt and the 80x86 will directly call the service routine for that interrupt without any software processing.</a:t>
            </a:r>
          </a:p>
          <a:p>
            <a:pPr>
              <a:buNone/>
            </a:pPr>
            <a:r>
              <a:rPr lang="en-US" sz="2000" dirty="0" smtClean="0"/>
              <a:t>	</a:t>
            </a:r>
            <a:r>
              <a:rPr lang="en-US" sz="2000" i="1" dirty="0" smtClean="0"/>
              <a:t>(This is in contrast to non-vectored interrupts that transfer control directly to a single interrupt service routine, regardless of the interrupt source).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5</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1000" dirty="0" smtClean="0"/>
          </a:p>
          <a:p>
            <a:pPr>
              <a:buNone/>
            </a:pPr>
            <a:r>
              <a:rPr lang="en-US" sz="2400" b="1" dirty="0" smtClean="0"/>
              <a:t>Interrupt Vector Table Details</a:t>
            </a:r>
          </a:p>
          <a:p>
            <a:pPr>
              <a:buNone/>
            </a:pPr>
            <a:r>
              <a:rPr lang="en-US" sz="2400" dirty="0" smtClean="0"/>
              <a:t>	The 80x86 provides a 256 entry interrupt vector table beginning at address 0:0 in memory. This is a 1K table containing 256 4-byte entries.</a:t>
            </a:r>
          </a:p>
          <a:p>
            <a:pPr>
              <a:buNone/>
            </a:pPr>
            <a:r>
              <a:rPr lang="en-US" sz="2400" dirty="0" smtClean="0"/>
              <a:t>	Each entry in this table contains a segmented address that points at the interrupt service routine in memory.</a:t>
            </a:r>
          </a:p>
          <a:p>
            <a:pPr>
              <a:buNone/>
            </a:pPr>
            <a:endParaRPr lang="en-US" sz="1000" dirty="0" smtClean="0"/>
          </a:p>
          <a:p>
            <a:pPr>
              <a:buNone/>
            </a:pPr>
            <a:r>
              <a:rPr lang="en-US" sz="2400" dirty="0" smtClean="0"/>
              <a:t>	</a:t>
            </a:r>
            <a:r>
              <a:rPr lang="en-US" sz="2400" dirty="0" err="1" smtClean="0"/>
              <a:t>Int</a:t>
            </a:r>
            <a:r>
              <a:rPr lang="en-US" sz="2400" dirty="0" smtClean="0"/>
              <a:t> 0 </a:t>
            </a:r>
            <a:r>
              <a:rPr lang="en-US" sz="2400" dirty="0" smtClean="0">
                <a:sym typeface="Wingdings" pitchFamily="2" charset="2"/>
              </a:rPr>
              <a:t> 4: D</a:t>
            </a:r>
            <a:r>
              <a:rPr lang="en-US" sz="2400" dirty="0" smtClean="0"/>
              <a:t>edicated to specific interrupts, details in the next slide.</a:t>
            </a:r>
          </a:p>
          <a:p>
            <a:pPr>
              <a:buNone/>
            </a:pPr>
            <a:r>
              <a:rPr lang="en-US" sz="2400" dirty="0" smtClean="0"/>
              <a:t>	</a:t>
            </a:r>
            <a:r>
              <a:rPr lang="en-US" sz="2400" dirty="0" err="1" smtClean="0"/>
              <a:t>Int</a:t>
            </a:r>
            <a:r>
              <a:rPr lang="en-US" sz="2400" dirty="0" smtClean="0"/>
              <a:t> 5 </a:t>
            </a:r>
            <a:r>
              <a:rPr lang="en-US" sz="2400" dirty="0" smtClean="0">
                <a:sym typeface="Wingdings" pitchFamily="2" charset="2"/>
              </a:rPr>
              <a:t> 31: Re</a:t>
            </a:r>
            <a:r>
              <a:rPr lang="en-US" sz="2400" dirty="0" smtClean="0"/>
              <a:t>served by Intel for use in future microprocessors.</a:t>
            </a:r>
          </a:p>
          <a:p>
            <a:pPr>
              <a:buNone/>
            </a:pPr>
            <a:r>
              <a:rPr lang="en-US" sz="2400" dirty="0" smtClean="0"/>
              <a:t>	</a:t>
            </a:r>
            <a:r>
              <a:rPr lang="en-US" sz="2400" dirty="0" err="1" smtClean="0"/>
              <a:t>Int</a:t>
            </a:r>
            <a:r>
              <a:rPr lang="en-US" sz="2400" dirty="0" smtClean="0"/>
              <a:t> 32 </a:t>
            </a:r>
            <a:r>
              <a:rPr lang="en-US" sz="2400" dirty="0" smtClean="0">
                <a:sym typeface="Wingdings" pitchFamily="2" charset="2"/>
              </a:rPr>
              <a:t> 255: A</a:t>
            </a:r>
            <a:r>
              <a:rPr lang="en-US" sz="2400" dirty="0" smtClean="0"/>
              <a:t>vailable to use for hardware and software interrupts.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6</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1000" dirty="0" smtClean="0"/>
          </a:p>
          <a:p>
            <a:pPr>
              <a:buNone/>
            </a:pPr>
            <a:r>
              <a:rPr lang="en-US" sz="2400" b="1" dirty="0" smtClean="0"/>
              <a:t>Details of INT 0 </a:t>
            </a:r>
            <a:r>
              <a:rPr lang="en-US" sz="2400" b="1" dirty="0" smtClean="0">
                <a:sym typeface="Wingdings" pitchFamily="2" charset="2"/>
              </a:rPr>
              <a:t> 4</a:t>
            </a:r>
            <a:endParaRPr lang="en-US" sz="2400" b="1" dirty="0" smtClean="0"/>
          </a:p>
          <a:p>
            <a:pPr>
              <a:buNone/>
            </a:pPr>
            <a:r>
              <a:rPr lang="en-US" sz="2400" dirty="0" smtClean="0"/>
              <a:t>	</a:t>
            </a:r>
            <a:r>
              <a:rPr lang="en-US" sz="2400" b="1" dirty="0" smtClean="0"/>
              <a:t>INT 0:</a:t>
            </a:r>
            <a:r>
              <a:rPr lang="en-US" sz="2400" dirty="0" smtClean="0"/>
              <a:t> Known as divide by zero interrupt. For cases where the quotient becomes particularly large to be placed.</a:t>
            </a:r>
          </a:p>
          <a:p>
            <a:pPr>
              <a:buNone/>
            </a:pPr>
            <a:r>
              <a:rPr lang="en-US" sz="1000" dirty="0" smtClean="0"/>
              <a:t/>
            </a:r>
            <a:br>
              <a:rPr lang="en-US" sz="1000" dirty="0" smtClean="0"/>
            </a:br>
            <a:r>
              <a:rPr lang="en-US" sz="2400" b="1" dirty="0" smtClean="0"/>
              <a:t>INT 1:</a:t>
            </a:r>
            <a:r>
              <a:rPr lang="en-US" sz="2400" dirty="0" smtClean="0"/>
              <a:t> Known as single step interrupt. This type of interrupt is primarily used for debugging purposes in assembly language.</a:t>
            </a:r>
          </a:p>
          <a:p>
            <a:pPr>
              <a:buNone/>
            </a:pPr>
            <a:endParaRPr lang="en-US" sz="1000" dirty="0" smtClean="0"/>
          </a:p>
          <a:p>
            <a:pPr>
              <a:buNone/>
            </a:pPr>
            <a:r>
              <a:rPr lang="en-US" sz="2400" dirty="0" smtClean="0"/>
              <a:t>	</a:t>
            </a:r>
            <a:r>
              <a:rPr lang="en-US" sz="2400" b="1" dirty="0" smtClean="0"/>
              <a:t>INT 2:</a:t>
            </a:r>
            <a:r>
              <a:rPr lang="en-US" sz="2400" dirty="0" smtClean="0"/>
              <a:t> Also known as Non-</a:t>
            </a:r>
            <a:r>
              <a:rPr lang="en-US" sz="2400" dirty="0" err="1" smtClean="0"/>
              <a:t>Maskable</a:t>
            </a:r>
            <a:r>
              <a:rPr lang="en-US" sz="2400" dirty="0" smtClean="0"/>
              <a:t> NMI interrupt. These type of interrupts are used for emergency scenarios such as power failure.</a:t>
            </a:r>
          </a:p>
          <a:p>
            <a:pPr>
              <a:buNone/>
            </a:pPr>
            <a:r>
              <a:rPr lang="en-US" sz="1000" dirty="0" smtClean="0"/>
              <a:t/>
            </a:r>
            <a:br>
              <a:rPr lang="en-US" sz="1000" dirty="0" smtClean="0"/>
            </a:br>
            <a:r>
              <a:rPr lang="en-US" sz="2400" b="1" dirty="0" smtClean="0"/>
              <a:t>INT 3:</a:t>
            </a:r>
            <a:r>
              <a:rPr lang="en-US" sz="2400" dirty="0" smtClean="0"/>
              <a:t> Breakpoint interrupts. When this interrupt occurs, a program would execute up to its break point.</a:t>
            </a:r>
          </a:p>
          <a:p>
            <a:pPr>
              <a:buNone/>
            </a:pPr>
            <a:r>
              <a:rPr lang="en-US" sz="1000" dirty="0" smtClean="0"/>
              <a:t/>
            </a:r>
            <a:br>
              <a:rPr lang="en-US" sz="1000" dirty="0" smtClean="0"/>
            </a:br>
            <a:r>
              <a:rPr lang="en-US" sz="2400" b="1" dirty="0" smtClean="0"/>
              <a:t>INT 4:</a:t>
            </a:r>
            <a:r>
              <a:rPr lang="en-US" sz="2400" dirty="0" smtClean="0"/>
              <a:t> Also known as overflow interrupt, is generally existent after an arithmetic operation was performed.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7</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1000" dirty="0" smtClean="0"/>
          </a:p>
          <a:p>
            <a:pPr>
              <a:buNone/>
            </a:pPr>
            <a:r>
              <a:rPr lang="en-US" sz="2400" b="1" dirty="0" smtClean="0"/>
              <a:t>What happens when an Interrupt occurs</a:t>
            </a:r>
          </a:p>
          <a:p>
            <a:pPr>
              <a:buNone/>
            </a:pPr>
            <a:r>
              <a:rPr lang="en-US" sz="2400" dirty="0" smtClean="0"/>
              <a:t>	When an interrupt occurs, regardless of the source, the 80x86 does the following:</a:t>
            </a:r>
          </a:p>
          <a:p>
            <a:pPr>
              <a:buNone/>
            </a:pPr>
            <a:endParaRPr lang="en-US" sz="1000" dirty="0" smtClean="0"/>
          </a:p>
          <a:p>
            <a:pPr marL="457200" indent="-457200">
              <a:buFont typeface="+mj-lt"/>
              <a:buAutoNum type="arabicPeriod"/>
            </a:pPr>
            <a:r>
              <a:rPr lang="en-US" sz="2400" dirty="0" smtClean="0"/>
              <a:t>The CPU pushes the flags register onto the stack. </a:t>
            </a:r>
          </a:p>
          <a:p>
            <a:pPr marL="457200" indent="-457200">
              <a:buFont typeface="+mj-lt"/>
              <a:buAutoNum type="arabicPeriod"/>
            </a:pPr>
            <a:r>
              <a:rPr lang="en-US" sz="2400" dirty="0" smtClean="0"/>
              <a:t>The CPU pushes a far return address (segment:offset) onto the stack, segment value first. </a:t>
            </a:r>
          </a:p>
          <a:p>
            <a:pPr marL="457200" indent="-457200">
              <a:buFont typeface="+mj-lt"/>
              <a:buAutoNum type="arabicPeriod"/>
            </a:pPr>
            <a:r>
              <a:rPr lang="en-US" sz="2400" dirty="0" smtClean="0"/>
              <a:t>The CPU determines the cause of the interrupt (i.e., the interrupt number) and fetches the four byte interrupt vector from address </a:t>
            </a:r>
            <a:r>
              <a:rPr lang="en-US" sz="2400" dirty="0" smtClean="0"/>
              <a:t>0:vector*4.</a:t>
            </a:r>
          </a:p>
          <a:p>
            <a:pPr marL="857250" lvl="1" indent="-457200"/>
            <a:r>
              <a:rPr lang="en-US" sz="2000" dirty="0" smtClean="0"/>
              <a:t>The </a:t>
            </a:r>
            <a:r>
              <a:rPr lang="en-US" sz="2000" dirty="0" smtClean="0"/>
              <a:t>interrupt type N is sent to the Central Processor Unit (CPU) via the Data bus from the hardware interface</a:t>
            </a:r>
            <a:r>
              <a:rPr lang="en-US" sz="2000" dirty="0" smtClean="0"/>
              <a:t>.</a:t>
            </a:r>
          </a:p>
          <a:p>
            <a:pPr marL="857250" lvl="1" indent="-457200"/>
            <a:r>
              <a:rPr lang="en-US" sz="2000" dirty="0" smtClean="0"/>
              <a:t>The interrupt vector contents are fetched, from (4 x N) and then placed into the IP and  from (4 x N +2) into the CS</a:t>
            </a:r>
            <a:r>
              <a:rPr lang="en-US" sz="2000" dirty="0" smtClean="0"/>
              <a:t>.</a:t>
            </a: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8</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marL="457200" indent="-457200">
              <a:buNone/>
            </a:pPr>
            <a:endParaRPr lang="en-US" sz="1000" dirty="0" smtClean="0"/>
          </a:p>
          <a:p>
            <a:pPr marL="457200" indent="-457200">
              <a:buFont typeface="+mj-lt"/>
              <a:buAutoNum type="arabicPeriod" startAt="4"/>
            </a:pPr>
            <a:r>
              <a:rPr lang="en-US" sz="2400" dirty="0" smtClean="0"/>
              <a:t>The </a:t>
            </a:r>
            <a:r>
              <a:rPr lang="en-US" sz="2400" dirty="0" smtClean="0"/>
              <a:t>CPU transfers control to the routine specified by the interrupt vector table entry.</a:t>
            </a:r>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What </a:t>
            </a:r>
            <a:r>
              <a:rPr lang="en-US" sz="2400" b="1" dirty="0" smtClean="0"/>
              <a:t>happens when an Interrupt Service Routine finishes…</a:t>
            </a:r>
          </a:p>
          <a:p>
            <a:pPr>
              <a:buNone/>
            </a:pPr>
            <a:endParaRPr lang="en-US" sz="1000" dirty="0" smtClean="0"/>
          </a:p>
          <a:p>
            <a:pPr>
              <a:buNone/>
            </a:pPr>
            <a:r>
              <a:rPr lang="en-US" sz="2400" dirty="0" smtClean="0"/>
              <a:t>	When the interrupt service routine wants to return control, it must execute an IRET (interrupt return) instruction. The interrupt return pops the return address and the flags off the stack.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9</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a:t>
            </a:r>
            <a:r>
              <a:rPr lang="en-US" sz="2800" dirty="0" smtClean="0"/>
              <a:t>8086 Interrupts</a:t>
            </a:r>
            <a:r>
              <a:rPr lang="en-US" sz="2800" dirty="0" smtClean="0">
                <a:sym typeface="Wingdings" pitchFamily="2" charset="2"/>
              </a:rPr>
              <a:t>”</a:t>
            </a:r>
          </a:p>
          <a:p>
            <a:pPr>
              <a:buNone/>
            </a:pPr>
            <a:endParaRPr lang="en-US" sz="1000" dirty="0" smtClean="0"/>
          </a:p>
          <a:p>
            <a:pPr>
              <a:buNone/>
            </a:pPr>
            <a:r>
              <a:rPr lang="en-US" sz="2400" b="1" dirty="0" smtClean="0"/>
              <a:t>Hardware Interrupt</a:t>
            </a:r>
          </a:p>
          <a:p>
            <a:pPr>
              <a:buNone/>
            </a:pPr>
            <a:r>
              <a:rPr lang="en-US" sz="2400" dirty="0" smtClean="0"/>
              <a:t>	The primary sources of interrupts are the PCs timer chip, keyboard, serial ports, parallel ports, disk drives, CMOS real-time clock, mouse, sound cards, and other peripheral devices.</a:t>
            </a:r>
          </a:p>
          <a:p>
            <a:pPr>
              <a:buNone/>
            </a:pPr>
            <a:endParaRPr lang="en-US" sz="1000" dirty="0" smtClean="0"/>
          </a:p>
          <a:p>
            <a:pPr>
              <a:buNone/>
            </a:pPr>
            <a:r>
              <a:rPr lang="en-US" sz="2400" b="1" dirty="0" smtClean="0"/>
              <a:t>Non-</a:t>
            </a:r>
            <a:r>
              <a:rPr lang="en-US" sz="2400" b="1" dirty="0" err="1" smtClean="0"/>
              <a:t>Maskable</a:t>
            </a:r>
            <a:r>
              <a:rPr lang="en-US" sz="2400" b="1" dirty="0" smtClean="0"/>
              <a:t> Interrupt (NMI)</a:t>
            </a:r>
          </a:p>
          <a:p>
            <a:pPr>
              <a:buNone/>
            </a:pPr>
            <a:r>
              <a:rPr lang="en-US" sz="2400" dirty="0" smtClean="0"/>
              <a:t>	The processor provides a single non-</a:t>
            </a:r>
            <a:r>
              <a:rPr lang="en-US" sz="2400" dirty="0" err="1" smtClean="0"/>
              <a:t>maskable</a:t>
            </a:r>
            <a:r>
              <a:rPr lang="en-US" sz="2400" dirty="0" smtClean="0"/>
              <a:t> interrupt pin (NMI) which has higher priority than the </a:t>
            </a:r>
            <a:r>
              <a:rPr lang="en-US" sz="2400" dirty="0" err="1" smtClean="0"/>
              <a:t>maskable</a:t>
            </a:r>
            <a:r>
              <a:rPr lang="en-US" sz="2400" dirty="0" smtClean="0"/>
              <a:t> interrupt request pin (INTR). A typical use would be to activate a power failure routine.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1517</TotalTime>
  <Words>242</Words>
  <Application>Microsoft Office PowerPoint</Application>
  <PresentationFormat>On-screen Show (4:3)</PresentationFormat>
  <Paragraphs>122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“8086 Interrupts”  Lecture-15   M. M. Yasin myasin@ciitsahiwal.edu.pk</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yasin</cp:lastModifiedBy>
  <cp:revision>600</cp:revision>
  <dcterms:created xsi:type="dcterms:W3CDTF">2015-02-12T04:34:33Z</dcterms:created>
  <dcterms:modified xsi:type="dcterms:W3CDTF">2015-11-09T06:22:09Z</dcterms:modified>
</cp:coreProperties>
</file>