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9" r:id="rId3"/>
    <p:sldId id="305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97-997A-41DF-AB03-6856FEFCEA2B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3C4C-D25E-4E09-87BD-2F5CEDA231AA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C803-1681-4D15-ACA1-3D4862422874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7F-61CB-4DC3-A49F-52BF1271A326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619-BD8F-48FB-B96F-D120D807D85E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E2FC-7C00-4EAF-97F1-6A0219858AA4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D715-AB65-4315-954C-452EDCD1FA59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B42-62E3-434E-A5A4-54D92730FA62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D91-0A47-414D-A753-0AAC36EA2B35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C2A-8C2B-41CD-A392-5A49BBB3C75B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B6DB-651A-4647-ABB5-E039222EE7C8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4E6-A073-46FE-9C35-F1AF1A9807DF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“8086 Instruction Set”</a:t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Lecture-16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CMP – CMP Destination, Source</a:t>
            </a:r>
          </a:p>
          <a:p>
            <a:pPr>
              <a:buNone/>
            </a:pPr>
            <a:r>
              <a:rPr lang="en-US" sz="2400" dirty="0" smtClean="0"/>
              <a:t>	This instruction compares a byte/word in the specified source with a byte/word in the specified destination.</a:t>
            </a:r>
          </a:p>
          <a:p>
            <a:pPr>
              <a:buNone/>
            </a:pPr>
            <a:r>
              <a:rPr lang="en-US" sz="2400" dirty="0" smtClean="0"/>
              <a:t>	The source can be an immediate number, a register, or a memory location.</a:t>
            </a:r>
          </a:p>
          <a:p>
            <a:pPr>
              <a:buNone/>
            </a:pPr>
            <a:r>
              <a:rPr lang="en-US" sz="2400" dirty="0" smtClean="0"/>
              <a:t>	The destination can be a register or a memory location. However, the source and the destination cannot both be memory locations.</a:t>
            </a:r>
          </a:p>
          <a:p>
            <a:pPr>
              <a:buNone/>
            </a:pPr>
            <a:r>
              <a:rPr lang="en-US" sz="2400" dirty="0" smtClean="0"/>
              <a:t>	The comparison is actually done by subtracting the source byte or word from the destination byte or word. </a:t>
            </a:r>
            <a:r>
              <a:rPr lang="en-US" sz="2400" u="sng" dirty="0" smtClean="0"/>
              <a:t>The source and the destination are not changed, but the flags are set to indicate the results of the comparison.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CMP – CMP Destination, Source</a:t>
            </a:r>
          </a:p>
          <a:p>
            <a:pPr>
              <a:buNone/>
            </a:pPr>
            <a:r>
              <a:rPr lang="en-US" sz="2400" dirty="0" smtClean="0"/>
              <a:t>	AF, OF, SF, ZF, PF, and CF are updated by the CMP instruction. 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For the instruction </a:t>
            </a:r>
            <a:r>
              <a:rPr lang="en-US" sz="2400" u="sng" dirty="0" smtClean="0"/>
              <a:t>CMP CX, BX</a:t>
            </a:r>
            <a:r>
              <a:rPr lang="en-US" sz="2400" dirty="0" smtClean="0"/>
              <a:t> , the values of CF, ZF, and SF will be as follows: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164840"/>
          <a:ext cx="64008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90600"/>
                <a:gridCol w="457200"/>
                <a:gridCol w="457200"/>
                <a:gridCol w="457200"/>
                <a:gridCol w="4038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CX =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of subtraction is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CX &gt;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borrow required, so CF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CX &lt;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 requires borrow, so CF =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CMP – CMP Destination, Source</a:t>
            </a:r>
          </a:p>
          <a:p>
            <a:pPr>
              <a:buNone/>
            </a:pPr>
            <a:r>
              <a:rPr lang="en-US" sz="2400" dirty="0" smtClean="0"/>
              <a:t>	CMP AL, 01H		;Compare immediate number 01H 				with byte in AL</a:t>
            </a:r>
          </a:p>
          <a:p>
            <a:pPr>
              <a:buNone/>
            </a:pPr>
            <a:r>
              <a:rPr lang="en-US" sz="2400" dirty="0" smtClean="0"/>
              <a:t>	CMP BH, CL			;Compare byte in CL with byte in 				BH</a:t>
            </a:r>
          </a:p>
          <a:p>
            <a:pPr>
              <a:buNone/>
            </a:pPr>
            <a:r>
              <a:rPr lang="en-US" sz="2400" dirty="0" smtClean="0"/>
              <a:t>	CMP CX, TEMP		;Compare word in DS at 					displacement TEMP with word at 				CX</a:t>
            </a:r>
          </a:p>
          <a:p>
            <a:pPr>
              <a:buNone/>
            </a:pPr>
            <a:r>
              <a:rPr lang="en-US" sz="2400" dirty="0" smtClean="0"/>
              <a:t>	CMP PRICES [BX], 49H	;Compare immediate number 49H 				with byte at offset [BX] in array 				PRICES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TEST – TEST Destination, Source</a:t>
            </a:r>
          </a:p>
          <a:p>
            <a:pPr>
              <a:buNone/>
            </a:pPr>
            <a:r>
              <a:rPr lang="en-US" sz="2400" dirty="0" smtClean="0"/>
              <a:t>	This instruction ANDs the byte / word in the specified source with the byte / word in the specified destination. Flags are updated, but neither operand is changed.</a:t>
            </a:r>
          </a:p>
          <a:p>
            <a:pPr>
              <a:buNone/>
            </a:pPr>
            <a:r>
              <a:rPr lang="en-US" sz="2400" dirty="0" smtClean="0"/>
              <a:t>	The test instruction is often used to set flags before a Conditional jump instruction.</a:t>
            </a:r>
          </a:p>
          <a:p>
            <a:pPr>
              <a:buNone/>
            </a:pPr>
            <a:r>
              <a:rPr lang="en-US" sz="2400" dirty="0" smtClean="0"/>
              <a:t>	The source can be an immediate number, the content of a register, or the content of a memory location. The destination can be a register or a memory location.</a:t>
            </a:r>
          </a:p>
          <a:p>
            <a:pPr>
              <a:buNone/>
            </a:pPr>
            <a:r>
              <a:rPr lang="en-US" sz="2400" dirty="0" smtClean="0"/>
              <a:t>	The source and the destination cannot both be memory locations.</a:t>
            </a:r>
          </a:p>
          <a:p>
            <a:pPr>
              <a:buNone/>
            </a:pPr>
            <a:r>
              <a:rPr lang="en-US" sz="2400" dirty="0" smtClean="0"/>
              <a:t>	CF and OF are both 0’s after TEST. PF, SF and ZF will be updated to show the results of the destination.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TEST – TEST Destination, Source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TEST AL, BH		;AND BH with AL. No result stored; Update 			PF, SF, ZF</a:t>
            </a:r>
          </a:p>
          <a:p>
            <a:pPr>
              <a:buNone/>
            </a:pPr>
            <a:r>
              <a:rPr lang="en-US" sz="2400" dirty="0" smtClean="0"/>
              <a:t>TEST CX, 0001H	;AND CX with immediate number 0001H;			No result stored; Update PF, SF, ZF</a:t>
            </a:r>
          </a:p>
          <a:p>
            <a:pPr>
              <a:buNone/>
            </a:pPr>
            <a:r>
              <a:rPr lang="en-US" sz="2400" dirty="0" smtClean="0"/>
              <a:t>TEST BP, [BX][DI]	;AND word at offset [BX][DI] in DS with 			word in BP. No result stored. Update PF, SF, 			and ZF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AND – AND Destination, Source</a:t>
            </a:r>
          </a:p>
          <a:p>
            <a:pPr>
              <a:buNone/>
            </a:pPr>
            <a:r>
              <a:rPr lang="en-US" sz="2400" dirty="0" smtClean="0"/>
              <a:t>	This instruction ANDs each bit in a source byte or word with the same numbered bit in a destination byte or word. The result is put in the specified destination. The content of the specified source is not changed.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The source can be an immediate number, the content of a register, or the content of a memory location.</a:t>
            </a:r>
          </a:p>
          <a:p>
            <a:pPr>
              <a:buNone/>
            </a:pPr>
            <a:r>
              <a:rPr lang="en-US" sz="2400" dirty="0" smtClean="0"/>
              <a:t>	The destination can be a register or a memory location.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The source and the destination cannot both be memory locations.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AND – AND Destination, Source</a:t>
            </a:r>
          </a:p>
          <a:p>
            <a:pPr>
              <a:buNone/>
            </a:pPr>
            <a:r>
              <a:rPr lang="en-US" sz="2400" dirty="0" smtClean="0"/>
              <a:t>	CF and OF are both 0 after AND.</a:t>
            </a:r>
          </a:p>
          <a:p>
            <a:pPr>
              <a:buNone/>
            </a:pPr>
            <a:r>
              <a:rPr lang="en-US" sz="2400" dirty="0" smtClean="0"/>
              <a:t>	PF, SF, and ZF are updated by the AND instruction.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AND CX, [SI]	;AND word in DS at offset [SI] with word in 			CX register; Result in CX register</a:t>
            </a:r>
          </a:p>
          <a:p>
            <a:pPr>
              <a:buNone/>
            </a:pPr>
            <a:r>
              <a:rPr lang="en-US" sz="2400" dirty="0" smtClean="0"/>
              <a:t>	AND BH, CL		;AND byte in CL with byte in BH; Result in 			BH </a:t>
            </a:r>
          </a:p>
          <a:p>
            <a:pPr>
              <a:buNone/>
            </a:pPr>
            <a:r>
              <a:rPr lang="en-US" sz="2400" dirty="0" smtClean="0"/>
              <a:t>	AND BX, 00FFH	;00FFH Masks upper byte, leaves lower 			byte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OR – OR Destination, Source</a:t>
            </a:r>
          </a:p>
          <a:p>
            <a:pPr>
              <a:buNone/>
            </a:pPr>
            <a:r>
              <a:rPr lang="en-US" sz="2400" dirty="0" smtClean="0"/>
              <a:t>	This instruction ORs each bit in a source byte or word with the same numbered bit in a destination byte or word. The result is put in the specified destination. The content of the specified source is not changed.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The source can be an immediate number, the content of a register, or the content of a memory location.</a:t>
            </a:r>
          </a:p>
          <a:p>
            <a:pPr>
              <a:buNone/>
            </a:pPr>
            <a:r>
              <a:rPr lang="en-US" sz="2400" dirty="0" smtClean="0"/>
              <a:t>	The destination can be a register or a memory location.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The source and the destination cannot both be memory locations.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OR – OR Destination, Source</a:t>
            </a:r>
          </a:p>
          <a:p>
            <a:pPr>
              <a:buNone/>
            </a:pPr>
            <a:r>
              <a:rPr lang="en-US" sz="2400" dirty="0" smtClean="0"/>
              <a:t>	CF and OF are both 0 after OR.</a:t>
            </a:r>
          </a:p>
          <a:p>
            <a:pPr>
              <a:buNone/>
            </a:pPr>
            <a:r>
              <a:rPr lang="en-US" sz="2400" dirty="0" smtClean="0"/>
              <a:t>	PF, SF, and ZF are updated by the OR instruction.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OR AH, CL		;CL </a:t>
            </a:r>
            <a:r>
              <a:rPr lang="en-US" sz="2400" dirty="0" err="1" smtClean="0"/>
              <a:t>ORed</a:t>
            </a:r>
            <a:r>
              <a:rPr lang="en-US" sz="2400" dirty="0" smtClean="0"/>
              <a:t> with AH, result in AH</a:t>
            </a:r>
          </a:p>
          <a:p>
            <a:pPr>
              <a:buNone/>
            </a:pPr>
            <a:r>
              <a:rPr lang="en-US" sz="2400" dirty="0" smtClean="0"/>
              <a:t>	OR BP, SI		;SI </a:t>
            </a:r>
            <a:r>
              <a:rPr lang="en-US" sz="2400" dirty="0" err="1" smtClean="0"/>
              <a:t>ORed</a:t>
            </a:r>
            <a:r>
              <a:rPr lang="en-US" sz="2400" dirty="0" smtClean="0"/>
              <a:t> with BP, result in BP</a:t>
            </a:r>
          </a:p>
          <a:p>
            <a:pPr>
              <a:buNone/>
            </a:pPr>
            <a:r>
              <a:rPr lang="en-US" sz="2400" dirty="0" smtClean="0"/>
              <a:t>	OR SI, BP		;BP </a:t>
            </a:r>
            <a:r>
              <a:rPr lang="en-US" sz="2400" dirty="0" err="1" smtClean="0"/>
              <a:t>ORed</a:t>
            </a:r>
            <a:r>
              <a:rPr lang="en-US" sz="2400" dirty="0" smtClean="0"/>
              <a:t> with SI, result in SI</a:t>
            </a:r>
          </a:p>
          <a:p>
            <a:pPr>
              <a:buNone/>
            </a:pPr>
            <a:r>
              <a:rPr lang="en-US" sz="2400" dirty="0" smtClean="0"/>
              <a:t>	OR BL, 80H		;BL </a:t>
            </a:r>
            <a:r>
              <a:rPr lang="en-US" sz="2400" dirty="0" err="1" smtClean="0"/>
              <a:t>ORed</a:t>
            </a:r>
            <a:r>
              <a:rPr lang="en-US" sz="2400" dirty="0" smtClean="0"/>
              <a:t> with immediate number 80H</a:t>
            </a:r>
          </a:p>
          <a:p>
            <a:pPr>
              <a:buNone/>
            </a:pPr>
            <a:r>
              <a:rPr lang="en-US" sz="2400" dirty="0" smtClean="0"/>
              <a:t>	OR CX, TABLE [SI]	;CX </a:t>
            </a:r>
            <a:r>
              <a:rPr lang="en-US" sz="2400" dirty="0" err="1" smtClean="0"/>
              <a:t>ORed</a:t>
            </a:r>
            <a:r>
              <a:rPr lang="en-US" sz="2400" dirty="0" smtClean="0"/>
              <a:t> with word from effective address 			TABLE[SI]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XOR – XOR Destination, Source</a:t>
            </a:r>
          </a:p>
          <a:p>
            <a:pPr>
              <a:buNone/>
            </a:pPr>
            <a:r>
              <a:rPr lang="en-US" sz="2400" dirty="0" smtClean="0"/>
              <a:t>	This instruction Exclusive-ORs each bit in a source byte or word with the same numbered bit in a destination byte or word. The result is put in the specified destination. The content of the specified source is not changed.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The source can be an immediate number, the content of a register, or the content of a memory location.</a:t>
            </a:r>
          </a:p>
          <a:p>
            <a:pPr>
              <a:buNone/>
            </a:pPr>
            <a:r>
              <a:rPr lang="en-US" sz="2400" dirty="0" smtClean="0"/>
              <a:t>	The destination can be a register or a memory location.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The source and the destination cannot both be memory locations.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XOR – XOR Destination, Source</a:t>
            </a:r>
          </a:p>
          <a:p>
            <a:pPr>
              <a:buNone/>
            </a:pPr>
            <a:r>
              <a:rPr lang="en-US" sz="2400" dirty="0" smtClean="0"/>
              <a:t>	CF and OF are both 0 after XOR.</a:t>
            </a:r>
          </a:p>
          <a:p>
            <a:pPr>
              <a:buNone/>
            </a:pPr>
            <a:r>
              <a:rPr lang="en-US" sz="2400" dirty="0" smtClean="0"/>
              <a:t>	PF, SF, and ZF are updated by the XOR instruction.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XOR CL, BH		;Byte in BH exclusive-</a:t>
            </a:r>
            <a:r>
              <a:rPr lang="en-US" sz="2400" dirty="0" err="1" smtClean="0"/>
              <a:t>ORed</a:t>
            </a:r>
            <a:r>
              <a:rPr lang="en-US" sz="2400" dirty="0" smtClean="0"/>
              <a:t> with byte in CL XOR BP, DI		;Word in DI exclusive-</a:t>
            </a:r>
            <a:r>
              <a:rPr lang="en-US" sz="2400" dirty="0" err="1" smtClean="0"/>
              <a:t>ORed</a:t>
            </a:r>
            <a:r>
              <a:rPr lang="en-US" sz="2400" dirty="0" smtClean="0"/>
              <a:t> with word in 			BP</a:t>
            </a:r>
          </a:p>
          <a:p>
            <a:pPr>
              <a:buNone/>
            </a:pPr>
            <a:r>
              <a:rPr lang="en-US" sz="2400" dirty="0" smtClean="0"/>
              <a:t>	XOR WORD PTR [BX], 00FFH</a:t>
            </a:r>
          </a:p>
          <a:p>
            <a:pPr>
              <a:buNone/>
            </a:pPr>
            <a:r>
              <a:rPr lang="en-US" sz="2400" dirty="0" smtClean="0"/>
              <a:t>	;Exclusive-OR immediate number 00FFH with word at offset [BX] in the data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NOT – NOT Destination</a:t>
            </a:r>
          </a:p>
          <a:p>
            <a:pPr>
              <a:buNone/>
            </a:pPr>
            <a:r>
              <a:rPr lang="en-US" sz="2400" dirty="0" smtClean="0"/>
              <a:t>	The NOT instruction inverts each bit (forms the 1’s complement) of a byte or word in the specified destination. 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The destination can be a register or a memory location.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This instruction does not affect any flag.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NOT BX		;Complement content or BX register</a:t>
            </a:r>
          </a:p>
          <a:p>
            <a:pPr>
              <a:buNone/>
            </a:pPr>
            <a:r>
              <a:rPr lang="en-US" sz="2400" dirty="0" smtClean="0"/>
              <a:t>	NOT BYTE PTR [BX]	;Complement memory byte at offset [BX] 			in data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“Logical Instructions”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NEG – NEG Destination</a:t>
            </a:r>
          </a:p>
          <a:p>
            <a:pPr>
              <a:buNone/>
            </a:pPr>
            <a:r>
              <a:rPr lang="en-US" sz="2400" dirty="0" smtClean="0"/>
              <a:t>	This instruction replaces the number in a destination with its 2’s complement (inverts each bit and add one).</a:t>
            </a:r>
          </a:p>
          <a:p>
            <a:pPr>
              <a:buNone/>
            </a:pPr>
            <a:r>
              <a:rPr lang="en-US" sz="2400" dirty="0" smtClean="0"/>
              <a:t>	The destination can be a register or a memory location.</a:t>
            </a:r>
          </a:p>
          <a:p>
            <a:pPr>
              <a:buNone/>
            </a:pPr>
            <a:r>
              <a:rPr lang="en-US" sz="2400" dirty="0" smtClean="0"/>
              <a:t>	The NEG instruction updates AF, AF, PF, ZF, and OF.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NEG AL			;Replace number in AL with its 2’s 				complement</a:t>
            </a:r>
          </a:p>
          <a:p>
            <a:pPr>
              <a:buNone/>
            </a:pPr>
            <a:r>
              <a:rPr lang="en-US" sz="2400" dirty="0" smtClean="0"/>
              <a:t>	NEG BX			;Replace number in BX with its 2’s 				complement</a:t>
            </a:r>
          </a:p>
          <a:p>
            <a:pPr>
              <a:buNone/>
            </a:pPr>
            <a:r>
              <a:rPr lang="en-US" sz="2400" dirty="0" smtClean="0"/>
              <a:t>	NEG BYTE PTR [BX]		;Replace byte at offset BX in </a:t>
            </a:r>
            <a:r>
              <a:rPr lang="en-US" sz="2400" dirty="0" smtClean="0"/>
              <a:t>DS </a:t>
            </a:r>
            <a:r>
              <a:rPr lang="en-US" sz="2400" dirty="0" smtClean="0"/>
              <a:t>				with its 2’s complement</a:t>
            </a:r>
          </a:p>
          <a:p>
            <a:pPr>
              <a:buNone/>
            </a:pPr>
            <a:r>
              <a:rPr lang="en-US" sz="2400" dirty="0" smtClean="0"/>
              <a:t>	NEG WORD PTR [BP]	;Replace word at offset BP in SS 				with its 2’s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303</Words>
  <Application>Microsoft Office PowerPoint</Application>
  <PresentationFormat>On-screen Show (4:3)</PresentationFormat>
  <Paragraphs>160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“8086 Instruction Set”  Lecture-16   M. M. Yasin myasin@ciitsahiwal.edu.pk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600</cp:revision>
  <dcterms:created xsi:type="dcterms:W3CDTF">2015-02-12T04:34:33Z</dcterms:created>
  <dcterms:modified xsi:type="dcterms:W3CDTF">2015-10-26T04:23:56Z</dcterms:modified>
</cp:coreProperties>
</file>