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309" r:id="rId3"/>
    <p:sldId id="321" r:id="rId4"/>
    <p:sldId id="322" r:id="rId5"/>
    <p:sldId id="323" r:id="rId6"/>
    <p:sldId id="324" r:id="rId7"/>
    <p:sldId id="325" r:id="rId8"/>
    <p:sldId id="326" r:id="rId9"/>
    <p:sldId id="32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85" autoAdjust="0"/>
    <p:restoredTop sz="94624" autoAdjust="0"/>
  </p:normalViewPr>
  <p:slideViewPr>
    <p:cSldViewPr>
      <p:cViewPr varScale="1">
        <p:scale>
          <a:sx n="69" d="100"/>
          <a:sy n="69" d="100"/>
        </p:scale>
        <p:origin x="-14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10/19/2015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10/19/2015</a:t>
            </a:fld>
            <a:endParaRPr lang="en-US"/>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10/19/2015</a:t>
            </a:fld>
            <a:endParaRPr lang="en-US"/>
          </a:p>
        </p:txBody>
      </p:sp>
      <p:sp>
        <p:nvSpPr>
          <p:cNvPr id="8" name="Footer Placeholder 7"/>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10/19/2015</a:t>
            </a:fld>
            <a:endParaRPr lang="en-US"/>
          </a:p>
        </p:txBody>
      </p:sp>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10/19/2015</a:t>
            </a:fld>
            <a:endParaRPr lang="en-US"/>
          </a:p>
        </p:txBody>
      </p:sp>
      <p:sp>
        <p:nvSpPr>
          <p:cNvPr id="3" name="Footer Placeholder 2"/>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10/19/2015</a:t>
            </a:fld>
            <a:endParaRPr lang="en-US"/>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10/19/2015</a:t>
            </a:fld>
            <a:endParaRPr lang="en-US"/>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Instruction Set”</a:t>
            </a:r>
            <a:br>
              <a:rPr lang="en-US" sz="4000" dirty="0" smtClean="0"/>
            </a:br>
            <a:r>
              <a:rPr lang="en-US" sz="3200" dirty="0" smtClean="0"/>
              <a:t/>
            </a:r>
            <a:br>
              <a:rPr lang="en-US" sz="3200" dirty="0" smtClean="0"/>
            </a:br>
            <a:r>
              <a:rPr lang="en-US" sz="3200" dirty="0" smtClean="0"/>
              <a:t>Lecture-17</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a:t>
            </a:r>
            <a:r>
              <a:rPr lang="en-US" dirty="0" smtClean="0"/>
              <a:t>2015 - M. M. Yasin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RCL – RCL Destination, Count</a:t>
            </a:r>
          </a:p>
          <a:p>
            <a:pPr>
              <a:buNone/>
            </a:pPr>
            <a:r>
              <a:rPr lang="en-US" sz="2400" dirty="0" smtClean="0"/>
              <a:t>	This instruction rotates all the bits in a specified word/byte some number of bit positions to the left. The operation is circular because the MSB of the operand is rotated into the carry flag and the bit in the carry flag is rotated around into LSB of the operand.</a:t>
            </a:r>
          </a:p>
          <a:p>
            <a:pPr>
              <a:buNone/>
            </a:pPr>
            <a:endParaRPr lang="en-US" sz="600" dirty="0" smtClean="0"/>
          </a:p>
          <a:p>
            <a:pPr>
              <a:buNone/>
            </a:pPr>
            <a:r>
              <a:rPr lang="en-US" sz="2400" dirty="0" smtClean="0"/>
              <a:t>	The destination can be a register or a memory location.</a:t>
            </a:r>
          </a:p>
          <a:p>
            <a:pPr>
              <a:buNone/>
            </a:pPr>
            <a:endParaRPr lang="en-US" sz="600" dirty="0" smtClean="0"/>
          </a:p>
          <a:p>
            <a:pPr>
              <a:buNone/>
            </a:pPr>
            <a:r>
              <a:rPr lang="en-US" sz="2400" dirty="0" smtClean="0"/>
              <a:t>	To rotate by more than one bit position, load the desired number into the CL register and put “CL” in the count position of the instruction.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RCL – RCL Destination, Count</a:t>
            </a:r>
          </a:p>
          <a:p>
            <a:pPr>
              <a:buNone/>
            </a:pPr>
            <a:endParaRPr lang="en-US" sz="1000" dirty="0" smtClean="0"/>
          </a:p>
          <a:p>
            <a:pPr>
              <a:buNone/>
            </a:pPr>
            <a:endParaRPr lang="en-US" sz="2400" dirty="0" smtClean="0"/>
          </a:p>
          <a:p>
            <a:pPr>
              <a:buNone/>
            </a:pPr>
            <a:r>
              <a:rPr lang="en-US" sz="2400" dirty="0" smtClean="0"/>
              <a:t>	RCL DX, 1		;Word in DX 1 bit left, MSB to CF, CF to LSB</a:t>
            </a:r>
          </a:p>
          <a:p>
            <a:pPr>
              <a:buNone/>
            </a:pPr>
            <a:r>
              <a:rPr lang="en-US" sz="2400" dirty="0" smtClean="0"/>
              <a:t>	MOV CL, 4		;Load the number of bit positions to rotate 			into CL</a:t>
            </a:r>
          </a:p>
          <a:p>
            <a:pPr>
              <a:buNone/>
            </a:pPr>
            <a:r>
              <a:rPr lang="en-US" sz="2400" dirty="0" smtClean="0"/>
              <a:t>	RCL SUM [BX], CL	;Rotate byte or word at effective address 			SUM [BX] 4 bits left Original bit 4 now in 			CF, original CF now in bit 3.</a:t>
            </a:r>
          </a:p>
        </p:txBody>
      </p:sp>
      <p:grpSp>
        <p:nvGrpSpPr>
          <p:cNvPr id="29" name="Group 28"/>
          <p:cNvGrpSpPr/>
          <p:nvPr/>
        </p:nvGrpSpPr>
        <p:grpSpPr>
          <a:xfrm>
            <a:off x="2133600" y="5029200"/>
            <a:ext cx="4572000" cy="838994"/>
            <a:chOff x="2133600" y="5029200"/>
            <a:chExt cx="4572000" cy="838994"/>
          </a:xfrm>
        </p:grpSpPr>
        <p:sp>
          <p:nvSpPr>
            <p:cNvPr id="6" name="TextBox 5"/>
            <p:cNvSpPr txBox="1"/>
            <p:nvPr/>
          </p:nvSpPr>
          <p:spPr>
            <a:xfrm>
              <a:off x="3349732" y="5029200"/>
              <a:ext cx="612668" cy="369332"/>
            </a:xfrm>
            <a:prstGeom prst="rect">
              <a:avLst/>
            </a:prstGeom>
            <a:noFill/>
            <a:ln>
              <a:solidFill>
                <a:schemeClr val="tx1"/>
              </a:solidFill>
            </a:ln>
          </p:spPr>
          <p:txBody>
            <a:bodyPr wrap="none" rtlCol="0">
              <a:spAutoFit/>
            </a:bodyPr>
            <a:lstStyle/>
            <a:p>
              <a:r>
                <a:rPr lang="en-US" dirty="0" smtClean="0"/>
                <a:t>MSB</a:t>
              </a:r>
              <a:endParaRPr lang="en-US" dirty="0"/>
            </a:p>
          </p:txBody>
        </p:sp>
        <p:sp>
          <p:nvSpPr>
            <p:cNvPr id="8" name="TextBox 7"/>
            <p:cNvSpPr txBox="1"/>
            <p:nvPr/>
          </p:nvSpPr>
          <p:spPr>
            <a:xfrm>
              <a:off x="2133600" y="5029200"/>
              <a:ext cx="413896" cy="369332"/>
            </a:xfrm>
            <a:prstGeom prst="rect">
              <a:avLst/>
            </a:prstGeom>
            <a:noFill/>
            <a:ln>
              <a:solidFill>
                <a:schemeClr val="tx1"/>
              </a:solidFill>
            </a:ln>
          </p:spPr>
          <p:txBody>
            <a:bodyPr wrap="none" rtlCol="0">
              <a:spAutoFit/>
            </a:bodyPr>
            <a:lstStyle/>
            <a:p>
              <a:r>
                <a:rPr lang="en-US" dirty="0" smtClean="0"/>
                <a:t>CF</a:t>
              </a:r>
              <a:endParaRPr lang="en-US" dirty="0"/>
            </a:p>
          </p:txBody>
        </p:sp>
        <p:sp>
          <p:nvSpPr>
            <p:cNvPr id="9" name="TextBox 8"/>
            <p:cNvSpPr txBox="1"/>
            <p:nvPr/>
          </p:nvSpPr>
          <p:spPr>
            <a:xfrm>
              <a:off x="6192318" y="5040868"/>
              <a:ext cx="513282" cy="369332"/>
            </a:xfrm>
            <a:prstGeom prst="rect">
              <a:avLst/>
            </a:prstGeom>
            <a:noFill/>
            <a:ln>
              <a:solidFill>
                <a:schemeClr val="tx1"/>
              </a:solidFill>
            </a:ln>
          </p:spPr>
          <p:txBody>
            <a:bodyPr wrap="none" rtlCol="0">
              <a:spAutoFit/>
            </a:bodyPr>
            <a:lstStyle/>
            <a:p>
              <a:r>
                <a:rPr lang="en-US" dirty="0" smtClean="0"/>
                <a:t>LSB</a:t>
              </a:r>
              <a:endParaRPr lang="en-US" dirty="0"/>
            </a:p>
          </p:txBody>
        </p:sp>
        <p:cxnSp>
          <p:nvCxnSpPr>
            <p:cNvPr id="11" name="Straight Arrow Connector 10"/>
            <p:cNvCxnSpPr/>
            <p:nvPr/>
          </p:nvCxnSpPr>
          <p:spPr>
            <a:xfrm rot="10800000" flipV="1">
              <a:off x="3962401" y="5257798"/>
              <a:ext cx="22098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10800000">
              <a:off x="2667000" y="52562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Elbow Connector 15"/>
            <p:cNvCxnSpPr/>
            <p:nvPr/>
          </p:nvCxnSpPr>
          <p:spPr>
            <a:xfrm>
              <a:off x="2362200" y="5486400"/>
              <a:ext cx="4114800" cy="381000"/>
            </a:xfrm>
            <a:prstGeom prst="bentConnector3">
              <a:avLst>
                <a:gd name="adj1" fmla="val -168"/>
              </a:avLst>
            </a:prstGeom>
            <a:ln>
              <a:tailEnd type="non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flipH="1" flipV="1">
              <a:off x="6287294" y="56769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RCR – RCR Destination, Count</a:t>
            </a:r>
          </a:p>
          <a:p>
            <a:pPr>
              <a:buNone/>
            </a:pPr>
            <a:r>
              <a:rPr lang="en-US" sz="2400" dirty="0" smtClean="0"/>
              <a:t>	This instruction rotates all the bits in a specified word or byte some number of bit positions to the right. The operation circular because the LSB of the operand is rotated into the carry flag and the bit in the carry flag is rotate around into MSB of the operand.</a:t>
            </a:r>
          </a:p>
          <a:p>
            <a:pPr>
              <a:buNone/>
            </a:pPr>
            <a:endParaRPr lang="en-US" sz="600" dirty="0" smtClean="0"/>
          </a:p>
          <a:p>
            <a:pPr>
              <a:buNone/>
            </a:pPr>
            <a:r>
              <a:rPr lang="en-US" sz="2400" dirty="0" smtClean="0"/>
              <a:t>	The destination can be a register or a memory location.</a:t>
            </a:r>
          </a:p>
          <a:p>
            <a:pPr>
              <a:buNone/>
            </a:pPr>
            <a:endParaRPr lang="en-US" sz="600" dirty="0" smtClean="0"/>
          </a:p>
          <a:p>
            <a:pPr>
              <a:buNone/>
            </a:pPr>
            <a:r>
              <a:rPr lang="en-US" sz="2400" dirty="0" smtClean="0"/>
              <a:t>	To rotate by more than one bit position, load the desired number into the CL register and put “CL” in the count position of the instruction.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RCR – RCR Destination, Count</a:t>
            </a:r>
          </a:p>
          <a:p>
            <a:pPr>
              <a:buNone/>
            </a:pPr>
            <a:endParaRPr lang="en-US" sz="1000" dirty="0" smtClean="0"/>
          </a:p>
          <a:p>
            <a:pPr>
              <a:buNone/>
            </a:pPr>
            <a:r>
              <a:rPr lang="en-US" sz="2400" dirty="0" smtClean="0"/>
              <a:t>	RCR BX, 1			;Word in BX right 1 bit, CF to MSB, 				LSB to CF</a:t>
            </a:r>
          </a:p>
          <a:p>
            <a:pPr>
              <a:buNone/>
            </a:pPr>
            <a:r>
              <a:rPr lang="en-US" sz="2400" dirty="0" smtClean="0"/>
              <a:t>	MOV CL, 4			;Load CL for rotating 4 bit position</a:t>
            </a:r>
          </a:p>
          <a:p>
            <a:pPr>
              <a:buNone/>
            </a:pPr>
            <a:r>
              <a:rPr lang="en-US" sz="2400" dirty="0" smtClean="0"/>
              <a:t>	RCR BYTE PTR [BX], 4	;Rotate the byte at offset [BX] in DS 				4 bit positions right CF = original bit 				3, Bit 4 – original CF</a:t>
            </a:r>
          </a:p>
        </p:txBody>
      </p:sp>
      <p:grpSp>
        <p:nvGrpSpPr>
          <p:cNvPr id="6" name="Group 5"/>
          <p:cNvGrpSpPr/>
          <p:nvPr/>
        </p:nvGrpSpPr>
        <p:grpSpPr>
          <a:xfrm>
            <a:off x="2133600" y="5029200"/>
            <a:ext cx="4572000" cy="838994"/>
            <a:chOff x="2133600" y="5029200"/>
            <a:chExt cx="4572000" cy="838994"/>
          </a:xfrm>
        </p:grpSpPr>
        <p:sp>
          <p:nvSpPr>
            <p:cNvPr id="8" name="TextBox 7"/>
            <p:cNvSpPr txBox="1"/>
            <p:nvPr/>
          </p:nvSpPr>
          <p:spPr>
            <a:xfrm>
              <a:off x="3349732" y="5029200"/>
              <a:ext cx="612668" cy="369332"/>
            </a:xfrm>
            <a:prstGeom prst="rect">
              <a:avLst/>
            </a:prstGeom>
            <a:noFill/>
            <a:ln>
              <a:solidFill>
                <a:schemeClr val="tx1"/>
              </a:solidFill>
              <a:headEnd type="stealth"/>
              <a:tailEnd type="none"/>
            </a:ln>
          </p:spPr>
          <p:txBody>
            <a:bodyPr wrap="none" rtlCol="0">
              <a:spAutoFit/>
            </a:bodyPr>
            <a:lstStyle/>
            <a:p>
              <a:r>
                <a:rPr lang="en-US" dirty="0" smtClean="0"/>
                <a:t>MSB</a:t>
              </a:r>
              <a:endParaRPr lang="en-US" dirty="0"/>
            </a:p>
          </p:txBody>
        </p:sp>
        <p:sp>
          <p:nvSpPr>
            <p:cNvPr id="9" name="TextBox 8"/>
            <p:cNvSpPr txBox="1"/>
            <p:nvPr/>
          </p:nvSpPr>
          <p:spPr>
            <a:xfrm>
              <a:off x="2133600" y="5029200"/>
              <a:ext cx="413896" cy="369332"/>
            </a:xfrm>
            <a:prstGeom prst="rect">
              <a:avLst/>
            </a:prstGeom>
            <a:noFill/>
            <a:ln>
              <a:solidFill>
                <a:schemeClr val="tx1"/>
              </a:solidFill>
              <a:headEnd type="stealth"/>
              <a:tailEnd type="none"/>
            </a:ln>
          </p:spPr>
          <p:txBody>
            <a:bodyPr wrap="none" rtlCol="0">
              <a:spAutoFit/>
            </a:bodyPr>
            <a:lstStyle/>
            <a:p>
              <a:r>
                <a:rPr lang="en-US" dirty="0" smtClean="0"/>
                <a:t>CF</a:t>
              </a:r>
              <a:endParaRPr lang="en-US" dirty="0"/>
            </a:p>
          </p:txBody>
        </p:sp>
        <p:sp>
          <p:nvSpPr>
            <p:cNvPr id="10" name="TextBox 9"/>
            <p:cNvSpPr txBox="1"/>
            <p:nvPr/>
          </p:nvSpPr>
          <p:spPr>
            <a:xfrm>
              <a:off x="6192318" y="5040868"/>
              <a:ext cx="513282" cy="369332"/>
            </a:xfrm>
            <a:prstGeom prst="rect">
              <a:avLst/>
            </a:prstGeom>
            <a:noFill/>
            <a:ln>
              <a:solidFill>
                <a:schemeClr val="tx1"/>
              </a:solidFill>
              <a:headEnd type="stealth"/>
              <a:tailEnd type="none"/>
            </a:ln>
          </p:spPr>
          <p:txBody>
            <a:bodyPr wrap="none" rtlCol="0">
              <a:spAutoFit/>
            </a:bodyPr>
            <a:lstStyle/>
            <a:p>
              <a:r>
                <a:rPr lang="en-US" dirty="0" smtClean="0"/>
                <a:t>LSB</a:t>
              </a:r>
              <a:endParaRPr lang="en-US" dirty="0"/>
            </a:p>
          </p:txBody>
        </p:sp>
        <p:cxnSp>
          <p:nvCxnSpPr>
            <p:cNvPr id="11" name="Straight Arrow Connector 10"/>
            <p:cNvCxnSpPr/>
            <p:nvPr/>
          </p:nvCxnSpPr>
          <p:spPr>
            <a:xfrm rot="10800000" flipV="1">
              <a:off x="3962401" y="5257798"/>
              <a:ext cx="2209800" cy="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10800000">
              <a:off x="2667000" y="5256212"/>
              <a:ext cx="609600" cy="1588"/>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a:off x="2362200" y="5486400"/>
              <a:ext cx="4114800" cy="381000"/>
            </a:xfrm>
            <a:prstGeom prst="bentConnector3">
              <a:avLst>
                <a:gd name="adj1" fmla="val -168"/>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flipH="1" flipV="1">
              <a:off x="6287294" y="5676900"/>
              <a:ext cx="381000" cy="1588"/>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ROL – ROL Destination, Count</a:t>
            </a:r>
          </a:p>
          <a:p>
            <a:pPr>
              <a:buNone/>
            </a:pPr>
            <a:r>
              <a:rPr lang="en-US" sz="2400" dirty="0" smtClean="0"/>
              <a:t>	This instruction rotates all the bits in a specified word or byte to the left some number of bit positions. The data bit rotated out of MSB is circled back into the LSB. It is also copied into CF. In the case of multiple-bit rotate, CF will contain a copy of the bit most recently moved out of the MSB.</a:t>
            </a:r>
            <a:endParaRPr lang="en-US" sz="600" dirty="0" smtClean="0"/>
          </a:p>
          <a:p>
            <a:pPr>
              <a:buNone/>
            </a:pPr>
            <a:r>
              <a:rPr lang="en-US" sz="2400" dirty="0" smtClean="0"/>
              <a:t>	The destination can be a register or a memory location.</a:t>
            </a:r>
          </a:p>
          <a:p>
            <a:pPr>
              <a:buNone/>
            </a:pPr>
            <a:endParaRPr lang="en-US" sz="600" dirty="0" smtClean="0"/>
          </a:p>
          <a:p>
            <a:pPr>
              <a:buNone/>
            </a:pPr>
            <a:r>
              <a:rPr lang="en-US" sz="2400" dirty="0" smtClean="0"/>
              <a:t>	To rotate by more than one bit position, load the desired number into the CL register and put “CL” in the count position of the instruction.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ROL – ROL Destination, Count</a:t>
            </a:r>
          </a:p>
          <a:p>
            <a:pPr>
              <a:buNone/>
            </a:pPr>
            <a:endParaRPr lang="en-US" sz="1000" dirty="0" smtClean="0"/>
          </a:p>
          <a:p>
            <a:pPr>
              <a:buNone/>
            </a:pPr>
            <a:r>
              <a:rPr lang="en-US" sz="2400" dirty="0" smtClean="0"/>
              <a:t>	ROL AX, 1			;Rotate the word in AX 1 bit 					position left, MSB to LSB and CF</a:t>
            </a:r>
          </a:p>
          <a:p>
            <a:pPr>
              <a:buNone/>
            </a:pPr>
            <a:r>
              <a:rPr lang="en-US" sz="2400" dirty="0" smtClean="0"/>
              <a:t>	MOV CL, 04H		;Load number of bits to rotate in CL</a:t>
            </a:r>
          </a:p>
          <a:p>
            <a:pPr>
              <a:buNone/>
            </a:pPr>
            <a:r>
              <a:rPr lang="en-US" sz="2400" dirty="0" smtClean="0"/>
              <a:t>	ROL BL, CL			;Rotate BL 4 bit positions </a:t>
            </a:r>
          </a:p>
          <a:p>
            <a:pPr>
              <a:buNone/>
            </a:pPr>
            <a:r>
              <a:rPr lang="en-US" sz="2400" dirty="0" smtClean="0"/>
              <a:t>	ROL FACTOR [BX], 1		;Rotate the word or byte in DS at 				EA = FACTOR [BX] by 1 bit position 				left into CF</a:t>
            </a:r>
          </a:p>
        </p:txBody>
      </p:sp>
      <p:grpSp>
        <p:nvGrpSpPr>
          <p:cNvPr id="6" name="Group 5"/>
          <p:cNvGrpSpPr/>
          <p:nvPr/>
        </p:nvGrpSpPr>
        <p:grpSpPr>
          <a:xfrm>
            <a:off x="2133600" y="5029200"/>
            <a:ext cx="4572000" cy="838994"/>
            <a:chOff x="2133600" y="5029200"/>
            <a:chExt cx="4572000" cy="838994"/>
          </a:xfrm>
        </p:grpSpPr>
        <p:sp>
          <p:nvSpPr>
            <p:cNvPr id="8" name="TextBox 7"/>
            <p:cNvSpPr txBox="1"/>
            <p:nvPr/>
          </p:nvSpPr>
          <p:spPr>
            <a:xfrm>
              <a:off x="3349732" y="5029200"/>
              <a:ext cx="612668" cy="369332"/>
            </a:xfrm>
            <a:prstGeom prst="rect">
              <a:avLst/>
            </a:prstGeom>
            <a:noFill/>
            <a:ln>
              <a:solidFill>
                <a:schemeClr val="tx1"/>
              </a:solidFill>
              <a:headEnd type="stealth"/>
              <a:tailEnd type="none"/>
            </a:ln>
          </p:spPr>
          <p:txBody>
            <a:bodyPr wrap="none" rtlCol="0">
              <a:spAutoFit/>
            </a:bodyPr>
            <a:lstStyle/>
            <a:p>
              <a:r>
                <a:rPr lang="en-US" dirty="0" smtClean="0"/>
                <a:t>MSB</a:t>
              </a:r>
              <a:endParaRPr lang="en-US" dirty="0"/>
            </a:p>
          </p:txBody>
        </p:sp>
        <p:sp>
          <p:nvSpPr>
            <p:cNvPr id="9" name="TextBox 8"/>
            <p:cNvSpPr txBox="1"/>
            <p:nvPr/>
          </p:nvSpPr>
          <p:spPr>
            <a:xfrm>
              <a:off x="2133600" y="5029200"/>
              <a:ext cx="413896" cy="369332"/>
            </a:xfrm>
            <a:prstGeom prst="rect">
              <a:avLst/>
            </a:prstGeom>
            <a:noFill/>
            <a:ln>
              <a:solidFill>
                <a:schemeClr val="tx1"/>
              </a:solidFill>
              <a:headEnd type="stealth"/>
              <a:tailEnd type="none"/>
            </a:ln>
          </p:spPr>
          <p:txBody>
            <a:bodyPr wrap="none" rtlCol="0">
              <a:spAutoFit/>
            </a:bodyPr>
            <a:lstStyle/>
            <a:p>
              <a:r>
                <a:rPr lang="en-US" dirty="0" smtClean="0"/>
                <a:t>CF</a:t>
              </a:r>
              <a:endParaRPr lang="en-US" dirty="0"/>
            </a:p>
          </p:txBody>
        </p:sp>
        <p:sp>
          <p:nvSpPr>
            <p:cNvPr id="10" name="TextBox 9"/>
            <p:cNvSpPr txBox="1"/>
            <p:nvPr/>
          </p:nvSpPr>
          <p:spPr>
            <a:xfrm>
              <a:off x="6192318" y="5040868"/>
              <a:ext cx="513282" cy="369332"/>
            </a:xfrm>
            <a:prstGeom prst="rect">
              <a:avLst/>
            </a:prstGeom>
            <a:noFill/>
            <a:ln>
              <a:solidFill>
                <a:schemeClr val="tx1"/>
              </a:solidFill>
              <a:headEnd type="stealth"/>
              <a:tailEnd type="none"/>
            </a:ln>
          </p:spPr>
          <p:txBody>
            <a:bodyPr wrap="none" rtlCol="0">
              <a:spAutoFit/>
            </a:bodyPr>
            <a:lstStyle/>
            <a:p>
              <a:r>
                <a:rPr lang="en-US" dirty="0" smtClean="0"/>
                <a:t>LSB</a:t>
              </a:r>
              <a:endParaRPr lang="en-US" dirty="0"/>
            </a:p>
          </p:txBody>
        </p:sp>
        <p:cxnSp>
          <p:nvCxnSpPr>
            <p:cNvPr id="11" name="Straight Arrow Connector 10"/>
            <p:cNvCxnSpPr/>
            <p:nvPr/>
          </p:nvCxnSpPr>
          <p:spPr>
            <a:xfrm rot="10800000" flipV="1">
              <a:off x="3962401" y="5257798"/>
              <a:ext cx="2209800" cy="1"/>
            </a:xfrm>
            <a:prstGeom prst="straightConnector1">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10800000">
              <a:off x="2667000" y="5256212"/>
              <a:ext cx="609600" cy="1588"/>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a:off x="3581400" y="5562600"/>
              <a:ext cx="2895600" cy="304800"/>
            </a:xfrm>
            <a:prstGeom prst="bentConnector3">
              <a:avLst>
                <a:gd name="adj1" fmla="val 239"/>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flipH="1" flipV="1">
              <a:off x="6287294" y="5676900"/>
              <a:ext cx="381000" cy="1588"/>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ROR – ROR Destination, Count</a:t>
            </a:r>
          </a:p>
          <a:p>
            <a:pPr>
              <a:buNone/>
            </a:pPr>
            <a:r>
              <a:rPr lang="en-US" sz="2400" dirty="0" smtClean="0"/>
              <a:t>	This instruction rotates all the bits in a specified word or byte some number of bit positions to right. The bit moved out of the LSB is rotated around into the MSB. The data bit moved out of the LSB is also copied into CF. In the case of multiple bit rotates, CF will contain a copy of the bit most recently moved out of the LSB.</a:t>
            </a:r>
            <a:endParaRPr lang="en-US" sz="600" dirty="0" smtClean="0"/>
          </a:p>
          <a:p>
            <a:pPr>
              <a:buNone/>
            </a:pPr>
            <a:r>
              <a:rPr lang="en-US" sz="2400" dirty="0" smtClean="0"/>
              <a:t>	The destination can be a register or a memory location.</a:t>
            </a:r>
          </a:p>
          <a:p>
            <a:pPr>
              <a:buNone/>
            </a:pPr>
            <a:endParaRPr lang="en-US" sz="600" dirty="0" smtClean="0"/>
          </a:p>
          <a:p>
            <a:pPr>
              <a:buNone/>
            </a:pPr>
            <a:r>
              <a:rPr lang="en-US" sz="2400" dirty="0" smtClean="0"/>
              <a:t>	To rotate by more than one bit position, load the desired number into the CL register and put “CL” in the count position of the instruction.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“Logical Instructions”</a:t>
            </a:r>
          </a:p>
          <a:p>
            <a:pPr>
              <a:buNone/>
            </a:pPr>
            <a:endParaRPr lang="en-US" sz="1000" b="1" dirty="0" smtClean="0"/>
          </a:p>
          <a:p>
            <a:pPr>
              <a:buNone/>
            </a:pPr>
            <a:r>
              <a:rPr lang="en-US" sz="2400" b="1" dirty="0" smtClean="0"/>
              <a:t>ROR – ROR Destination, Count</a:t>
            </a:r>
          </a:p>
          <a:p>
            <a:pPr>
              <a:buNone/>
            </a:pPr>
            <a:endParaRPr lang="en-US" sz="1000" dirty="0" smtClean="0"/>
          </a:p>
          <a:p>
            <a:pPr>
              <a:buNone/>
            </a:pPr>
            <a:r>
              <a:rPr lang="en-US" sz="2400" dirty="0" smtClean="0"/>
              <a:t>	ROR BL, 1			;Rotate all bits in BL right 1 bit 				position LSB to MSB and to CF</a:t>
            </a:r>
          </a:p>
          <a:p>
            <a:pPr>
              <a:buNone/>
            </a:pPr>
            <a:r>
              <a:rPr lang="en-US" sz="2400" dirty="0" smtClean="0"/>
              <a:t>	MOV CL, 08H		;Load CL with number of bit 					positions to be rotated</a:t>
            </a:r>
          </a:p>
          <a:p>
            <a:pPr>
              <a:buNone/>
            </a:pPr>
            <a:r>
              <a:rPr lang="en-US" sz="2400" dirty="0" smtClean="0"/>
              <a:t>	ROR WORD PTR [BX], CL	;Rotate word in DS at offset [BX] 8 				bit position right</a:t>
            </a:r>
          </a:p>
        </p:txBody>
      </p:sp>
      <p:grpSp>
        <p:nvGrpSpPr>
          <p:cNvPr id="6" name="Group 5"/>
          <p:cNvGrpSpPr/>
          <p:nvPr/>
        </p:nvGrpSpPr>
        <p:grpSpPr>
          <a:xfrm>
            <a:off x="2133600" y="5029200"/>
            <a:ext cx="4572000" cy="839788"/>
            <a:chOff x="2133600" y="5029200"/>
            <a:chExt cx="4572000" cy="839788"/>
          </a:xfrm>
        </p:grpSpPr>
        <p:sp>
          <p:nvSpPr>
            <p:cNvPr id="8" name="TextBox 7"/>
            <p:cNvSpPr txBox="1"/>
            <p:nvPr/>
          </p:nvSpPr>
          <p:spPr>
            <a:xfrm>
              <a:off x="3349732" y="5029200"/>
              <a:ext cx="612668" cy="369332"/>
            </a:xfrm>
            <a:prstGeom prst="rect">
              <a:avLst/>
            </a:prstGeom>
            <a:noFill/>
            <a:ln>
              <a:solidFill>
                <a:schemeClr val="tx1"/>
              </a:solidFill>
              <a:headEnd type="stealth"/>
              <a:tailEnd type="none"/>
            </a:ln>
          </p:spPr>
          <p:txBody>
            <a:bodyPr wrap="none" rtlCol="0">
              <a:spAutoFit/>
            </a:bodyPr>
            <a:lstStyle/>
            <a:p>
              <a:r>
                <a:rPr lang="en-US" dirty="0" smtClean="0"/>
                <a:t>MSB</a:t>
              </a:r>
              <a:endParaRPr lang="en-US" dirty="0"/>
            </a:p>
          </p:txBody>
        </p:sp>
        <p:sp>
          <p:nvSpPr>
            <p:cNvPr id="9" name="TextBox 8"/>
            <p:cNvSpPr txBox="1"/>
            <p:nvPr/>
          </p:nvSpPr>
          <p:spPr>
            <a:xfrm>
              <a:off x="2133600" y="5029200"/>
              <a:ext cx="413896" cy="369332"/>
            </a:xfrm>
            <a:prstGeom prst="rect">
              <a:avLst/>
            </a:prstGeom>
            <a:noFill/>
            <a:ln>
              <a:solidFill>
                <a:schemeClr val="tx1"/>
              </a:solidFill>
              <a:headEnd type="stealth"/>
              <a:tailEnd type="none"/>
            </a:ln>
          </p:spPr>
          <p:txBody>
            <a:bodyPr wrap="none" rtlCol="0">
              <a:spAutoFit/>
            </a:bodyPr>
            <a:lstStyle/>
            <a:p>
              <a:r>
                <a:rPr lang="en-US" dirty="0" smtClean="0"/>
                <a:t>CF</a:t>
              </a:r>
              <a:endParaRPr lang="en-US" dirty="0"/>
            </a:p>
          </p:txBody>
        </p:sp>
        <p:sp>
          <p:nvSpPr>
            <p:cNvPr id="10" name="TextBox 9"/>
            <p:cNvSpPr txBox="1"/>
            <p:nvPr/>
          </p:nvSpPr>
          <p:spPr>
            <a:xfrm>
              <a:off x="6192318" y="5040868"/>
              <a:ext cx="513282" cy="369332"/>
            </a:xfrm>
            <a:prstGeom prst="rect">
              <a:avLst/>
            </a:prstGeom>
            <a:noFill/>
            <a:ln>
              <a:solidFill>
                <a:schemeClr val="tx1"/>
              </a:solidFill>
              <a:headEnd type="stealth"/>
              <a:tailEnd type="none"/>
            </a:ln>
          </p:spPr>
          <p:txBody>
            <a:bodyPr wrap="none" rtlCol="0">
              <a:spAutoFit/>
            </a:bodyPr>
            <a:lstStyle/>
            <a:p>
              <a:r>
                <a:rPr lang="en-US" dirty="0" smtClean="0"/>
                <a:t>LSB</a:t>
              </a:r>
              <a:endParaRPr lang="en-US" dirty="0"/>
            </a:p>
          </p:txBody>
        </p:sp>
        <p:cxnSp>
          <p:nvCxnSpPr>
            <p:cNvPr id="11" name="Straight Arrow Connector 10"/>
            <p:cNvCxnSpPr/>
            <p:nvPr/>
          </p:nvCxnSpPr>
          <p:spPr>
            <a:xfrm rot="10800000" flipV="1">
              <a:off x="3962401" y="5257798"/>
              <a:ext cx="2209800" cy="1"/>
            </a:xfrm>
            <a:prstGeom prst="straightConnector1">
              <a:avLst/>
            </a:prstGeom>
            <a:ln>
              <a:prstDash val="sysDash"/>
              <a:headEnd type="arrow"/>
              <a:tailEnd type="none"/>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a:off x="2362200" y="5867400"/>
              <a:ext cx="4114800" cy="1588"/>
            </a:xfrm>
            <a:prstGeom prst="bentConnector3">
              <a:avLst>
                <a:gd name="adj1" fmla="val 50000"/>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flipH="1" flipV="1">
              <a:off x="6287294" y="5676900"/>
              <a:ext cx="381000" cy="1588"/>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grpSp>
      <p:cxnSp>
        <p:nvCxnSpPr>
          <p:cNvPr id="15" name="Straight Arrow Connector 14"/>
          <p:cNvCxnSpPr/>
          <p:nvPr/>
        </p:nvCxnSpPr>
        <p:spPr>
          <a:xfrm rot="5400000" flipH="1" flipV="1">
            <a:off x="2170906" y="5676106"/>
            <a:ext cx="381000" cy="1588"/>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flipH="1" flipV="1">
            <a:off x="3466306" y="5676106"/>
            <a:ext cx="381000" cy="1588"/>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178</Words>
  <Application>Microsoft Office PowerPoint</Application>
  <PresentationFormat>On-screen Show (4:3)</PresentationFormat>
  <Paragraphs>91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“8086 Instruction Set”  Lecture-17   M. M. Yasin myasin@ciitsahiwal.edu.pk</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639</cp:revision>
  <dcterms:created xsi:type="dcterms:W3CDTF">2015-02-12T04:34:33Z</dcterms:created>
  <dcterms:modified xsi:type="dcterms:W3CDTF">2015-10-19T06:02:08Z</dcterms:modified>
</cp:coreProperties>
</file>