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09" r:id="rId3"/>
    <p:sldId id="310" r:id="rId4"/>
    <p:sldId id="311" r:id="rId5"/>
    <p:sldId id="312" r:id="rId6"/>
    <p:sldId id="313" r:id="rId7"/>
    <p:sldId id="314" r:id="rId8"/>
    <p:sldId id="315" r:id="rId9"/>
    <p:sldId id="316" r:id="rId10"/>
    <p:sldId id="317" r:id="rId11"/>
    <p:sldId id="318" r:id="rId12"/>
    <p:sldId id="319" r:id="rId13"/>
    <p:sldId id="320" r:id="rId14"/>
    <p:sldId id="323" r:id="rId15"/>
    <p:sldId id="324" r:id="rId16"/>
    <p:sldId id="326" r:id="rId17"/>
    <p:sldId id="327" r:id="rId18"/>
    <p:sldId id="325" r:id="rId19"/>
    <p:sldId id="32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24" autoAdjust="0"/>
  </p:normalViewPr>
  <p:slideViewPr>
    <p:cSldViewPr>
      <p:cViewPr varScale="1">
        <p:scale>
          <a:sx n="69" d="100"/>
          <a:sy n="69" d="100"/>
        </p:scale>
        <p:origin x="-14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11/2/2015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11/2/2015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11/2/2015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11/2/2015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11/2/2015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11/2/2015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11/2/2015</a:t>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11/2/2015</a:t>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11/2/2015</a:t>
            </a:fld>
            <a:endParaRPr lang="en-US" dirty="0"/>
          </a:p>
        </p:txBody>
      </p:sp>
      <p:sp>
        <p:nvSpPr>
          <p:cNvPr id="8" name="Footer Placeholder 7"/>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11/2/2015</a:t>
            </a:fld>
            <a:endParaRPr lang="en-US" dirty="0"/>
          </a:p>
        </p:txBody>
      </p:sp>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11/2/2015</a:t>
            </a:fld>
            <a:endParaRPr lang="en-US" dirty="0"/>
          </a:p>
        </p:txBody>
      </p:sp>
      <p:sp>
        <p:nvSpPr>
          <p:cNvPr id="3" name="Footer Placeholder 2"/>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11/2/2015</a:t>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11/2/2015</a:t>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11/2/2015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“8086 Instruction Set”</a:t>
            </a:r>
            <a:br>
              <a:rPr lang="en-US" sz="4000" dirty="0" smtClean="0"/>
            </a:br>
            <a:r>
              <a:rPr lang="en-US" sz="3200" dirty="0" smtClean="0"/>
              <a:t/>
            </a:r>
            <a:br>
              <a:rPr lang="en-US" sz="3200" dirty="0" smtClean="0"/>
            </a:br>
            <a:r>
              <a:rPr lang="en-US" sz="3200" dirty="0" smtClean="0"/>
              <a:t>Lecture-18</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a:t>
            </a:r>
            <a:r>
              <a:rPr lang="en-US" dirty="0" smtClean="0"/>
              <a:t>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10</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OFFSET</a:t>
            </a:r>
          </a:p>
          <a:p>
            <a:pPr>
              <a:buNone/>
            </a:pPr>
            <a:r>
              <a:rPr lang="en-US" sz="2400" dirty="0" smtClean="0"/>
              <a:t>	OFFSET is an operator, which tells the assembler to determine the offset or displacement of a named data item (variable).</a:t>
            </a:r>
          </a:p>
          <a:p>
            <a:pPr>
              <a:buNone/>
            </a:pPr>
            <a:endParaRPr lang="en-US" sz="1000" dirty="0" smtClean="0"/>
          </a:p>
          <a:p>
            <a:pPr>
              <a:buNone/>
            </a:pPr>
            <a:r>
              <a:rPr lang="en-US" sz="2400" dirty="0" smtClean="0"/>
              <a:t>	For example,</a:t>
            </a:r>
          </a:p>
          <a:p>
            <a:pPr>
              <a:buNone/>
            </a:pPr>
            <a:r>
              <a:rPr lang="en-US" sz="2400" dirty="0" smtClean="0"/>
              <a:t>	MOV BX, OFFSET Marks</a:t>
            </a:r>
          </a:p>
          <a:p>
            <a:pPr>
              <a:buNone/>
            </a:pPr>
            <a:r>
              <a:rPr lang="en-US" sz="2400" dirty="0" smtClean="0"/>
              <a:t>	it will determine the offset of the variable Marks from the start of the segment in which Marks is defined and will load this value into BX.</a:t>
            </a: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11</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PTR (POINTER)</a:t>
            </a:r>
          </a:p>
          <a:p>
            <a:pPr>
              <a:buNone/>
            </a:pPr>
            <a:r>
              <a:rPr lang="en-US" sz="2400" dirty="0" smtClean="0"/>
              <a:t>	The PTR operator is used to assign a specific type to a variable.</a:t>
            </a:r>
          </a:p>
          <a:p>
            <a:pPr>
              <a:buNone/>
            </a:pPr>
            <a:r>
              <a:rPr lang="en-US" sz="2400" dirty="0" smtClean="0"/>
              <a:t>	It is necessary to do this in any instruction where the type of the operand is not clear. When the assembler reads the instruction INC [BX], for example, it will not know whether to increment the byte pointed to by BX.</a:t>
            </a:r>
          </a:p>
          <a:p>
            <a:pPr>
              <a:buNone/>
            </a:pPr>
            <a:r>
              <a:rPr lang="en-US" sz="2400" dirty="0" smtClean="0"/>
              <a:t>	The statement INC BYTE PTR [BX] tells the assembler that we want to increment the byte pointed to by BX.</a:t>
            </a:r>
          </a:p>
          <a:p>
            <a:pPr>
              <a:buNone/>
            </a:pPr>
            <a:r>
              <a:rPr lang="en-US" sz="2400" dirty="0" smtClean="0"/>
              <a:t>	The statement INC WORD PTR [BX] tells the assembler that we want to increment the word pointed to by BX.</a:t>
            </a:r>
          </a:p>
          <a:p>
            <a:pPr>
              <a:buNone/>
            </a:pPr>
            <a:r>
              <a:rPr lang="en-US" sz="2400" dirty="0" smtClean="0"/>
              <a:t>	The PTR operator assigns the type specified before PTR to the variable specified after PTR.</a:t>
            </a: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12</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PROC (PROCEDURE)</a:t>
            </a:r>
          </a:p>
          <a:p>
            <a:pPr>
              <a:buNone/>
            </a:pPr>
            <a:r>
              <a:rPr lang="en-US" sz="2400" dirty="0" smtClean="0"/>
              <a:t>	The PROC directive is used to identify the start of a procedure. The PROC directive follows a name you give the procedure. After the PROC directive, the term near or the term far is used to specify the type of the procedure.</a:t>
            </a:r>
          </a:p>
          <a:p>
            <a:pPr>
              <a:buNone/>
            </a:pPr>
            <a:r>
              <a:rPr lang="en-US" sz="2400" dirty="0" smtClean="0"/>
              <a:t>	For example,</a:t>
            </a:r>
          </a:p>
          <a:p>
            <a:pPr>
              <a:buNone/>
            </a:pPr>
            <a:r>
              <a:rPr lang="en-US" sz="2400" dirty="0" smtClean="0"/>
              <a:t>	DIVIDE PROC FAR</a:t>
            </a:r>
          </a:p>
          <a:p>
            <a:pPr>
              <a:buNone/>
            </a:pPr>
            <a:r>
              <a:rPr lang="en-US" sz="2400" dirty="0" smtClean="0"/>
              <a:t>	identifies the start of a procedure named DIVIDE and tells the assembler that the procedure is far (in a segment with different name from the one that contains the instructions which calls the procedure).</a:t>
            </a:r>
          </a:p>
          <a:p>
            <a:pPr>
              <a:buNone/>
            </a:pPr>
            <a:r>
              <a:rPr lang="en-US" sz="2400" dirty="0" smtClean="0"/>
              <a:t>	The PROC directive is used with the ENDP directive.</a:t>
            </a: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13</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ENDP (END PROCEDURE)</a:t>
            </a:r>
          </a:p>
          <a:p>
            <a:pPr>
              <a:buNone/>
            </a:pPr>
            <a:r>
              <a:rPr lang="en-US" sz="2400" dirty="0" smtClean="0"/>
              <a:t>	The directive is used along with the name of the procedure to indicate the end of a procedure to the assembler.</a:t>
            </a:r>
          </a:p>
          <a:p>
            <a:pPr>
              <a:buNone/>
            </a:pPr>
            <a:r>
              <a:rPr lang="en-US" sz="2400" dirty="0" smtClean="0"/>
              <a:t>	For example,</a:t>
            </a:r>
          </a:p>
          <a:p>
            <a:pPr>
              <a:buNone/>
            </a:pPr>
            <a:r>
              <a:rPr lang="en-US" sz="2400" dirty="0" smtClean="0"/>
              <a:t>	SQUARE_ROOT PROC	;Start of procedure</a:t>
            </a:r>
          </a:p>
          <a:p>
            <a:pPr>
              <a:buNone/>
            </a:pPr>
            <a:r>
              <a:rPr lang="en-US" sz="2400" dirty="0" smtClean="0"/>
              <a:t>	SQUARE_ROOT ENDP	;End of procedure</a:t>
            </a:r>
          </a:p>
          <a:p>
            <a:pPr>
              <a:buNone/>
            </a:pPr>
            <a:endParaRPr lang="en-US" sz="2400" dirty="0" smtClean="0"/>
          </a:p>
          <a:p>
            <a:pPr>
              <a:buNone/>
            </a:pPr>
            <a:r>
              <a:rPr lang="en-US" sz="2400" b="1" dirty="0" smtClean="0"/>
              <a:t>NAME</a:t>
            </a:r>
          </a:p>
          <a:p>
            <a:pPr>
              <a:buNone/>
            </a:pPr>
            <a:r>
              <a:rPr lang="en-US" sz="2400" dirty="0" smtClean="0"/>
              <a:t>	The NAME directive is used to give a specific name to each assembly module when programs consisting of several modules are written.</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14</a:t>
            </a:fld>
            <a:endParaRPr lang="en-US" dirty="0"/>
          </a:p>
        </p:txBody>
      </p:sp>
      <p:sp>
        <p:nvSpPr>
          <p:cNvPr id="7" name="Content Placeholder 2"/>
          <p:cNvSpPr>
            <a:spLocks noGrp="1"/>
          </p:cNvSpPr>
          <p:nvPr>
            <p:ph idx="1"/>
          </p:nvPr>
        </p:nvSpPr>
        <p:spPr>
          <a:xfrm>
            <a:off x="457200" y="228600"/>
            <a:ext cx="8229600" cy="6019800"/>
          </a:xfrm>
        </p:spPr>
        <p:txBody>
          <a:bodyPr>
            <a:normAutofit lnSpcReduction="10000"/>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	LABEL</a:t>
            </a:r>
          </a:p>
          <a:p>
            <a:pPr>
              <a:buNone/>
            </a:pPr>
            <a:r>
              <a:rPr lang="en-US" sz="2400" dirty="0" smtClean="0"/>
              <a:t>	As an assembler assembles a section of a data declarations or instruction statements, it uses a location counter to be keep track of how many bytes it is from the start of a segment at any time. The LABEL directive is used to give a name to the current value in the location counter.</a:t>
            </a:r>
          </a:p>
          <a:p>
            <a:pPr>
              <a:buNone/>
            </a:pPr>
            <a:r>
              <a:rPr lang="en-US" sz="2400" dirty="0" smtClean="0"/>
              <a:t>	The LABEL directive must be followed by a term that specifics the type you want to associate with that name.</a:t>
            </a:r>
          </a:p>
          <a:p>
            <a:pPr>
              <a:buNone/>
            </a:pPr>
            <a:r>
              <a:rPr lang="en-US" sz="2400" dirty="0" smtClean="0"/>
              <a:t>	If the label is going to be used as the destination for a jump or a call, then the label must be specified as type near or type far.</a:t>
            </a:r>
          </a:p>
          <a:p>
            <a:pPr>
              <a:buNone/>
            </a:pPr>
            <a:r>
              <a:rPr lang="en-US" sz="2400" dirty="0" smtClean="0"/>
              <a:t>	If the label is going to be used to reference a data item, then the label must be specified as type byte, type word, or type double word.</a:t>
            </a: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15</a:t>
            </a:fld>
            <a:endParaRPr lang="en-US" dirty="0"/>
          </a:p>
        </p:txBody>
      </p:sp>
      <p:sp>
        <p:nvSpPr>
          <p:cNvPr id="7" name="Content Placeholder 2"/>
          <p:cNvSpPr>
            <a:spLocks noGrp="1"/>
          </p:cNvSpPr>
          <p:nvPr>
            <p:ph idx="1"/>
          </p:nvPr>
        </p:nvSpPr>
        <p:spPr>
          <a:xfrm>
            <a:off x="457200" y="228600"/>
            <a:ext cx="8229600" cy="6019800"/>
          </a:xfrm>
        </p:spPr>
        <p:txBody>
          <a:bodyPr>
            <a:normAutofit lnSpcReduction="10000"/>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	LABEL</a:t>
            </a:r>
          </a:p>
          <a:p>
            <a:pPr>
              <a:buNone/>
            </a:pPr>
            <a:r>
              <a:rPr lang="en-US" sz="2400" dirty="0" smtClean="0"/>
              <a:t>	Here’s how we use the LABEL directive for a jump address.</a:t>
            </a:r>
          </a:p>
          <a:p>
            <a:pPr>
              <a:buNone/>
            </a:pPr>
            <a:endParaRPr lang="en-US" sz="600" dirty="0" smtClean="0"/>
          </a:p>
          <a:p>
            <a:pPr>
              <a:buNone/>
            </a:pPr>
            <a:r>
              <a:rPr lang="en-US" sz="2400" dirty="0" smtClean="0"/>
              <a:t>	ENTRY_POINT LABEL FAR	;Can jump to here from another 				segment </a:t>
            </a:r>
          </a:p>
          <a:p>
            <a:pPr>
              <a:buNone/>
            </a:pPr>
            <a:r>
              <a:rPr lang="en-US" sz="2400" dirty="0" smtClean="0"/>
              <a:t>	NEXT: MOV AL, BL		;Can not do a far jump directly to a 				label with a colon</a:t>
            </a:r>
          </a:p>
          <a:p>
            <a:pPr>
              <a:buNone/>
            </a:pPr>
            <a:r>
              <a:rPr lang="en-US" sz="2400" dirty="0" smtClean="0"/>
              <a:t>	The following example shows how we use the label directive for a data reference.</a:t>
            </a:r>
          </a:p>
          <a:p>
            <a:pPr>
              <a:buNone/>
            </a:pPr>
            <a:endParaRPr lang="en-US" sz="600" dirty="0" smtClean="0"/>
          </a:p>
          <a:p>
            <a:pPr>
              <a:buNone/>
            </a:pPr>
            <a:r>
              <a:rPr lang="en-US" sz="2400" dirty="0" smtClean="0"/>
              <a:t>	STACK_SEG SEGMENT STACK </a:t>
            </a:r>
          </a:p>
          <a:p>
            <a:pPr>
              <a:buNone/>
            </a:pPr>
            <a:r>
              <a:rPr lang="en-US" sz="2400" dirty="0" smtClean="0"/>
              <a:t>	DW 100 DUP (0)		;Set aside 100 words for stack</a:t>
            </a:r>
          </a:p>
          <a:p>
            <a:pPr>
              <a:buNone/>
            </a:pPr>
            <a:r>
              <a:rPr lang="en-US" sz="2400" dirty="0" smtClean="0"/>
              <a:t>	STACK_TOP LABEL WORD	;Give name to next location after 				last word in stack</a:t>
            </a:r>
          </a:p>
          <a:p>
            <a:pPr>
              <a:buNone/>
            </a:pPr>
            <a:r>
              <a:rPr lang="en-US" sz="2400" dirty="0" smtClean="0"/>
              <a:t>	STACK_SEG ENDS</a:t>
            </a: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16</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	ORG (ORIGIN)</a:t>
            </a:r>
          </a:p>
          <a:p>
            <a:pPr>
              <a:buNone/>
            </a:pPr>
            <a:r>
              <a:rPr lang="en-US" sz="2400" dirty="0" smtClean="0"/>
              <a:t>	As an assembler assembles a section of a data declarations or instruction statements, it uses a location counter to keep track of how many bytes it is from the start of a segment at any time.</a:t>
            </a:r>
          </a:p>
          <a:p>
            <a:pPr>
              <a:buNone/>
            </a:pPr>
            <a:r>
              <a:rPr lang="en-US" sz="2400" dirty="0" smtClean="0"/>
              <a:t>	The location counter is automatically set to 0000 when assembler starts reading a segment.</a:t>
            </a:r>
          </a:p>
          <a:p>
            <a:pPr>
              <a:buNone/>
            </a:pPr>
            <a:r>
              <a:rPr lang="en-US" sz="2400" dirty="0" smtClean="0"/>
              <a:t>	The ORG directive allows you to set the location counter to a desired value at any point in the program.</a:t>
            </a:r>
          </a:p>
          <a:p>
            <a:pPr>
              <a:buNone/>
            </a:pPr>
            <a:r>
              <a:rPr lang="en-US" sz="2400" dirty="0" smtClean="0"/>
              <a:t>	The statement ORG 100H tells the assembler to set the location counter to 100H.</a:t>
            </a: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17</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	ORG (ORIGIN)</a:t>
            </a:r>
          </a:p>
          <a:p>
            <a:pPr>
              <a:buNone/>
            </a:pPr>
            <a:r>
              <a:rPr lang="en-US" sz="2400" dirty="0" smtClean="0"/>
              <a:t>	A “$” it often used to symbolically represent the current value of the location counter, the $ actually represents the next available byte location where the assembler can put a data or code byte.</a:t>
            </a:r>
          </a:p>
          <a:p>
            <a:pPr>
              <a:buNone/>
            </a:pPr>
            <a:r>
              <a:rPr lang="en-US" sz="2400" dirty="0" smtClean="0"/>
              <a:t>	The $ is often used in ORG statements to tell the assembler to make some change in the location counter relative to its current value.</a:t>
            </a:r>
          </a:p>
          <a:p>
            <a:pPr>
              <a:buNone/>
            </a:pPr>
            <a:r>
              <a:rPr lang="en-US" sz="2400" dirty="0" smtClean="0"/>
              <a:t>	The statement ORG $ + 100 tells the assembler to increment the value of the location counter by 100 from its current value.</a:t>
            </a: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18</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	TYPE</a:t>
            </a:r>
          </a:p>
          <a:p>
            <a:pPr>
              <a:buNone/>
            </a:pPr>
            <a:r>
              <a:rPr lang="en-US" sz="2400" dirty="0" smtClean="0"/>
              <a:t>	The TYPE operator tells the assembler to determine the type of a specified variable.</a:t>
            </a:r>
          </a:p>
          <a:p>
            <a:pPr>
              <a:buNone/>
            </a:pPr>
            <a:r>
              <a:rPr lang="en-US" sz="2400" dirty="0" smtClean="0"/>
              <a:t>	The assembler actually determines the number of bytes in the type of the variable.</a:t>
            </a:r>
          </a:p>
          <a:p>
            <a:pPr>
              <a:buNone/>
            </a:pPr>
            <a:r>
              <a:rPr lang="en-US" sz="2400" dirty="0" smtClean="0"/>
              <a:t>	For a byte-type variable, the assembler will give a value of 1, for a word-type variable, the assembler will give a value of 2, and for a double word-type variable, it will give a value of 4.</a:t>
            </a:r>
          </a:p>
          <a:p>
            <a:pPr>
              <a:buNone/>
            </a:pPr>
            <a:endParaRPr lang="en-US" sz="1000" dirty="0" smtClean="0"/>
          </a:p>
          <a:p>
            <a:pPr>
              <a:buNone/>
            </a:pPr>
            <a:r>
              <a:rPr lang="en-US" sz="2400" dirty="0" smtClean="0"/>
              <a:t>	It can be used in instruction such as,</a:t>
            </a:r>
          </a:p>
          <a:p>
            <a:pPr>
              <a:buNone/>
            </a:pPr>
            <a:r>
              <a:rPr lang="en-US" sz="2400" dirty="0" smtClean="0"/>
              <a:t>	ADD BX, TYPE-WORD-ARRAY</a:t>
            </a:r>
          </a:p>
          <a:p>
            <a:pPr>
              <a:buNone/>
            </a:pPr>
            <a:r>
              <a:rPr lang="en-US" sz="2400" dirty="0" smtClean="0"/>
              <a:t>	where we want to increment BX to point to the next word in an array of words.</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19</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	LENGTH</a:t>
            </a:r>
          </a:p>
          <a:p>
            <a:pPr>
              <a:buNone/>
            </a:pPr>
            <a:r>
              <a:rPr lang="en-US" sz="2400" dirty="0" smtClean="0"/>
              <a:t>	LENGTH is an operator, which tells the assembler to determine the number of elements in some named data item, such as a string or an array.</a:t>
            </a:r>
          </a:p>
          <a:p>
            <a:pPr>
              <a:buNone/>
            </a:pPr>
            <a:r>
              <a:rPr lang="en-US" sz="2400" dirty="0" smtClean="0"/>
              <a:t>	For example,</a:t>
            </a:r>
          </a:p>
          <a:p>
            <a:pPr>
              <a:buNone/>
            </a:pPr>
            <a:r>
              <a:rPr lang="en-US" sz="2400" dirty="0" smtClean="0"/>
              <a:t>	MOV CX, LENGTH STRING1</a:t>
            </a:r>
          </a:p>
          <a:p>
            <a:pPr>
              <a:buNone/>
            </a:pPr>
            <a:r>
              <a:rPr lang="en-US" sz="2400" dirty="0" smtClean="0"/>
              <a:t>	will determine the number of elements in STRING1 and load it into CX.</a:t>
            </a:r>
          </a:p>
          <a:p>
            <a:pPr>
              <a:buNone/>
            </a:pPr>
            <a:r>
              <a:rPr lang="en-US" sz="2400" dirty="0" smtClean="0"/>
              <a:t>	If the string was declared as a string of bytes, LENGTH will produce the number of bytes in the string.</a:t>
            </a:r>
          </a:p>
          <a:p>
            <a:pPr>
              <a:buNone/>
            </a:pPr>
            <a:r>
              <a:rPr lang="en-US" sz="2400" dirty="0" smtClean="0"/>
              <a:t>	If the string was declared as a word string, LENGTH will produce the number of words in the string.</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“8086 Assembler Directives”</a:t>
            </a:r>
          </a:p>
          <a:p>
            <a:pPr>
              <a:buNone/>
            </a:pPr>
            <a:r>
              <a:rPr lang="en-US" sz="2400" b="1" dirty="0" smtClean="0"/>
              <a:t>SEGMENT</a:t>
            </a:r>
          </a:p>
          <a:p>
            <a:pPr>
              <a:buNone/>
            </a:pPr>
            <a:r>
              <a:rPr lang="en-US" sz="2400" dirty="0" smtClean="0"/>
              <a:t>	The SEGMENT directive is used to indicate the start of a logical segment. Preceding the SEGMENT directive, is the name you want to give the segment.</a:t>
            </a:r>
          </a:p>
          <a:p>
            <a:pPr>
              <a:buNone/>
            </a:pPr>
            <a:r>
              <a:rPr lang="en-US" sz="2400" dirty="0" smtClean="0"/>
              <a:t>	For example, the statement CODE SEGMENT indicates to the assembler the start of a logical segment called CODE.</a:t>
            </a:r>
          </a:p>
          <a:p>
            <a:pPr>
              <a:buNone/>
            </a:pPr>
            <a:endParaRPr lang="en-US" sz="600" dirty="0" smtClean="0"/>
          </a:p>
          <a:p>
            <a:pPr>
              <a:buNone/>
            </a:pPr>
            <a:r>
              <a:rPr lang="en-US" sz="2400" b="1" dirty="0" smtClean="0"/>
              <a:t>ENDS (END SEGMENT)</a:t>
            </a:r>
          </a:p>
          <a:p>
            <a:pPr>
              <a:buNone/>
            </a:pPr>
            <a:r>
              <a:rPr lang="en-US" sz="2400" dirty="0" smtClean="0"/>
              <a:t>	This directive is used with the name of a segment to indicate the end of that logical segment.</a:t>
            </a:r>
          </a:p>
          <a:p>
            <a:pPr>
              <a:buNone/>
            </a:pPr>
            <a:endParaRPr lang="en-US" sz="600" dirty="0" smtClean="0"/>
          </a:p>
          <a:p>
            <a:pPr>
              <a:buNone/>
            </a:pPr>
            <a:r>
              <a:rPr lang="en-US" sz="2400" dirty="0" smtClean="0"/>
              <a:t>CODE SEGMENT	;Start of logical segment containing code 			instruction statements</a:t>
            </a:r>
          </a:p>
          <a:p>
            <a:pPr>
              <a:buNone/>
            </a:pPr>
            <a:r>
              <a:rPr lang="en-US" sz="2400" dirty="0" smtClean="0"/>
              <a:t>CODE ENDS		;End of segment named CODE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END (END PROCEDURE)</a:t>
            </a:r>
          </a:p>
          <a:p>
            <a:pPr>
              <a:buNone/>
            </a:pPr>
            <a:r>
              <a:rPr lang="en-US" sz="2400" dirty="0" smtClean="0"/>
              <a:t>	The END directive is put after the last statement of a program to tell the assembler that this is the end of the program module.</a:t>
            </a:r>
          </a:p>
          <a:p>
            <a:pPr>
              <a:buNone/>
            </a:pPr>
            <a:r>
              <a:rPr lang="en-US" sz="2400" dirty="0" smtClean="0"/>
              <a:t>	The assembler will ignore any statements after an END directive.</a:t>
            </a:r>
          </a:p>
          <a:p>
            <a:pPr>
              <a:buNone/>
            </a:pPr>
            <a:r>
              <a:rPr lang="en-US" sz="2400" dirty="0" smtClean="0"/>
              <a:t>	A carriage return is required after the END directive.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ASSUME</a:t>
            </a:r>
          </a:p>
          <a:p>
            <a:pPr>
              <a:buNone/>
            </a:pPr>
            <a:r>
              <a:rPr lang="en-US" sz="2400" dirty="0" smtClean="0"/>
              <a:t>	The ASSUME directive is used tell the assembler the name of the logical segment it should use for a specified segment.</a:t>
            </a:r>
          </a:p>
          <a:p>
            <a:pPr>
              <a:buNone/>
            </a:pPr>
            <a:endParaRPr lang="en-US" sz="1000" dirty="0" smtClean="0"/>
          </a:p>
          <a:p>
            <a:pPr>
              <a:buNone/>
            </a:pPr>
            <a:r>
              <a:rPr lang="en-US" sz="2400" dirty="0" smtClean="0"/>
              <a:t>	For example,</a:t>
            </a:r>
          </a:p>
          <a:p>
            <a:pPr>
              <a:buNone/>
            </a:pPr>
            <a:r>
              <a:rPr lang="en-US" sz="2400" dirty="0" smtClean="0"/>
              <a:t>	ASSUME CS: CODE</a:t>
            </a:r>
          </a:p>
          <a:p>
            <a:pPr>
              <a:buNone/>
            </a:pPr>
            <a:r>
              <a:rPr lang="en-US" sz="2400" dirty="0" smtClean="0"/>
              <a:t>	tells the assembler that the instructions for a program are in a logical segment named CODE.</a:t>
            </a:r>
          </a:p>
          <a:p>
            <a:pPr>
              <a:buNone/>
            </a:pPr>
            <a:endParaRPr lang="en-US" sz="1100" dirty="0" smtClean="0"/>
          </a:p>
          <a:p>
            <a:pPr>
              <a:buNone/>
            </a:pPr>
            <a:r>
              <a:rPr lang="en-US" sz="2400" dirty="0" smtClean="0"/>
              <a:t>	For example,</a:t>
            </a:r>
          </a:p>
          <a:p>
            <a:pPr>
              <a:buNone/>
            </a:pPr>
            <a:r>
              <a:rPr lang="en-US" sz="2400" dirty="0" smtClean="0"/>
              <a:t>	ASSUME DS: DATA</a:t>
            </a:r>
          </a:p>
          <a:p>
            <a:pPr>
              <a:buNone/>
            </a:pPr>
            <a:r>
              <a:rPr lang="en-US" sz="2400" dirty="0" smtClean="0"/>
              <a:t>	tells the assembler that for any program instruction, which refers to the data segment, it should use the logical segment called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457200" y="228600"/>
            <a:ext cx="8229600" cy="6019800"/>
          </a:xfrm>
        </p:spPr>
        <p:txBody>
          <a:bodyPr>
            <a:normAutofit fontScale="92500" lnSpcReduction="20000"/>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DB (DEFINE BYTE)</a:t>
            </a:r>
          </a:p>
          <a:p>
            <a:pPr>
              <a:buNone/>
            </a:pPr>
            <a:r>
              <a:rPr lang="en-US" sz="2400" dirty="0" smtClean="0"/>
              <a:t>	The DB directive is used to declare a byte type variable, or allocate one or more storage locations of type byte in memory.</a:t>
            </a:r>
          </a:p>
          <a:p>
            <a:pPr>
              <a:buNone/>
            </a:pPr>
            <a:endParaRPr lang="en-US" sz="1100" dirty="0" smtClean="0"/>
          </a:p>
          <a:p>
            <a:pPr>
              <a:buNone/>
            </a:pPr>
            <a:r>
              <a:rPr lang="en-US" sz="2400" dirty="0" smtClean="0"/>
              <a:t>MARKS DB 49H, 98H, 29H	;Declare array of 3 bytes named 				MARKS and initialize them with 					specified values</a:t>
            </a:r>
          </a:p>
          <a:p>
            <a:pPr>
              <a:buNone/>
            </a:pPr>
            <a:endParaRPr lang="en-US" sz="1100" dirty="0" smtClean="0"/>
          </a:p>
          <a:p>
            <a:pPr>
              <a:buNone/>
            </a:pPr>
            <a:r>
              <a:rPr lang="en-US" sz="2400" dirty="0" smtClean="0"/>
              <a:t>NAMES DB “Allah”		;Declare array of 5 bytes and initialize 				with ASCII codes for the letters in 				Allah</a:t>
            </a:r>
          </a:p>
          <a:p>
            <a:pPr>
              <a:buNone/>
            </a:pPr>
            <a:endParaRPr lang="en-US" sz="1100" dirty="0" smtClean="0"/>
          </a:p>
          <a:p>
            <a:pPr>
              <a:buNone/>
            </a:pPr>
            <a:r>
              <a:rPr lang="en-US" sz="2400" smtClean="0"/>
              <a:t>BCSB11 </a:t>
            </a:r>
            <a:r>
              <a:rPr lang="en-US" sz="2400" dirty="0" smtClean="0"/>
              <a:t>DB 100 DUP (?)		;Set aside 100 bytes of storage in 				memory and give it the name BCSB10. 				But leave the 100 bytes un-initialized</a:t>
            </a:r>
          </a:p>
          <a:p>
            <a:pPr>
              <a:buNone/>
            </a:pPr>
            <a:endParaRPr lang="en-US" sz="1100" dirty="0" smtClean="0"/>
          </a:p>
          <a:p>
            <a:pPr>
              <a:buNone/>
            </a:pPr>
            <a:r>
              <a:rPr lang="en-US" sz="2400" dirty="0" smtClean="0"/>
              <a:t>RESULT DB 20H DUP (0)		;Set aside 20H bytes of storage in 				memory, give it the name RESULT 				and put 0 in all 20H locations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228600"/>
            <a:ext cx="8229600" cy="6019800"/>
          </a:xfrm>
        </p:spPr>
        <p:txBody>
          <a:bodyPr>
            <a:normAutofit lnSpcReduction="10000"/>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DW (DEFINE WORD)</a:t>
            </a:r>
          </a:p>
          <a:p>
            <a:pPr>
              <a:buNone/>
            </a:pPr>
            <a:r>
              <a:rPr lang="en-US" sz="2400" dirty="0" smtClean="0"/>
              <a:t>	The DW directive is used to tell the assembler to define a variable of type word or to reserve storage locations of type word in memory.</a:t>
            </a:r>
          </a:p>
          <a:p>
            <a:pPr>
              <a:buNone/>
            </a:pPr>
            <a:endParaRPr lang="en-US" sz="1000" dirty="0" smtClean="0"/>
          </a:p>
          <a:p>
            <a:pPr>
              <a:buNone/>
            </a:pPr>
            <a:r>
              <a:rPr lang="en-US" sz="2400" dirty="0" smtClean="0"/>
              <a:t>	Subject DW 1234H, 3456H	;Declare an array of 2 words and 				initialize them with the specified 				values</a:t>
            </a:r>
          </a:p>
          <a:p>
            <a:pPr>
              <a:buNone/>
            </a:pPr>
            <a:r>
              <a:rPr lang="en-US" sz="2400" dirty="0" smtClean="0"/>
              <a:t>	Project DW 100 DUP (0)	;Reserve an array of 100 words of 				memory and initialize all 100 words 				with 0000.</a:t>
            </a:r>
          </a:p>
          <a:p>
            <a:pPr>
              <a:buNone/>
            </a:pPr>
            <a:r>
              <a:rPr lang="en-US" sz="2400" dirty="0" smtClean="0"/>
              <a:t>	Success DW 100 DUP (?)	;Reserve 100 word of storage in 				memory and give it the name 				“Success”, but leave the words un-				initialized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DD (DEFINE DOUBLE WORD)</a:t>
            </a:r>
          </a:p>
          <a:p>
            <a:pPr>
              <a:buNone/>
            </a:pPr>
            <a:r>
              <a:rPr lang="en-US" sz="2400" dirty="0" smtClean="0"/>
              <a:t>	The DD directive is used to declare a variable of type double word or to reserve memory locations, which can be accessed as type double word.</a:t>
            </a:r>
          </a:p>
          <a:p>
            <a:pPr>
              <a:buNone/>
            </a:pPr>
            <a:r>
              <a:rPr lang="en-US" sz="2400" dirty="0" smtClean="0"/>
              <a:t>	For example,</a:t>
            </a:r>
          </a:p>
          <a:p>
            <a:pPr>
              <a:buNone/>
            </a:pPr>
            <a:r>
              <a:rPr lang="en-US" sz="2400" dirty="0" smtClean="0"/>
              <a:t>	Profit DD 25629261H</a:t>
            </a:r>
          </a:p>
          <a:p>
            <a:pPr>
              <a:buNone/>
            </a:pPr>
            <a:r>
              <a:rPr lang="en-US" sz="2400" dirty="0" smtClean="0"/>
              <a:t>	will define a double word named “Profit” and initialize the double word with the specified value when the program is loaded into memory to be run.</a:t>
            </a:r>
          </a:p>
          <a:p>
            <a:pPr>
              <a:buNone/>
            </a:pPr>
            <a:r>
              <a:rPr lang="en-US" sz="2400" dirty="0" smtClean="0"/>
              <a:t>	The low word, 9261H, will be put in memory at a lower address than the high word.</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228600"/>
            <a:ext cx="8229600" cy="6019800"/>
          </a:xfrm>
        </p:spPr>
        <p:txBody>
          <a:bodyPr>
            <a:normAutofit/>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DQ (DEFINE QUADWORD)</a:t>
            </a:r>
          </a:p>
          <a:p>
            <a:pPr>
              <a:buNone/>
            </a:pPr>
            <a:r>
              <a:rPr lang="en-US" sz="2400" dirty="0" smtClean="0"/>
              <a:t>	The DQ directive is used to tell the assembler to declare a variable 4 words in length or to reserve 4 words of storage in memory.</a:t>
            </a:r>
          </a:p>
          <a:p>
            <a:pPr>
              <a:buNone/>
            </a:pPr>
            <a:r>
              <a:rPr lang="en-US" sz="2400" dirty="0" smtClean="0"/>
              <a:t>	For example,</a:t>
            </a:r>
          </a:p>
          <a:p>
            <a:pPr>
              <a:buNone/>
            </a:pPr>
            <a:r>
              <a:rPr lang="en-US" sz="2400" dirty="0" smtClean="0"/>
              <a:t>	BIG_NUMBER DQ 243598740192A92BH</a:t>
            </a:r>
          </a:p>
          <a:p>
            <a:pPr>
              <a:buNone/>
            </a:pPr>
            <a:r>
              <a:rPr lang="en-US" sz="2400" dirty="0" smtClean="0"/>
              <a:t>	will declare a variable named BIG_NUMBER and initialize the 4 words set aside with the specified number when the program is loaded into memory to be run.</a:t>
            </a: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228600"/>
            <a:ext cx="8229600" cy="6019800"/>
          </a:xfrm>
        </p:spPr>
        <p:txBody>
          <a:bodyPr>
            <a:normAutofit lnSpcReduction="10000"/>
          </a:bodyPr>
          <a:lstStyle/>
          <a:p>
            <a:pPr algn="ctr">
              <a:buNone/>
            </a:pPr>
            <a:r>
              <a:rPr lang="en-US" sz="2800" dirty="0" smtClean="0">
                <a:sym typeface="Wingdings" pitchFamily="2" charset="2"/>
              </a:rPr>
              <a:t>“8086 Assembler Directives”</a:t>
            </a:r>
          </a:p>
          <a:p>
            <a:pPr>
              <a:buNone/>
            </a:pPr>
            <a:endParaRPr lang="en-US" sz="1000" b="1" dirty="0" smtClean="0"/>
          </a:p>
          <a:p>
            <a:pPr>
              <a:buNone/>
            </a:pPr>
            <a:r>
              <a:rPr lang="en-US" sz="2400" b="1" dirty="0" smtClean="0"/>
              <a:t>EQU (EQUATE)</a:t>
            </a:r>
          </a:p>
          <a:p>
            <a:pPr>
              <a:buNone/>
            </a:pPr>
            <a:r>
              <a:rPr lang="en-US" sz="2400" dirty="0" smtClean="0"/>
              <a:t>	EQU is used to give a name to some value or symbol. Each time the assembler finds the given name in the program, it replaces the name with the value or symbol you equated with that name.</a:t>
            </a:r>
          </a:p>
          <a:p>
            <a:pPr>
              <a:buNone/>
            </a:pPr>
            <a:endParaRPr lang="en-US" sz="1000" dirty="0" smtClean="0"/>
          </a:p>
          <a:p>
            <a:pPr>
              <a:buNone/>
            </a:pPr>
            <a:r>
              <a:rPr lang="en-US" sz="2400" dirty="0" smtClean="0"/>
              <a:t>	For example, you write the statement</a:t>
            </a:r>
          </a:p>
          <a:p>
            <a:pPr>
              <a:buNone/>
            </a:pPr>
            <a:r>
              <a:rPr lang="en-US" sz="2400" dirty="0" smtClean="0"/>
              <a:t>	CONTROL EQU 11000110B</a:t>
            </a:r>
          </a:p>
          <a:p>
            <a:pPr>
              <a:buNone/>
            </a:pPr>
            <a:r>
              <a:rPr lang="en-US" sz="2400" dirty="0" smtClean="0"/>
              <a:t>	at the start of your program, and later in the program you write the instruction statement</a:t>
            </a:r>
          </a:p>
          <a:p>
            <a:pPr>
              <a:buNone/>
            </a:pPr>
            <a:r>
              <a:rPr lang="en-US" sz="2400" dirty="0" smtClean="0"/>
              <a:t>	MOV AL, CONTROL</a:t>
            </a:r>
          </a:p>
          <a:p>
            <a:pPr>
              <a:buNone/>
            </a:pPr>
            <a:r>
              <a:rPr lang="en-US" sz="2400" dirty="0" smtClean="0"/>
              <a:t>	When the assembler codes this instruction statement, it will code it as if you had written the instruction</a:t>
            </a:r>
          </a:p>
          <a:p>
            <a:pPr>
              <a:buNone/>
            </a:pPr>
            <a:r>
              <a:rPr lang="en-US" sz="2400" dirty="0" smtClean="0"/>
              <a:t>	MOV AL, 11000110B</a:t>
            </a: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1921</TotalTime>
  <Words>312</Words>
  <Application>Microsoft Office PowerPoint</Application>
  <PresentationFormat>On-screen Show (4:3)</PresentationFormat>
  <Paragraphs>199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“8086 Instruction Set”  Lecture-18   M. M. Yasin myasin@ciitsahiwal.edu.pk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823</cp:revision>
  <dcterms:created xsi:type="dcterms:W3CDTF">2015-02-12T04:34:33Z</dcterms:created>
  <dcterms:modified xsi:type="dcterms:W3CDTF">2015-11-02T04:47:11Z</dcterms:modified>
</cp:coreProperties>
</file>