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85" autoAdjust="0"/>
    <p:restoredTop sz="94624" autoAdjust="0"/>
  </p:normalViewPr>
  <p:slideViewPr>
    <p:cSldViewPr>
      <p:cViewPr varScale="1">
        <p:scale>
          <a:sx n="69" d="100"/>
          <a:sy n="69" d="100"/>
        </p:scale>
        <p:origin x="-145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pPr/>
              <a:t>5/2/2016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pPr/>
              <a:t>5/2/2016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pPr/>
              <a:t>5/2/2016</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pPr/>
              <a:t>5/2/2016</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pPr/>
              <a:t>5/2/2016</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pPr/>
              <a:t>5/2/2016</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6B619-BD8F-48FB-B96F-D120D807D85E}" type="datetime1">
              <a:rPr lang="en-US" smtClean="0"/>
              <a:pPr/>
              <a:t>5/2/2016</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pPr/>
              <a:t>5/2/2016</a:t>
            </a:fld>
            <a:endParaRPr lang="en-US" dirty="0"/>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pPr/>
              <a:t>5/2/2016</a:t>
            </a:fld>
            <a:endParaRPr lang="en-US" dirty="0"/>
          </a:p>
        </p:txBody>
      </p:sp>
      <p:sp>
        <p:nvSpPr>
          <p:cNvPr id="8" name="Footer Placeholder 7"/>
          <p:cNvSpPr>
            <a:spLocks noGrp="1"/>
          </p:cNvSpPr>
          <p:nvPr>
            <p:ph type="ftr" sz="quarter" idx="11"/>
          </p:nvPr>
        </p:nvSpPr>
        <p:spPr/>
        <p:txBody>
          <a:bodyPr/>
          <a:lstStyle/>
          <a:p>
            <a:r>
              <a:rPr lang="en-US" dirty="0" smtClean="0"/>
              <a:t>Fall 2015 -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pPr/>
              <a:t>5/2/2016</a:t>
            </a:fld>
            <a:endParaRPr lang="en-US" dirty="0"/>
          </a:p>
        </p:txBody>
      </p:sp>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pPr/>
              <a:t>5/2/2016</a:t>
            </a:fld>
            <a:endParaRPr lang="en-US" dirty="0"/>
          </a:p>
        </p:txBody>
      </p:sp>
      <p:sp>
        <p:nvSpPr>
          <p:cNvPr id="3" name="Footer Placeholder 2"/>
          <p:cNvSpPr>
            <a:spLocks noGrp="1"/>
          </p:cNvSpPr>
          <p:nvPr>
            <p:ph type="ftr" sz="quarter" idx="11"/>
          </p:nvPr>
        </p:nvSpPr>
        <p:spPr/>
        <p:txBody>
          <a:bodyPr/>
          <a:lstStyle/>
          <a:p>
            <a:r>
              <a:rPr lang="en-US" dirty="0" smtClean="0"/>
              <a:t>Fall 2015 -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BC2A-8C2B-41CD-A392-5A49BBB3C75B}" type="datetime1">
              <a:rPr lang="en-US" smtClean="0"/>
              <a:pPr/>
              <a:t>5/2/2016</a:t>
            </a:fld>
            <a:endParaRPr lang="en-US" dirty="0"/>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B6DB-651A-4647-ABB5-E039222EE7C8}" type="datetime1">
              <a:rPr lang="en-US" smtClean="0"/>
              <a:pPr/>
              <a:t>5/2/2016</a:t>
            </a:fld>
            <a:endParaRPr lang="en-US" dirty="0"/>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pPr/>
              <a:t>5/2/2016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2015 -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4267200"/>
          </a:xfrm>
        </p:spPr>
        <p:txBody>
          <a:bodyPr>
            <a:normAutofit/>
          </a:bodyPr>
          <a:lstStyle/>
          <a:p>
            <a:r>
              <a:rPr lang="en-US" sz="4000" dirty="0" smtClean="0"/>
              <a:t>“8086 Instruction Set”</a:t>
            </a:r>
            <a:br>
              <a:rPr lang="en-US" sz="4000" dirty="0" smtClean="0"/>
            </a:br>
            <a:r>
              <a:rPr lang="en-US" sz="3200" dirty="0" smtClean="0"/>
              <a:t/>
            </a:r>
            <a:br>
              <a:rPr lang="en-US" sz="3200" dirty="0" smtClean="0"/>
            </a:br>
            <a:r>
              <a:rPr lang="en-US" sz="3200" dirty="0" smtClean="0"/>
              <a:t>Lecture-19</a:t>
            </a:r>
            <a:br>
              <a:rPr lang="en-US" sz="3200" dirty="0" smtClean="0"/>
            </a:br>
            <a:r>
              <a:rPr lang="en-US" sz="3200" dirty="0" smtClean="0"/>
              <a:t/>
            </a:r>
            <a:br>
              <a:rPr lang="en-US" sz="3200" dirty="0" smtClean="0"/>
            </a:br>
            <a:r>
              <a:rPr lang="en-US" sz="3200" dirty="0" smtClean="0"/>
              <a:t/>
            </a:r>
            <a:br>
              <a:rPr lang="en-US" sz="3200" dirty="0" smtClean="0"/>
            </a:br>
            <a:r>
              <a:rPr lang="en-US" sz="2400" dirty="0" smtClean="0">
                <a:latin typeface="+mn-lt"/>
                <a:cs typeface="Times New Roman" pitchFamily="18" charset="0"/>
              </a:rPr>
              <a:t>M. M. Yasin</a:t>
            </a:r>
            <a:br>
              <a:rPr lang="en-US" sz="2400" dirty="0" smtClean="0">
                <a:latin typeface="+mn-lt"/>
                <a:cs typeface="Times New Roman" pitchFamily="18" charset="0"/>
              </a:rPr>
            </a:br>
            <a:r>
              <a:rPr lang="en-US" sz="2400" dirty="0" smtClean="0">
                <a:latin typeface="+mn-lt"/>
                <a:cs typeface="Times New Roman" pitchFamily="18" charset="0"/>
              </a:rPr>
              <a:t>myasin@ciitsahiwal.edu.pk</a:t>
            </a:r>
            <a:endParaRPr lang="en-US" sz="2400" dirty="0">
              <a:latin typeface="+mn-lt"/>
              <a:cs typeface="Times New Roman"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pPr/>
              <a:t>1</a:t>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2015 - M. M. Yasin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10</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SCAS / SCASB / SCASW</a:t>
            </a:r>
          </a:p>
          <a:p>
            <a:pPr>
              <a:buNone/>
            </a:pPr>
            <a:r>
              <a:rPr lang="en-US" sz="2400" b="1" dirty="0" smtClean="0"/>
              <a:t>(SCAN A STRING BYTE OR A STRING WORD)</a:t>
            </a:r>
          </a:p>
          <a:p>
            <a:pPr>
              <a:buNone/>
            </a:pPr>
            <a:r>
              <a:rPr lang="en-US" sz="2400" dirty="0" smtClean="0"/>
              <a:t>	SCAS compares a byte in AL or a word in AX with a byte or a word in ES pointed to by DI. Therefore, the string to be scanned must be in the extra segment, and DI must contain the offset of the byte or the word to be compared.</a:t>
            </a:r>
          </a:p>
          <a:p>
            <a:pPr>
              <a:buNone/>
            </a:pPr>
            <a:r>
              <a:rPr lang="en-US" sz="2400" dirty="0" smtClean="0"/>
              <a:t>	SCAS affects AF, CF, OF, PF, SF, and ZF, but it does not change either the operand in AL (AX) or the operand in the string.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11</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SCAS / SCASB / SCASW</a:t>
            </a:r>
          </a:p>
          <a:p>
            <a:pPr>
              <a:buNone/>
            </a:pPr>
            <a:r>
              <a:rPr lang="en-US" sz="2400" b="1" dirty="0" smtClean="0"/>
              <a:t>(SCAN A STRING BYTE OR A STRING WORD)</a:t>
            </a:r>
          </a:p>
          <a:p>
            <a:pPr>
              <a:buNone/>
            </a:pPr>
            <a:r>
              <a:rPr lang="en-US" sz="2400" dirty="0" smtClean="0"/>
              <a:t>	The following program segment scans a text string of 80 characters for a carriage return, 0DH, and puts the offset of string into DI:</a:t>
            </a:r>
          </a:p>
          <a:p>
            <a:endParaRPr lang="en-US" sz="2400" dirty="0" smtClean="0"/>
          </a:p>
          <a:p>
            <a:pPr>
              <a:buNone/>
            </a:pPr>
            <a:r>
              <a:rPr lang="en-US" sz="2400" dirty="0" smtClean="0"/>
              <a:t>MOV DI, OFFSET STRING</a:t>
            </a:r>
          </a:p>
          <a:p>
            <a:pPr>
              <a:buNone/>
            </a:pPr>
            <a:r>
              <a:rPr lang="en-US" sz="2400" dirty="0" smtClean="0"/>
              <a:t>MOV AL, 0DH		;Byte to be scanned for into AL</a:t>
            </a:r>
          </a:p>
          <a:p>
            <a:pPr>
              <a:buNone/>
            </a:pPr>
            <a:r>
              <a:rPr lang="en-US" sz="2400" dirty="0" smtClean="0"/>
              <a:t>MOV CX, 80		;CX used as element counter</a:t>
            </a:r>
          </a:p>
          <a:p>
            <a:pPr>
              <a:buNone/>
            </a:pPr>
            <a:r>
              <a:rPr lang="en-US" sz="2400" dirty="0" smtClean="0"/>
              <a:t>CLD</a:t>
            </a:r>
          </a:p>
          <a:p>
            <a:pPr>
              <a:buNone/>
            </a:pPr>
            <a:r>
              <a:rPr lang="en-US" sz="2400" dirty="0" smtClean="0"/>
              <a:t>REPNE </a:t>
            </a:r>
            <a:r>
              <a:rPr lang="en-US" sz="2400" dirty="0" smtClean="0"/>
              <a:t>SCAS	</a:t>
            </a:r>
            <a:r>
              <a:rPr lang="en-US" sz="2400" dirty="0" smtClean="0"/>
              <a:t>	;Compare byte in string with byte in AL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12</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REP / REPE / REPZ / REPNE / REPNZ (PREFIX)</a:t>
            </a:r>
          </a:p>
          <a:p>
            <a:pPr>
              <a:buNone/>
            </a:pPr>
            <a:r>
              <a:rPr lang="en-US" sz="2400" b="1" dirty="0" smtClean="0"/>
              <a:t>(REPEAT STRING INSTRUCTION UNTIL SPECIFIED CONDITIONS EXIST)</a:t>
            </a:r>
          </a:p>
          <a:p>
            <a:pPr>
              <a:buNone/>
            </a:pPr>
            <a:r>
              <a:rPr lang="en-US" sz="2400" dirty="0" smtClean="0"/>
              <a:t>	REP is a prefix, which is written before one of the string instructions. It will cause the CX register to be decremented and the string instruction to be repeated until CX = 0.</a:t>
            </a:r>
          </a:p>
          <a:p>
            <a:pPr>
              <a:buNone/>
            </a:pPr>
            <a:r>
              <a:rPr lang="en-US" sz="2400" dirty="0" smtClean="0"/>
              <a:t>	For example,  REP MOVSB, will continue to copy string bytes until the number of bytes loaded into CX has been copied.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13</a:t>
            </a:fld>
            <a:endParaRPr lang="en-US" dirty="0"/>
          </a:p>
        </p:txBody>
      </p:sp>
      <p:sp>
        <p:nvSpPr>
          <p:cNvPr id="7" name="Content Placeholder 2"/>
          <p:cNvSpPr>
            <a:spLocks noGrp="1"/>
          </p:cNvSpPr>
          <p:nvPr>
            <p:ph idx="1"/>
          </p:nvPr>
        </p:nvSpPr>
        <p:spPr>
          <a:xfrm>
            <a:off x="457200" y="228600"/>
            <a:ext cx="8229600" cy="6019800"/>
          </a:xfrm>
        </p:spPr>
        <p:txBody>
          <a:bodyPr>
            <a:normAutofit lnSpcReduction="10000"/>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REP / REPE / REPZ / REPNE / REPNZ (PREFIX)</a:t>
            </a:r>
          </a:p>
          <a:p>
            <a:pPr>
              <a:buNone/>
            </a:pPr>
            <a:r>
              <a:rPr lang="en-US" sz="2400" b="1" dirty="0" smtClean="0"/>
              <a:t>(REPEAT STRING INSTRUCTION UNTIL SPECIFIED CONDITIONS EXIST)</a:t>
            </a:r>
          </a:p>
          <a:p>
            <a:pPr>
              <a:buNone/>
            </a:pPr>
            <a:r>
              <a:rPr lang="en-US" sz="2400" dirty="0" smtClean="0"/>
              <a:t>	REPE and REPZ are two mnemonics for the same prefix. They stand for repeat if equal and repeat if zero, respectively.</a:t>
            </a:r>
          </a:p>
          <a:p>
            <a:pPr>
              <a:buNone/>
            </a:pPr>
            <a:r>
              <a:rPr lang="en-US" sz="2400" dirty="0" smtClean="0"/>
              <a:t>	They are often used with the Compare String instruction or with the Scan String instruction.</a:t>
            </a:r>
          </a:p>
          <a:p>
            <a:pPr>
              <a:buNone/>
            </a:pPr>
            <a:r>
              <a:rPr lang="en-US" sz="2400" dirty="0" smtClean="0"/>
              <a:t>	They will cause the string instruction to be repeated as long as the compared bytes or words are equal (ZF = 1) and CX is not yet counted down to zero.</a:t>
            </a:r>
          </a:p>
          <a:p>
            <a:pPr>
              <a:buNone/>
            </a:pPr>
            <a:r>
              <a:rPr lang="en-US" sz="2400" dirty="0" smtClean="0"/>
              <a:t>	In other words, there are two conditions that will stop the repetition: CX = 0 or string bytes or words not equal.</a:t>
            </a:r>
          </a:p>
          <a:p>
            <a:pPr>
              <a:buNone/>
            </a:pPr>
            <a:r>
              <a:rPr lang="en-US" sz="2400" dirty="0" smtClean="0"/>
              <a:t>	REPE CMPSB	;Compare string bytes until end of string or 			until string bytes not equal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14</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REP / REPE / REPZ / REPNE / REPNZ (PREFIX)</a:t>
            </a:r>
          </a:p>
          <a:p>
            <a:pPr>
              <a:buNone/>
            </a:pPr>
            <a:r>
              <a:rPr lang="en-US" sz="2400" b="1" dirty="0" smtClean="0"/>
              <a:t>(REPEAT STRING INSTRUCTION UNTIL SPECIFIED CONDITIONS EXIST)</a:t>
            </a:r>
          </a:p>
          <a:p>
            <a:pPr>
              <a:buNone/>
            </a:pPr>
            <a:r>
              <a:rPr lang="en-US" sz="2400" dirty="0" smtClean="0"/>
              <a:t>	REPNE and REPNZ are also two mnemonics for the same prefix. They stand for repeat if not equal and repeat if not zero, respectively.</a:t>
            </a:r>
          </a:p>
          <a:p>
            <a:pPr>
              <a:buNone/>
            </a:pPr>
            <a:r>
              <a:rPr lang="en-US" sz="2400" dirty="0" smtClean="0"/>
              <a:t>	They are often used with the Compare String instruction or with the Scan String instruction.</a:t>
            </a:r>
          </a:p>
          <a:p>
            <a:pPr>
              <a:buNone/>
            </a:pPr>
            <a:r>
              <a:rPr lang="en-US" sz="2400" dirty="0" smtClean="0"/>
              <a:t>	They will cause the string instruction to be repeated as long as the compared bytes or words are not equal (ZF = 0) and CX is not yet counted down to zero.</a:t>
            </a:r>
          </a:p>
          <a:p>
            <a:pPr>
              <a:buNone/>
            </a:pPr>
            <a:r>
              <a:rPr lang="en-US" sz="2400" dirty="0" smtClean="0"/>
              <a:t>	REPNE SCASW	;Scan a string of word until a word in the 			string matches the word in AX or until all 			of the string has been scanned.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2</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MOVS – MOVS Dest. String Name, Source String Name</a:t>
            </a:r>
          </a:p>
          <a:p>
            <a:pPr>
              <a:buNone/>
            </a:pPr>
            <a:r>
              <a:rPr lang="en-US" sz="2400" b="1" dirty="0" smtClean="0"/>
              <a:t>MOVSB – MOVSB Dest. String Name, Source String Name</a:t>
            </a:r>
          </a:p>
          <a:p>
            <a:pPr>
              <a:buNone/>
            </a:pPr>
            <a:r>
              <a:rPr lang="en-US" sz="2400" b="1" dirty="0" smtClean="0"/>
              <a:t>MOVSW – MOVSW Dest. String Name, Source String Name</a:t>
            </a:r>
          </a:p>
          <a:p>
            <a:pPr>
              <a:buNone/>
            </a:pPr>
            <a:r>
              <a:rPr lang="en-US" sz="2400" dirty="0" smtClean="0"/>
              <a:t>	This instruction copies a byte or a word from location in the data segment to a location in the extra segment.</a:t>
            </a:r>
          </a:p>
          <a:p>
            <a:pPr>
              <a:buNone/>
            </a:pPr>
            <a:r>
              <a:rPr lang="en-US" sz="2400" dirty="0" smtClean="0"/>
              <a:t>	The offset of the source in the data segment must be in the SI register.</a:t>
            </a:r>
          </a:p>
          <a:p>
            <a:pPr>
              <a:buNone/>
            </a:pPr>
            <a:r>
              <a:rPr lang="en-US" sz="2400" dirty="0" smtClean="0"/>
              <a:t>	The offset of the destination in the extra segment must be in the DI register.</a:t>
            </a:r>
          </a:p>
          <a:p>
            <a:pPr>
              <a:buNone/>
            </a:pPr>
            <a:r>
              <a:rPr lang="en-US" sz="2400" dirty="0" smtClean="0"/>
              <a:t>	For multiple-byte or multiple-word moves, the number of elements to be moved is put in the CX register so that it can function as a counter.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3</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MOVS – MOVS Dest. String Name, Source String Name</a:t>
            </a:r>
          </a:p>
          <a:p>
            <a:pPr>
              <a:buNone/>
            </a:pPr>
            <a:r>
              <a:rPr lang="en-US" sz="2400" b="1" dirty="0" smtClean="0"/>
              <a:t>MOVSB – MOVSB Dest. String Name, Source String Name</a:t>
            </a:r>
          </a:p>
          <a:p>
            <a:pPr>
              <a:buNone/>
            </a:pPr>
            <a:r>
              <a:rPr lang="en-US" sz="2400" b="1" dirty="0" smtClean="0"/>
              <a:t>MOVSW – MOVSW Dest. String Name, Source String Name</a:t>
            </a:r>
          </a:p>
          <a:p>
            <a:pPr>
              <a:buNone/>
            </a:pPr>
            <a:r>
              <a:rPr lang="en-US" sz="2400" dirty="0" smtClean="0"/>
              <a:t>	After the byte or a word is moved, SI and DI are automatically adjusted to point to the next source element and the next destination element.</a:t>
            </a:r>
          </a:p>
          <a:p>
            <a:pPr>
              <a:buNone/>
            </a:pPr>
            <a:r>
              <a:rPr lang="en-US" sz="2400" dirty="0" smtClean="0"/>
              <a:t>	If DF is 0, then SI and DI will incremented by 1 after a byte move and by 2 after a word move.</a:t>
            </a:r>
          </a:p>
          <a:p>
            <a:pPr>
              <a:buNone/>
            </a:pPr>
            <a:r>
              <a:rPr lang="en-US" sz="2400" dirty="0" smtClean="0"/>
              <a:t>	If DF is 1, then SI and DI will be decremented by 1 after a byte move and by 2 after a word move.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4</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MOVS – MOVS Dest. String Name, Source String Name</a:t>
            </a:r>
          </a:p>
          <a:p>
            <a:pPr>
              <a:buNone/>
            </a:pPr>
            <a:r>
              <a:rPr lang="en-US" sz="2400" b="1" dirty="0" smtClean="0"/>
              <a:t>MOVSB – MOVSB Dest. String Name, Source String Name</a:t>
            </a:r>
          </a:p>
          <a:p>
            <a:pPr>
              <a:buNone/>
            </a:pPr>
            <a:r>
              <a:rPr lang="en-US" sz="2400" b="1" dirty="0" smtClean="0"/>
              <a:t>MOVSW – MOVSW Dest. String Name, Source String Name</a:t>
            </a:r>
          </a:p>
          <a:p>
            <a:pPr>
              <a:buNone/>
            </a:pPr>
            <a:r>
              <a:rPr lang="en-US" sz="2400" dirty="0" smtClean="0"/>
              <a:t>	In MOVS, The assembler will code the instruction for a byte / word move if they were declared with a DB / DW. MOVSB says move a string as bytes; MOVSW says move a string as words.</a:t>
            </a:r>
          </a:p>
          <a:p>
            <a:pPr>
              <a:buNone/>
            </a:pPr>
            <a:endParaRPr lang="en-US" sz="1100" dirty="0" smtClean="0"/>
          </a:p>
          <a:p>
            <a:pPr>
              <a:buNone/>
            </a:pPr>
            <a:r>
              <a:rPr lang="en-US" sz="2400" dirty="0" smtClean="0"/>
              <a:t>MOV SI, OFFSET SOURCE	;Load offset of start of source 				string in DS into SI</a:t>
            </a:r>
          </a:p>
          <a:p>
            <a:pPr>
              <a:buNone/>
            </a:pPr>
            <a:r>
              <a:rPr lang="en-US" sz="2400" dirty="0" smtClean="0"/>
              <a:t>MOV DI, OFFSET DEST		;Load offset of start of destination 				string in ES into DI</a:t>
            </a:r>
          </a:p>
          <a:p>
            <a:pPr>
              <a:buNone/>
            </a:pPr>
            <a:r>
              <a:rPr lang="en-US" sz="2400" dirty="0" smtClean="0"/>
              <a:t>CLD		;Clear DF to auto increment SI and DI after move</a:t>
            </a:r>
          </a:p>
          <a:p>
            <a:pPr>
              <a:buNone/>
            </a:pPr>
            <a:r>
              <a:rPr lang="en-US" sz="2400" dirty="0" smtClean="0"/>
              <a:t>MOV CX, 04H	;Load length of string into CX as counter</a:t>
            </a:r>
          </a:p>
          <a:p>
            <a:pPr>
              <a:buNone/>
            </a:pPr>
            <a:r>
              <a:rPr lang="en-US" sz="2400" dirty="0" smtClean="0"/>
              <a:t>REP MOVSB	;Move string byte until CX = 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5</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LODS / LODSB / LODSW</a:t>
            </a:r>
          </a:p>
          <a:p>
            <a:pPr>
              <a:buNone/>
            </a:pPr>
            <a:r>
              <a:rPr lang="en-US" sz="2400" b="1" dirty="0" smtClean="0"/>
              <a:t>(LOAD STRING BYTE INTO AL OR STRING WORD INTO AX)</a:t>
            </a:r>
          </a:p>
          <a:p>
            <a:pPr>
              <a:buNone/>
            </a:pPr>
            <a:r>
              <a:rPr lang="en-US" sz="2400" dirty="0" smtClean="0"/>
              <a:t>	This instruction copies a byte from a string location pointed to by SI to AL, or a word from a string location pointed to by SI to AX.</a:t>
            </a:r>
          </a:p>
          <a:p>
            <a:pPr>
              <a:buNone/>
            </a:pPr>
            <a:r>
              <a:rPr lang="en-US" sz="2400" dirty="0" smtClean="0"/>
              <a:t>	If DF is 0, SI will be automatically incremented (by 1 for a byte string, and 2 for a word string) to point to the next element of the string.</a:t>
            </a:r>
          </a:p>
          <a:p>
            <a:pPr>
              <a:buNone/>
            </a:pPr>
            <a:r>
              <a:rPr lang="en-US" sz="2400" dirty="0" smtClean="0"/>
              <a:t>	If DF is 1, SI will be automatically decremented (by 1 for a byte string, and 2 for a word string) to point to the previous element of the string.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6</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LODS / LODSB / LODSW</a:t>
            </a:r>
          </a:p>
          <a:p>
            <a:pPr>
              <a:buNone/>
            </a:pPr>
            <a:r>
              <a:rPr lang="en-US" sz="2400" b="1" dirty="0" smtClean="0"/>
              <a:t>(LOAD STRING BYTE INTO AL OR STRING WORD INTO AX)</a:t>
            </a:r>
          </a:p>
          <a:p>
            <a:pPr>
              <a:buNone/>
            </a:pPr>
            <a:endParaRPr lang="en-US" sz="1000" dirty="0" smtClean="0"/>
          </a:p>
          <a:p>
            <a:pPr>
              <a:buNone/>
            </a:pPr>
            <a:r>
              <a:rPr lang="en-US" sz="2400" dirty="0" smtClean="0"/>
              <a:t>CLD				;Clear direction flag so that SI is 				auto-incremented</a:t>
            </a:r>
          </a:p>
          <a:p>
            <a:pPr>
              <a:buNone/>
            </a:pPr>
            <a:r>
              <a:rPr lang="en-US" sz="2400" dirty="0" smtClean="0"/>
              <a:t>MOV SI, OFFSET SOURCE	;Point SI to start of string</a:t>
            </a:r>
          </a:p>
          <a:p>
            <a:pPr>
              <a:buNone/>
            </a:pPr>
            <a:r>
              <a:rPr lang="en-US" sz="2400" dirty="0" smtClean="0"/>
              <a:t>LODS</a:t>
            </a:r>
            <a:r>
              <a:rPr lang="en-US" sz="2400" dirty="0" smtClean="0"/>
              <a:t>	</a:t>
            </a:r>
            <a:r>
              <a:rPr lang="en-US" sz="2400" dirty="0" smtClean="0"/>
              <a:t>	</a:t>
            </a:r>
            <a:r>
              <a:rPr lang="en-US" sz="2400" dirty="0" smtClean="0"/>
              <a:t>		;Copy a byte/word from string 				to AL/AX</a:t>
            </a:r>
          </a:p>
          <a:p>
            <a:pPr>
              <a:buNone/>
            </a:pPr>
            <a:r>
              <a:rPr lang="en-US" sz="2000" dirty="0" smtClean="0"/>
              <a:t>Note:</a:t>
            </a:r>
          </a:p>
          <a:p>
            <a:pPr>
              <a:buNone/>
            </a:pPr>
            <a:r>
              <a:rPr lang="en-US" sz="2000" dirty="0" smtClean="0"/>
              <a:t>	The assembler uses the name of the string to determine whether the string is of type bye or type word. Instead of using the string name to do this, you can use the mnemonic LODSB to tell the assembler that the string is of type byte or LODSW to tell the assembler that the string is of type word.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7</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STOS / STOSB / STOSW</a:t>
            </a:r>
          </a:p>
          <a:p>
            <a:pPr>
              <a:buNone/>
            </a:pPr>
            <a:r>
              <a:rPr lang="en-US" sz="2400" b="1" dirty="0" smtClean="0"/>
              <a:t>(STORE STRING BYTE OR STRING WORD)</a:t>
            </a:r>
          </a:p>
          <a:p>
            <a:pPr>
              <a:buNone/>
            </a:pPr>
            <a:r>
              <a:rPr lang="en-US" sz="2400" dirty="0" smtClean="0"/>
              <a:t>	This instruction copies a byte from AL or a word from AX to a memory location in the extra segment pointed to by DI.</a:t>
            </a:r>
          </a:p>
          <a:p>
            <a:pPr>
              <a:buNone/>
            </a:pPr>
            <a:r>
              <a:rPr lang="en-US" sz="2400" dirty="0" smtClean="0"/>
              <a:t>	Same previous rule for Direction Flag (DF) applies.</a:t>
            </a:r>
          </a:p>
          <a:p>
            <a:pPr>
              <a:buNone/>
            </a:pPr>
            <a:endParaRPr lang="en-US" sz="2400" dirty="0" smtClean="0"/>
          </a:p>
          <a:p>
            <a:pPr>
              <a:buNone/>
            </a:pPr>
            <a:r>
              <a:rPr lang="en-US" sz="2400" dirty="0" smtClean="0"/>
              <a:t>MOV DI, OFFSET TARGET</a:t>
            </a:r>
          </a:p>
          <a:p>
            <a:pPr>
              <a:buNone/>
            </a:pPr>
            <a:r>
              <a:rPr lang="en-US" sz="2400" dirty="0" smtClean="0"/>
              <a:t>STOS</a:t>
            </a: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8</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CMPS / CMPSB / CMPSW</a:t>
            </a:r>
          </a:p>
          <a:p>
            <a:pPr>
              <a:buNone/>
            </a:pPr>
            <a:r>
              <a:rPr lang="en-US" sz="2400" b="1" dirty="0" smtClean="0"/>
              <a:t>(COMPARE STRING BYTES OR STRING WORDS)</a:t>
            </a:r>
          </a:p>
          <a:p>
            <a:pPr>
              <a:buNone/>
            </a:pPr>
            <a:r>
              <a:rPr lang="en-US" sz="2400" dirty="0" smtClean="0"/>
              <a:t>	This instruction can be used to compare a byte / word in one string with a byte / word in another string.</a:t>
            </a:r>
          </a:p>
          <a:p>
            <a:pPr>
              <a:buNone/>
            </a:pPr>
            <a:r>
              <a:rPr lang="en-US" sz="2400" dirty="0" smtClean="0"/>
              <a:t>	SI is used to hold the offset of the byte or word in the source string, and DI is used to hold the offset of the byte or word in the destination string. Same previous rule for Direction Flag (DF) applies.</a:t>
            </a:r>
          </a:p>
          <a:p>
            <a:pPr>
              <a:buNone/>
            </a:pPr>
            <a:r>
              <a:rPr lang="en-US" sz="2400" dirty="0" smtClean="0"/>
              <a:t>	The AF, CF, OF, PF, SF, and ZF flags are affected by the comparison, but the two operands are not affected.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9</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“String Manipulation Instructions”</a:t>
            </a:r>
          </a:p>
          <a:p>
            <a:pPr>
              <a:buNone/>
            </a:pPr>
            <a:endParaRPr lang="en-US" sz="1000" b="1" dirty="0" smtClean="0"/>
          </a:p>
          <a:p>
            <a:pPr>
              <a:buNone/>
            </a:pPr>
            <a:r>
              <a:rPr lang="en-US" sz="2400" b="1" dirty="0" smtClean="0"/>
              <a:t>CMPS / CMPSB / CMPSW</a:t>
            </a:r>
          </a:p>
          <a:p>
            <a:pPr>
              <a:buNone/>
            </a:pPr>
            <a:r>
              <a:rPr lang="en-US" sz="2400" b="1" dirty="0" smtClean="0"/>
              <a:t>(COMPARE STRING BYTES OR STRING WORDS)</a:t>
            </a:r>
          </a:p>
          <a:p>
            <a:pPr>
              <a:buNone/>
            </a:pPr>
            <a:r>
              <a:rPr lang="en-US" sz="2400" dirty="0" smtClean="0"/>
              <a:t>	The CMPS instruction can be used with a REPE or REPNE prefix to compare all the elements of a string.</a:t>
            </a:r>
          </a:p>
          <a:p>
            <a:pPr>
              <a:buNone/>
            </a:pPr>
            <a:endParaRPr lang="en-US" sz="2400" dirty="0" smtClean="0"/>
          </a:p>
          <a:p>
            <a:pPr>
              <a:buNone/>
            </a:pPr>
            <a:r>
              <a:rPr lang="en-US" sz="2400" dirty="0" smtClean="0"/>
              <a:t>MOV SI, OFFSET FST	;Point SI to source string</a:t>
            </a:r>
          </a:p>
          <a:p>
            <a:pPr>
              <a:buNone/>
            </a:pPr>
            <a:r>
              <a:rPr lang="en-US" sz="2400" dirty="0" smtClean="0"/>
              <a:t>MOV DI, OFFSET SEC	;Point DI to destination string</a:t>
            </a:r>
          </a:p>
          <a:p>
            <a:pPr>
              <a:buNone/>
            </a:pPr>
            <a:r>
              <a:rPr lang="en-US" sz="2400" dirty="0" smtClean="0"/>
              <a:t>CLD DF			;cleared, SI and DI will auto-increment 			after compare</a:t>
            </a:r>
          </a:p>
          <a:p>
            <a:pPr>
              <a:buNone/>
            </a:pPr>
            <a:r>
              <a:rPr lang="en-US" sz="2400" dirty="0" smtClean="0"/>
              <a:t>MOV CX, 100		;Put number of string elements in CX</a:t>
            </a:r>
          </a:p>
          <a:p>
            <a:pPr>
              <a:buNone/>
            </a:pPr>
            <a:r>
              <a:rPr lang="en-US" sz="2400" dirty="0" smtClean="0"/>
              <a:t>REPE CMPSB		;Repeat the comparison of string bytes 			until end of string or until compared bytes 			are not equal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2065</TotalTime>
  <Words>462</Words>
  <Application>Microsoft Office PowerPoint</Application>
  <PresentationFormat>On-screen Show (4:3)</PresentationFormat>
  <Paragraphs>142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“8086 Instruction Set”  Lecture-19   M. M. Yasin myasin@ciitsahiwal.edu.pk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yasin</cp:lastModifiedBy>
  <cp:revision>943</cp:revision>
  <dcterms:created xsi:type="dcterms:W3CDTF">2015-02-12T04:34:33Z</dcterms:created>
  <dcterms:modified xsi:type="dcterms:W3CDTF">2016-05-02T05:35:45Z</dcterms:modified>
</cp:coreProperties>
</file>