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310" r:id="rId3"/>
    <p:sldId id="311" r:id="rId4"/>
    <p:sldId id="313" r:id="rId5"/>
    <p:sldId id="314" r:id="rId6"/>
    <p:sldId id="315" r:id="rId7"/>
    <p:sldId id="316" r:id="rId8"/>
    <p:sldId id="317" r:id="rId9"/>
    <p:sldId id="318" r:id="rId10"/>
    <p:sldId id="319" r:id="rId11"/>
    <p:sldId id="320" r:id="rId12"/>
    <p:sldId id="321" r:id="rId13"/>
    <p:sldId id="322" r:id="rId14"/>
    <p:sldId id="32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11/24/2015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11/24/2015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11/24/2015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11/24/2015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11/24/2015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11/24/2015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11/24/2015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11/24/2015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11/24/2015</a:t>
            </a:fld>
            <a:endParaRPr lang="en-US" dirty="0"/>
          </a:p>
        </p:txBody>
      </p:sp>
      <p:sp>
        <p:nvSpPr>
          <p:cNvPr id="8" name="Footer Placeholder 7"/>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11/24/2015</a:t>
            </a:fld>
            <a:endParaRPr lang="en-US" dirty="0"/>
          </a:p>
        </p:txBody>
      </p:sp>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11/24/2015</a:t>
            </a:fld>
            <a:endParaRPr lang="en-US" dirty="0"/>
          </a:p>
        </p:txBody>
      </p:sp>
      <p:sp>
        <p:nvSpPr>
          <p:cNvPr id="3" name="Footer Placeholder 2"/>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11/24/2015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11/24/2015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11/24/2015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r>
              <a:rPr lang="en-US" sz="3200" dirty="0" smtClean="0"/>
              <a:t/>
            </a:r>
            <a:br>
              <a:rPr lang="en-US" sz="3200" dirty="0" smtClean="0"/>
            </a:br>
            <a:r>
              <a:rPr lang="en-US" sz="3200" dirty="0" smtClean="0"/>
              <a:t>Lecture-20</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a:t>
            </a:r>
            <a:r>
              <a:rPr lang="en-US" dirty="0" smtClean="0"/>
              <a:t>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LOOP (JUMP TO SPECIFIED LABEL IF CX ≠ 0 AFTER AUTO DECREMENT)</a:t>
            </a:r>
          </a:p>
          <a:p>
            <a:pPr>
              <a:buNone/>
            </a:pPr>
            <a:r>
              <a:rPr lang="en-US" sz="2400" dirty="0" smtClean="0"/>
              <a:t>	This instruction is used to repeat a series of instructions some number of times.</a:t>
            </a:r>
          </a:p>
          <a:p>
            <a:pPr>
              <a:buNone/>
            </a:pPr>
            <a:r>
              <a:rPr lang="en-US" sz="2400" dirty="0" smtClean="0"/>
              <a:t>	The number of times the instruction sequence is to be repeated is loaded into CX. Each time the LOOP instruction executes, CX is automatically decremented by 1.</a:t>
            </a:r>
          </a:p>
          <a:p>
            <a:pPr>
              <a:buNone/>
            </a:pPr>
            <a:r>
              <a:rPr lang="en-US" sz="2400" dirty="0" smtClean="0"/>
              <a:t>	If CX is not 0, execution will jump to a destination specified by a label in the instruction.</a:t>
            </a:r>
          </a:p>
          <a:p>
            <a:pPr>
              <a:buNone/>
            </a:pPr>
            <a:r>
              <a:rPr lang="en-US" sz="2400" dirty="0" smtClean="0"/>
              <a:t>	If CX = 0 after the auto decrement, execution will simply go on to the next instruction after LOOP.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LOOP (JUMP TO SPECIFIED LABEL IF CX ≠ 0 AFTER AUTO DECREMENT)</a:t>
            </a:r>
          </a:p>
          <a:p>
            <a:pPr>
              <a:buNone/>
            </a:pPr>
            <a:endParaRPr lang="en-US" sz="1000" dirty="0" smtClean="0"/>
          </a:p>
          <a:p>
            <a:pPr>
              <a:buNone/>
            </a:pPr>
            <a:r>
              <a:rPr lang="en-US" sz="2400" dirty="0" smtClean="0"/>
              <a:t>	MOV BX, OFFSET PRICES	;Point BX at first element in array</a:t>
            </a:r>
          </a:p>
          <a:p>
            <a:pPr>
              <a:buNone/>
            </a:pPr>
            <a:r>
              <a:rPr lang="en-US" sz="2400" dirty="0" smtClean="0"/>
              <a:t>	MOV CX, 40			;Load CX with number of elements 				in array</a:t>
            </a:r>
          </a:p>
          <a:p>
            <a:pPr>
              <a:buNone/>
            </a:pPr>
            <a:r>
              <a:rPr lang="en-US" sz="2400" dirty="0" smtClean="0"/>
              <a:t>	NEXT: MOV AL, [BX]	;Get element from array</a:t>
            </a:r>
          </a:p>
          <a:p>
            <a:pPr>
              <a:buNone/>
            </a:pPr>
            <a:r>
              <a:rPr lang="en-US" sz="2400" dirty="0" smtClean="0"/>
              <a:t>	INC AL			;Increment the content of AL</a:t>
            </a:r>
          </a:p>
          <a:p>
            <a:pPr>
              <a:buNone/>
            </a:pPr>
            <a:r>
              <a:rPr lang="en-US" sz="2400" dirty="0" smtClean="0"/>
              <a:t>	MOV [BX], AL		;Put result back in array</a:t>
            </a:r>
          </a:p>
          <a:p>
            <a:pPr>
              <a:buNone/>
            </a:pPr>
            <a:r>
              <a:rPr lang="en-US" sz="2400" dirty="0" smtClean="0"/>
              <a:t>	INC BX;			Increment BX to point to next 				location</a:t>
            </a:r>
          </a:p>
          <a:p>
            <a:pPr>
              <a:buNone/>
            </a:pPr>
            <a:r>
              <a:rPr lang="en-US" sz="2400" dirty="0" smtClean="0"/>
              <a:t>	LOOP NEXT			;Repeat until all elements adjusted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5867400"/>
          </a:xfrm>
        </p:spPr>
        <p:txBody>
          <a:bodyPr>
            <a:normAutofit fontScale="92500"/>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CALL (CALL A PROCEDURE)</a:t>
            </a:r>
          </a:p>
          <a:p>
            <a:pPr>
              <a:buNone/>
            </a:pPr>
            <a:r>
              <a:rPr lang="en-US" sz="2400" dirty="0" smtClean="0"/>
              <a:t>	The CALL instruction is used to transfer execution to a subprogram or a procedure. </a:t>
            </a:r>
            <a:r>
              <a:rPr lang="en-US" sz="2400" smtClean="0"/>
              <a:t>There are two </a:t>
            </a:r>
            <a:r>
              <a:rPr lang="en-US" sz="2400" dirty="0" smtClean="0"/>
              <a:t>basic types of call </a:t>
            </a:r>
            <a:r>
              <a:rPr lang="en-US" sz="2400" i="1" u="sng" dirty="0" smtClean="0"/>
              <a:t>near and far</a:t>
            </a:r>
            <a:r>
              <a:rPr lang="en-US" sz="2400" i="1" dirty="0" smtClean="0"/>
              <a:t>.</a:t>
            </a:r>
            <a:endParaRPr lang="en-US" sz="2400" dirty="0" smtClean="0"/>
          </a:p>
          <a:p>
            <a:pPr>
              <a:buNone/>
            </a:pPr>
            <a:r>
              <a:rPr lang="en-US" sz="2400" dirty="0" smtClean="0"/>
              <a:t>	A </a:t>
            </a:r>
            <a:r>
              <a:rPr lang="en-US" sz="2400" u="sng" dirty="0" smtClean="0"/>
              <a:t>near call</a:t>
            </a:r>
            <a:r>
              <a:rPr lang="en-US" sz="2400" dirty="0" smtClean="0"/>
              <a:t> is a call to a procedure, which is in the same code segment as the CALL instruction.</a:t>
            </a:r>
          </a:p>
          <a:p>
            <a:pPr>
              <a:buNone/>
            </a:pPr>
            <a:r>
              <a:rPr lang="en-US" sz="2400" dirty="0" smtClean="0"/>
              <a:t>	When the 8086 executes a near CALL instruction, it decrements the stack pointer by 2 and copies the offset of the next instruction after the CALL into the stack. This offset saved in the stack is referred to as the return address, because this is the address that execution will return to after the procedure is executed.</a:t>
            </a:r>
          </a:p>
          <a:p>
            <a:pPr>
              <a:buNone/>
            </a:pPr>
            <a:r>
              <a:rPr lang="en-US" sz="2400" dirty="0" smtClean="0"/>
              <a:t>	A near CALL instruction will also load the instruction pointer with the offset of the first instruction in the procedure.</a:t>
            </a:r>
          </a:p>
          <a:p>
            <a:pPr>
              <a:buNone/>
            </a:pPr>
            <a:r>
              <a:rPr lang="en-US" sz="2400" dirty="0" smtClean="0"/>
              <a:t>	A RET instruction at the end of the procedure will return execution to the offset saved on the stack which is copied back to IP.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CALL (CALL A PROCEDURE)</a:t>
            </a:r>
            <a:endParaRPr lang="en-US" sz="2400" dirty="0" smtClean="0"/>
          </a:p>
          <a:p>
            <a:pPr>
              <a:buNone/>
            </a:pPr>
            <a:r>
              <a:rPr lang="en-US" sz="2400" dirty="0" smtClean="0"/>
              <a:t>	A </a:t>
            </a:r>
            <a:r>
              <a:rPr lang="en-US" sz="2400" u="sng" dirty="0" smtClean="0"/>
              <a:t>far call</a:t>
            </a:r>
            <a:r>
              <a:rPr lang="en-US" sz="2400" dirty="0" smtClean="0"/>
              <a:t> is a call to a procedure, which is in a different segment from the one that contains the CALL instruction. When the 8086 executes a far call, it decrements the stack pointer by 2 and copies the content of the CS register to the stack. It then decrements the stack pointer by 2 again and copies the offset of the instruction after the CALL instruction to the stack.</a:t>
            </a:r>
          </a:p>
          <a:p>
            <a:pPr>
              <a:buNone/>
            </a:pPr>
            <a:r>
              <a:rPr lang="en-US" sz="2400" dirty="0" smtClean="0"/>
              <a:t>	Finally, it loads CS with the segment base of the segment that contains the procedure, and loads IP with the offset of the first instruction of the procedure in that segment.</a:t>
            </a:r>
          </a:p>
          <a:p>
            <a:pPr>
              <a:buNone/>
            </a:pPr>
            <a:r>
              <a:rPr lang="en-US" sz="2400" dirty="0" smtClean="0"/>
              <a:t>	A RET instruction at the end of the procedure will return execution to the next instruction after the CALL by restoring the saved values of CS and IP from the stack.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RET (RETURN EXECUTION FROM PROCEDURE TO CALLING PROGRAM)</a:t>
            </a:r>
            <a:endParaRPr lang="en-US" sz="2400" dirty="0" smtClean="0"/>
          </a:p>
          <a:p>
            <a:pPr>
              <a:buNone/>
            </a:pPr>
            <a:r>
              <a:rPr lang="en-US" sz="2400" dirty="0" smtClean="0"/>
              <a:t>	The RET instruction will return execution from a procedure to the next instruction after the CALL instruction which was used to call the procedure.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JMP (UNCONDITIONAL JUMP TO SPECIFIED DESTINATION)</a:t>
            </a:r>
          </a:p>
          <a:p>
            <a:pPr>
              <a:buNone/>
            </a:pPr>
            <a:r>
              <a:rPr lang="en-US" sz="2400" dirty="0" smtClean="0"/>
              <a:t>	This instruction will fetch the next instruction from the location specified in the instruction.</a:t>
            </a:r>
          </a:p>
          <a:p>
            <a:pPr>
              <a:buNone/>
            </a:pPr>
            <a:r>
              <a:rPr lang="en-US" sz="2400" dirty="0" smtClean="0"/>
              <a:t>	If the destination is in the same code segment as the JMP instruction, then only the instruction pointer will be changed to get the destination location. </a:t>
            </a:r>
            <a:r>
              <a:rPr lang="en-US" sz="2400" u="sng" dirty="0" smtClean="0"/>
              <a:t>This is referred to as a near jump</a:t>
            </a:r>
            <a:r>
              <a:rPr lang="en-US" sz="2400" dirty="0" smtClean="0"/>
              <a:t>.</a:t>
            </a:r>
          </a:p>
          <a:p>
            <a:pPr>
              <a:buNone/>
            </a:pPr>
            <a:r>
              <a:rPr lang="en-US" sz="2400" dirty="0" smtClean="0"/>
              <a:t>	If the destination for the jump instruction is in a segment with a name different from that of the segment containing the JMP instruction, then both the instruction pointer and the code segment register content will be changed to get the destination location. </a:t>
            </a:r>
            <a:r>
              <a:rPr lang="en-US" sz="2400" u="sng" dirty="0" smtClean="0"/>
              <a:t>This referred to as a far jump</a:t>
            </a:r>
            <a:r>
              <a:rPr lang="en-US" sz="24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JA (JUMP IF ABOVE)</a:t>
            </a:r>
          </a:p>
          <a:p>
            <a:pPr>
              <a:buNone/>
            </a:pPr>
            <a:r>
              <a:rPr lang="en-US" sz="2400" b="1" dirty="0" smtClean="0"/>
              <a:t>	JNBE (JUMP IF NOT BELOW OR EQUAL)</a:t>
            </a:r>
          </a:p>
          <a:p>
            <a:pPr>
              <a:buNone/>
            </a:pPr>
            <a:r>
              <a:rPr lang="en-US" sz="2400" dirty="0" smtClean="0"/>
              <a:t>	If, after a compare or some other instructions which affect flags, the zero flag and the carry flag both are 0, this instruction will cause execution to jump to a label given in the instruction. If CF and ZF are not both 0, the instruction will have no effect on program execution.</a:t>
            </a:r>
          </a:p>
          <a:p>
            <a:pPr>
              <a:buNone/>
            </a:pPr>
            <a:r>
              <a:rPr lang="pt-BR" sz="2400" dirty="0" smtClean="0"/>
              <a:t>	</a:t>
            </a:r>
            <a:endParaRPr lang="en-US" sz="2400" dirty="0" smtClean="0"/>
          </a:p>
          <a:p>
            <a:pPr>
              <a:buNone/>
            </a:pPr>
            <a:r>
              <a:rPr lang="en-US" sz="2400" dirty="0" smtClean="0"/>
              <a:t>	CMP AX, 4371H	;Compare by subtracting 4371H from AX</a:t>
            </a:r>
          </a:p>
          <a:p>
            <a:pPr>
              <a:buNone/>
            </a:pPr>
            <a:r>
              <a:rPr lang="en-US" sz="2400" dirty="0" smtClean="0"/>
              <a:t>	JA NEXT		;Jump to label NEXT if AX above 4371H</a:t>
            </a:r>
          </a:p>
          <a:p>
            <a:pPr>
              <a:buNone/>
            </a:pPr>
            <a:r>
              <a:rPr lang="pt-BR" sz="2400" dirty="0" smtClean="0"/>
              <a:t>	CMP AX, 4371H	;Compare (AX – 4371H)</a:t>
            </a:r>
            <a:endParaRPr lang="en-US" sz="2400" dirty="0" smtClean="0"/>
          </a:p>
          <a:p>
            <a:pPr>
              <a:buNone/>
            </a:pPr>
            <a:r>
              <a:rPr lang="en-US" sz="2400" dirty="0" smtClean="0"/>
              <a:t>	JNBE NEXT		;Jump to label NEXT if AX not below or 			equal to 4371H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JNA (JUMP IF NOT ABOVE)</a:t>
            </a:r>
          </a:p>
          <a:p>
            <a:pPr>
              <a:buNone/>
            </a:pPr>
            <a:r>
              <a:rPr lang="en-US" sz="2400" b="1" dirty="0" smtClean="0"/>
              <a:t>	JBE (JUMP IF BELOW OR EQUAL)</a:t>
            </a:r>
          </a:p>
          <a:p>
            <a:pPr>
              <a:buNone/>
            </a:pPr>
            <a:r>
              <a:rPr lang="en-US" sz="2400" dirty="0" smtClean="0"/>
              <a:t>	If, after a compare or some other instructions which affect flags, either the zero flag or the carry flag is 1, this instruction will cause execution to jump to a label given in the instruction. If CF and ZF are both 0, the instruction will have no effect on program execution.</a:t>
            </a:r>
          </a:p>
          <a:p>
            <a:pPr>
              <a:buNone/>
            </a:pPr>
            <a:endParaRPr lang="en-US" sz="1000" dirty="0" smtClean="0"/>
          </a:p>
          <a:p>
            <a:pPr>
              <a:buNone/>
            </a:pPr>
            <a:r>
              <a:rPr lang="pt-BR" sz="2400" dirty="0" smtClean="0"/>
              <a:t>	CMP AX, 4371H	;Compare (AX – 4371H)</a:t>
            </a:r>
          </a:p>
          <a:p>
            <a:pPr>
              <a:buNone/>
            </a:pPr>
            <a:r>
              <a:rPr lang="en-US" sz="2400" dirty="0" smtClean="0"/>
              <a:t>	JBE NEXT		;Jump to label NEXT if AX is below or equal 			to 4371H</a:t>
            </a:r>
          </a:p>
          <a:p>
            <a:pPr>
              <a:buNone/>
            </a:pPr>
            <a:r>
              <a:rPr lang="pt-BR" sz="2400" dirty="0" smtClean="0"/>
              <a:t>	CMP AX, 4371H	;Compare (AX – 4371H)</a:t>
            </a:r>
            <a:endParaRPr lang="en-US" sz="2400" dirty="0" smtClean="0"/>
          </a:p>
          <a:p>
            <a:pPr>
              <a:buNone/>
            </a:pPr>
            <a:r>
              <a:rPr lang="en-US" sz="2400" dirty="0" smtClean="0"/>
              <a:t>	JNA NEXT		;Jump to label NEXT if AX not above 4371H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JE (JUMP IF EQUAL)</a:t>
            </a:r>
          </a:p>
          <a:p>
            <a:pPr>
              <a:buNone/>
            </a:pPr>
            <a:r>
              <a:rPr lang="en-US" sz="2400" b="1" dirty="0" smtClean="0"/>
              <a:t>	JZ (JUMP IF ZERO)</a:t>
            </a:r>
          </a:p>
          <a:p>
            <a:pPr>
              <a:buNone/>
            </a:pPr>
            <a:r>
              <a:rPr lang="en-US" sz="2400" dirty="0" smtClean="0"/>
              <a:t>	This instruction is usually used after a Compare instruction. If the zero flag is set, then this instruction will cause a jump to the label given in the instruction.</a:t>
            </a:r>
          </a:p>
          <a:p>
            <a:pPr>
              <a:buNone/>
            </a:pPr>
            <a:endParaRPr lang="en-US" sz="1000" dirty="0" smtClean="0"/>
          </a:p>
          <a:p>
            <a:pPr>
              <a:buNone/>
            </a:pPr>
            <a:r>
              <a:rPr lang="en-US" sz="2400" dirty="0" smtClean="0"/>
              <a:t>	CMP BX, DX		;Compare (BX-DX)</a:t>
            </a:r>
          </a:p>
          <a:p>
            <a:pPr>
              <a:buNone/>
            </a:pPr>
            <a:r>
              <a:rPr lang="en-US" sz="2400" dirty="0" smtClean="0"/>
              <a:t>	JE DONE		;Jump to DONE if BX = DX</a:t>
            </a:r>
          </a:p>
          <a:p>
            <a:pPr>
              <a:buNone/>
            </a:pPr>
            <a:r>
              <a:rPr lang="en-US" sz="2400" dirty="0" smtClean="0"/>
              <a:t>	IN AL, 8FH		;Read data from port 8FH</a:t>
            </a:r>
          </a:p>
          <a:p>
            <a:pPr>
              <a:buNone/>
            </a:pPr>
            <a:r>
              <a:rPr lang="en-US" sz="2400" dirty="0" smtClean="0"/>
              <a:t>	SUB AL, 30H	;Subtract the minimum value.</a:t>
            </a:r>
          </a:p>
          <a:p>
            <a:pPr>
              <a:buNone/>
            </a:pPr>
            <a:r>
              <a:rPr lang="en-US" sz="2400" dirty="0" smtClean="0"/>
              <a:t>	JZ START		;Jump to label START if the result of 				subtraction is 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JNE (JUMP NOT EQUAL)</a:t>
            </a:r>
          </a:p>
          <a:p>
            <a:pPr>
              <a:buNone/>
            </a:pPr>
            <a:r>
              <a:rPr lang="en-US" sz="2400" b="1" dirty="0" smtClean="0"/>
              <a:t>	JNZ (JUMP IF NOT ZERO)</a:t>
            </a:r>
          </a:p>
          <a:p>
            <a:pPr>
              <a:buNone/>
            </a:pPr>
            <a:r>
              <a:rPr lang="en-US" sz="2400" dirty="0" smtClean="0"/>
              <a:t>	This instruction is usually used after a Compare instruction. If the zero flag is 0, then this instruction will cause a jump to the label given in the instruction.</a:t>
            </a:r>
          </a:p>
          <a:p>
            <a:pPr>
              <a:buNone/>
            </a:pPr>
            <a:endParaRPr lang="en-US" sz="1000" dirty="0" smtClean="0"/>
          </a:p>
          <a:p>
            <a:pPr>
              <a:buNone/>
            </a:pPr>
            <a:r>
              <a:rPr lang="en-US" sz="2400" dirty="0" smtClean="0"/>
              <a:t>	IN AL, F8H		;Read data value from port</a:t>
            </a:r>
          </a:p>
          <a:p>
            <a:pPr>
              <a:buNone/>
            </a:pPr>
            <a:r>
              <a:rPr lang="it-IT" sz="2400" dirty="0" smtClean="0"/>
              <a:t>	CMP AL, 72		;Compare (AL –72)</a:t>
            </a:r>
          </a:p>
          <a:p>
            <a:pPr>
              <a:buNone/>
            </a:pPr>
            <a:r>
              <a:rPr lang="en-US" sz="2400" dirty="0" smtClean="0"/>
              <a:t>	JNE NEXT		;Jump to label NEXT if AL ≠ 72</a:t>
            </a:r>
          </a:p>
          <a:p>
            <a:pPr>
              <a:buNone/>
            </a:pPr>
            <a:r>
              <a:rPr lang="en-US" sz="2400" dirty="0" smtClean="0"/>
              <a:t>	ADD AX, 0002H	;Add count factor 0002H to AX</a:t>
            </a:r>
          </a:p>
          <a:p>
            <a:pPr>
              <a:buNone/>
            </a:pPr>
            <a:r>
              <a:rPr lang="en-US" sz="2400" dirty="0" smtClean="0"/>
              <a:t>	DEC BX		;Decrement BX</a:t>
            </a:r>
          </a:p>
          <a:p>
            <a:pPr>
              <a:buNone/>
            </a:pPr>
            <a:r>
              <a:rPr lang="en-US" sz="2400" dirty="0" smtClean="0"/>
              <a:t>	JNZ NEXT		;Jump to label NEXT if BX ≠ 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JS (JUMP IF SIGNED / JUMP IF NEGATIVE)</a:t>
            </a:r>
          </a:p>
          <a:p>
            <a:pPr>
              <a:buNone/>
            </a:pPr>
            <a:r>
              <a:rPr lang="en-US" sz="2400" dirty="0" smtClean="0"/>
              <a:t>	This instruction will cause a jump to the specified destination address if the sign flag is set. Since a 1 in the sign flag indicates a negative signed number, you can think of this instruction as saying “jump if negative”.</a:t>
            </a:r>
          </a:p>
          <a:p>
            <a:pPr>
              <a:buNone/>
            </a:pPr>
            <a:endParaRPr lang="en-US" sz="1000" dirty="0" smtClean="0"/>
          </a:p>
          <a:p>
            <a:pPr>
              <a:buNone/>
            </a:pPr>
            <a:r>
              <a:rPr lang="en-US" sz="2400" dirty="0" smtClean="0"/>
              <a:t>	ADD BL, DH		;Add signed byte in DH to signed byte in 			BL</a:t>
            </a:r>
          </a:p>
          <a:p>
            <a:pPr>
              <a:buNone/>
            </a:pPr>
            <a:r>
              <a:rPr lang="en-US" sz="2400" dirty="0" smtClean="0"/>
              <a:t>	JS NEXT		;Jump to label NEXT if result of addition is 			negative number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JNS (JUMP IF NOT SIGNED / JUMP IF POSITIVE)</a:t>
            </a:r>
          </a:p>
          <a:p>
            <a:pPr>
              <a:buNone/>
            </a:pPr>
            <a:r>
              <a:rPr lang="en-US" sz="2400" dirty="0" smtClean="0"/>
              <a:t>	This instruction will cause a jump to the specified destination address if the sign flag is 0. Since a 0 in the sign flag indicate a positive signed number, you can think of this instruction as saying “jump if positive”.</a:t>
            </a:r>
          </a:p>
          <a:p>
            <a:pPr>
              <a:buNone/>
            </a:pPr>
            <a:endParaRPr lang="en-US" sz="1000" dirty="0" smtClean="0"/>
          </a:p>
          <a:p>
            <a:pPr>
              <a:buNone/>
            </a:pPr>
            <a:r>
              <a:rPr lang="en-US" sz="2400" dirty="0" smtClean="0"/>
              <a:t>	DEC AL	;Decrement AL </a:t>
            </a:r>
          </a:p>
          <a:p>
            <a:pPr>
              <a:buNone/>
            </a:pPr>
            <a:r>
              <a:rPr lang="en-US" sz="2400" dirty="0" smtClean="0"/>
              <a:t>	JNS NEXT	;Jump to label NEXT if AL has not decremented to 		FFH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“TRANSFER OF CONTROL INSTRUCTIONS”</a:t>
            </a:r>
          </a:p>
          <a:p>
            <a:pPr>
              <a:buNone/>
            </a:pPr>
            <a:endParaRPr lang="en-US" sz="1000" b="1" dirty="0" smtClean="0"/>
          </a:p>
          <a:p>
            <a:pPr>
              <a:buNone/>
            </a:pPr>
            <a:r>
              <a:rPr lang="en-US" sz="2400" b="1" dirty="0" smtClean="0"/>
              <a:t>	JCXZ (JUMP IF THE CX REGISTER IS ZERO)</a:t>
            </a:r>
          </a:p>
          <a:p>
            <a:pPr>
              <a:buNone/>
            </a:pPr>
            <a:r>
              <a:rPr lang="en-US" sz="2400" dirty="0" smtClean="0"/>
              <a:t>	This instruction will cause a jump to the label given in the instruction, if the CX register contains all 0’s. The instruction does not look at the zero flag when it decides whether to jump or not.</a:t>
            </a:r>
          </a:p>
          <a:p>
            <a:pPr>
              <a:buNone/>
            </a:pPr>
            <a:endParaRPr lang="en-US" sz="1000" dirty="0" smtClean="0"/>
          </a:p>
          <a:p>
            <a:pPr>
              <a:buNone/>
            </a:pPr>
            <a:r>
              <a:rPr lang="en-US" sz="2400" dirty="0" smtClean="0"/>
              <a:t>	JCXZ SKIP		;If CX = 0, skip the process</a:t>
            </a:r>
          </a:p>
          <a:p>
            <a:pPr>
              <a:buNone/>
            </a:pPr>
            <a:r>
              <a:rPr lang="en-US" sz="2400" dirty="0" smtClean="0"/>
              <a:t>	SUB [BX], 07H	;Subtract 7 from data value</a:t>
            </a:r>
          </a:p>
          <a:p>
            <a:pPr>
              <a:buNone/>
            </a:pPr>
            <a:r>
              <a:rPr lang="en-US" sz="2400" dirty="0" smtClean="0"/>
              <a:t>	SKIP: ADD C		;Next instruction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2013</TotalTime>
  <Words>209</Words>
  <Application>Microsoft Office PowerPoint</Application>
  <PresentationFormat>On-screen Show (4:3)</PresentationFormat>
  <Paragraphs>136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“8086 Instruction Set”  Lecture-20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883</cp:revision>
  <dcterms:created xsi:type="dcterms:W3CDTF">2015-02-12T04:34:33Z</dcterms:created>
  <dcterms:modified xsi:type="dcterms:W3CDTF">2015-11-24T06:47:02Z</dcterms:modified>
</cp:coreProperties>
</file>