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7" r:id="rId3"/>
    <p:sldId id="328" r:id="rId5"/>
    <p:sldId id="309" r:id="rId6"/>
    <p:sldId id="329" r:id="rId7"/>
    <p:sldId id="339" r:id="rId8"/>
    <p:sldId id="330" r:id="rId9"/>
    <p:sldId id="331" r:id="rId10"/>
    <p:sldId id="332" r:id="rId11"/>
    <p:sldId id="333" r:id="rId12"/>
    <p:sldId id="334" r:id="rId13"/>
    <p:sldId id="335" r:id="rId14"/>
    <p:sldId id="336" r:id="rId15"/>
    <p:sldId id="33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85" autoAdjust="0"/>
    <p:restoredTop sz="94624"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3E1DD-B945-4D3F-AD59-14410C920831}"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03187-404E-4CBB-8B99-4B9DC22BFF51}" type="slidenum">
              <a:rPr lang="en-US" smtClean="0"/>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851FE-A0B2-4163-9A08-E56F0FE5F3CD}"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799E2-26C5-4D1F-B87E-DD36F4F2AA35}" type="slidenum">
              <a:rPr lang="en-US" smtClean="0"/>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B997-997A-41DF-AB03-6856FEFCEA2B}" type="datetime1">
              <a:rPr lang="en-US" smtClean="0"/>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7263C4C-D25E-4E09-87BD-2F5CEDA231AA}" type="datetime1">
              <a:rPr lang="en-US" smtClean="0"/>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7FEC803-1681-4D15-ACA1-3D4862422874}" type="datetime1">
              <a:rPr lang="en-US" smtClean="0"/>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57B5E7F-61CB-4DC3-A49F-52BF1271A326}" type="datetime1">
              <a:rPr lang="en-US" smtClean="0"/>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CA6B619-BD8F-48FB-B96F-D120D807D85E}" type="datetime1">
              <a:rPr lang="en-US" smtClean="0"/>
            </a:fld>
            <a:endParaRPr lang="en-US" dirty="0"/>
          </a:p>
        </p:txBody>
      </p:sp>
      <p:sp>
        <p:nvSpPr>
          <p:cNvPr id="5" name="Footer Placeholder 4"/>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28EE2FC-7C00-4EAF-97F1-6A0219858AA4}" type="datetime1">
              <a:rPr lang="en-US" smtClean="0"/>
            </a:fld>
            <a:endParaRPr lang="en-US" dirty="0"/>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BA6D715-AB65-4315-954C-452EDCD1FA59}" type="datetime1">
              <a:rPr lang="en-US" smtClean="0"/>
            </a:fld>
            <a:endParaRPr lang="en-US" dirty="0"/>
          </a:p>
        </p:txBody>
      </p:sp>
      <p:sp>
        <p:nvSpPr>
          <p:cNvPr id="8" name="Footer Placeholder 7"/>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9" name="Slide Number Placeholder 8"/>
          <p:cNvSpPr>
            <a:spLocks noGrp="1"/>
          </p:cNvSpPr>
          <p:nvPr>
            <p:ph type="sldNum" sz="quarter" idx="12"/>
          </p:nvPr>
        </p:nvSpPr>
        <p:spPr/>
        <p:txBody>
          <a:bodyPr/>
          <a:lstStyle/>
          <a:p>
            <a:fld id="{92A9C250-788A-47A2-9C1B-3CAE9680EAB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87B42-62E3-434E-A5A4-54D92730FA62}" type="datetime1">
              <a:rPr lang="en-US" smtClean="0"/>
            </a:fld>
            <a:endParaRPr lang="en-US" dirty="0"/>
          </a:p>
        </p:txBody>
      </p:sp>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1D91-0A47-414D-A753-0AAC36EA2B35}" type="datetime1">
              <a:rPr lang="en-US" smtClean="0"/>
            </a:fld>
            <a:endParaRPr lang="en-US" dirty="0"/>
          </a:p>
        </p:txBody>
      </p:sp>
      <p:sp>
        <p:nvSpPr>
          <p:cNvPr id="3" name="Footer Placeholder 2"/>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4" name="Slide Number Placeholder 3"/>
          <p:cNvSpPr>
            <a:spLocks noGrp="1"/>
          </p:cNvSpPr>
          <p:nvPr>
            <p:ph type="sldNum" sz="quarter" idx="12"/>
          </p:nvPr>
        </p:nvSpPr>
        <p:spPr/>
        <p:txBody>
          <a:bodyPr/>
          <a:lstStyle/>
          <a:p>
            <a:fld id="{92A9C250-788A-47A2-9C1B-3CAE9680EAB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7B7BC2A-8C2B-41CD-A392-5A49BBB3C75B}" type="datetime1">
              <a:rPr lang="en-US" smtClean="0"/>
            </a:fld>
            <a:endParaRPr lang="en-US" dirty="0"/>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B0EB6DB-651A-4647-ABB5-E039222EE7C8}" type="datetime1">
              <a:rPr lang="en-US" smtClean="0"/>
            </a:fld>
            <a:endParaRPr lang="en-US" dirty="0"/>
          </a:p>
        </p:txBody>
      </p:sp>
      <p:sp>
        <p:nvSpPr>
          <p:cNvPr id="6" name="Footer Placeholder 5"/>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AB4E6-A073-46FE-9C35-F1AF1A9807DF}" type="datetime1">
              <a:rPr lang="en-US"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a:t>
            </a:r>
            <a:r>
              <a:rPr lang="en-US" dirty="0" smtClean="0"/>
              <a:t>2015 - M. M. Yasin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C250-788A-47A2-9C1B-3CAE9680EAB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4267200"/>
          </a:xfrm>
        </p:spPr>
        <p:txBody>
          <a:bodyPr>
            <a:normAutofit/>
          </a:bodyPr>
          <a:lstStyle/>
          <a:p>
            <a:r>
              <a:rPr lang="en-US" sz="4000" dirty="0" smtClean="0"/>
              <a:t>“8086 Instruction Set”</a:t>
            </a:r>
            <a:br>
              <a:rPr lang="en-US" sz="4000" dirty="0" smtClean="0"/>
            </a:br>
            <a:br>
              <a:rPr lang="en-US" sz="3200" dirty="0" smtClean="0"/>
            </a:br>
            <a:r>
              <a:rPr lang="en-US" sz="3200" dirty="0" smtClean="0"/>
              <a:t>Lecture-21</a:t>
            </a:r>
            <a:br>
              <a:rPr lang="en-US" sz="3200" dirty="0" smtClean="0"/>
            </a:br>
            <a:br>
              <a:rPr lang="en-US" sz="3200" dirty="0" smtClean="0"/>
            </a:br>
            <a:br>
              <a:rPr lang="en-US" sz="3200" dirty="0" smtClean="0"/>
            </a:br>
            <a:r>
              <a:rPr lang="en-US" sz="2400" dirty="0" smtClean="0">
                <a:latin typeface="+mn-lt"/>
                <a:cs typeface="Times New Roman" panose="02020603050405020304" pitchFamily="18" charset="0"/>
              </a:rPr>
              <a:t>M. M. Yasin</a:t>
            </a:r>
            <a:br>
              <a:rPr lang="en-US" sz="2400" dirty="0" smtClean="0">
                <a:latin typeface="+mn-lt"/>
                <a:cs typeface="Times New Roman" panose="02020603050405020304" pitchFamily="18" charset="0"/>
              </a:rPr>
            </a:br>
            <a:r>
              <a:rPr lang="en-US" sz="2400" dirty="0" smtClean="0">
                <a:latin typeface="+mn-lt"/>
                <a:cs typeface="Times New Roman" panose="02020603050405020304" pitchFamily="18" charset="0"/>
              </a:rPr>
              <a:t>myasin@ciitsahiwal.edu.pk</a:t>
            </a:r>
            <a:endParaRPr lang="en-US" sz="2400" dirty="0">
              <a:latin typeface="+mn-lt"/>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2A9C250-788A-47A2-9C1B-3CAE9680EABD}" type="slidenum">
              <a:rPr lang="en-US" smtClean="0"/>
            </a:fld>
            <a:r>
              <a:rPr lang="en-US" dirty="0" smtClean="0"/>
              <a:t>.1</a:t>
            </a:r>
            <a:endParaRPr lang="en-US" dirty="0"/>
          </a:p>
        </p:txBody>
      </p:sp>
      <p:sp>
        <p:nvSpPr>
          <p:cNvPr id="6" name="Footer Placeholder 3"/>
          <p:cNvSpPr>
            <a:spLocks noGrp="1"/>
          </p:cNvSpPr>
          <p:nvPr>
            <p:ph type="ftr" sz="quarter" idx="11"/>
          </p:nvPr>
        </p:nvSpPr>
        <p:spPr>
          <a:xfrm>
            <a:off x="3124200" y="6356350"/>
            <a:ext cx="2895600" cy="365125"/>
          </a:xfrm>
        </p:spPr>
        <p:txBody>
          <a:bodyPr/>
          <a:lstStyle/>
          <a:p>
            <a:r>
              <a:rPr lang="en-US" dirty="0" smtClean="0"/>
              <a:t>Fall </a:t>
            </a:r>
            <a:r>
              <a:rPr lang="en-US" dirty="0" smtClean="0"/>
              <a:t>2015 - M. M. Yasin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anose="05000000000000000000" pitchFamily="2" charset="2"/>
              </a:rPr>
              <a:t>“Input-Output Instructions”</a:t>
            </a:r>
            <a:endParaRPr lang="en-US" sz="2800" dirty="0" smtClean="0">
              <a:sym typeface="Wingdings" panose="05000000000000000000" pitchFamily="2" charset="2"/>
            </a:endParaRPr>
          </a:p>
          <a:p>
            <a:pPr>
              <a:buNone/>
            </a:pPr>
            <a:endParaRPr lang="en-US" sz="1000" dirty="0" smtClean="0"/>
          </a:p>
          <a:p>
            <a:pPr>
              <a:buNone/>
            </a:pPr>
            <a:r>
              <a:rPr lang="en-US" sz="2400" b="1" dirty="0" smtClean="0"/>
              <a:t>IN – IN Accumulator, Port</a:t>
            </a:r>
            <a:endParaRPr lang="en-US" sz="2400" b="1" dirty="0" smtClean="0"/>
          </a:p>
          <a:p>
            <a:pPr>
              <a:buNone/>
            </a:pPr>
            <a:r>
              <a:rPr lang="en-US" sz="2400" dirty="0" smtClean="0"/>
              <a:t>	For the </a:t>
            </a:r>
            <a:r>
              <a:rPr lang="en-US" sz="2400" u="sng" dirty="0" smtClean="0"/>
              <a:t>variable-port</a:t>
            </a:r>
            <a:r>
              <a:rPr lang="en-US" sz="2400" dirty="0" smtClean="0"/>
              <a:t> form of the IN instruction, the port address is loaded into the DX register before the IN instruction.</a:t>
            </a:r>
            <a:endParaRPr lang="en-US" sz="2400" dirty="0" smtClean="0"/>
          </a:p>
          <a:p>
            <a:pPr>
              <a:buNone/>
            </a:pPr>
            <a:r>
              <a:rPr lang="en-US" sz="2400" dirty="0" smtClean="0"/>
              <a:t>	Since DX is a 16-bit register, the port address can be any number between 0000H and FFFFH. Therefore, up to 65,536 ports are addressable in this mode.</a:t>
            </a:r>
            <a:endParaRPr lang="en-US" sz="2400" dirty="0" smtClean="0"/>
          </a:p>
          <a:p>
            <a:pPr>
              <a:buNone/>
            </a:pPr>
            <a:endParaRPr lang="en-US" sz="1000" dirty="0" smtClean="0"/>
          </a:p>
          <a:p>
            <a:pPr>
              <a:buNone/>
            </a:pPr>
            <a:r>
              <a:rPr lang="en-US" sz="2400" dirty="0" smtClean="0"/>
              <a:t>	MOV DX, 0FF78H	;Initialize DX to point to port</a:t>
            </a:r>
            <a:endParaRPr lang="en-US" sz="2400" dirty="0" smtClean="0"/>
          </a:p>
          <a:p>
            <a:pPr>
              <a:buNone/>
            </a:pPr>
            <a:r>
              <a:rPr lang="en-US" sz="2400" dirty="0" smtClean="0"/>
              <a:t>	IN AL, DX		;Input a byte from 8-bit port 0FF78H to AL</a:t>
            </a:r>
            <a:endParaRPr lang="en-US" sz="2400" dirty="0" smtClean="0"/>
          </a:p>
          <a:p>
            <a:pPr>
              <a:buNone/>
            </a:pPr>
            <a:r>
              <a:rPr lang="en-US" sz="2400" dirty="0" smtClean="0"/>
              <a:t>	IN AX, DX		;Input a word from 16-bit port 0FF78H to 			AX</a:t>
            </a:r>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anose="05000000000000000000" pitchFamily="2" charset="2"/>
              </a:rPr>
              <a:t>“Input-Output Instructions”</a:t>
            </a:r>
            <a:endParaRPr lang="en-US" sz="2800" dirty="0" smtClean="0">
              <a:sym typeface="Wingdings" panose="05000000000000000000" pitchFamily="2" charset="2"/>
            </a:endParaRPr>
          </a:p>
          <a:p>
            <a:pPr>
              <a:buNone/>
            </a:pPr>
            <a:endParaRPr lang="en-US" sz="1000" dirty="0" smtClean="0"/>
          </a:p>
          <a:p>
            <a:pPr>
              <a:buNone/>
            </a:pPr>
            <a:r>
              <a:rPr lang="en-US" sz="2400" b="1" dirty="0" smtClean="0"/>
              <a:t>IN – IN Accumulator, Port</a:t>
            </a:r>
            <a:endParaRPr lang="en-US" sz="2400" b="1" dirty="0" smtClean="0"/>
          </a:p>
          <a:p>
            <a:pPr>
              <a:buNone/>
            </a:pPr>
            <a:r>
              <a:rPr lang="en-US" sz="2400" dirty="0" smtClean="0"/>
              <a:t>	The variable-port IN instruction has advantage that the port address can be computed or dynamically determined in the program.</a:t>
            </a:r>
            <a:endParaRPr lang="en-US" sz="2400" dirty="0" smtClean="0"/>
          </a:p>
          <a:p>
            <a:pPr>
              <a:buNone/>
            </a:pPr>
            <a:r>
              <a:rPr lang="en-US" sz="2400" dirty="0" smtClean="0"/>
              <a:t>	For example, that an 8086-based computer needs to input data from 10 terminals, each having its own port address. Instead of having a separate procedure to input data from each port, you can write one generalized input procedure and simply pass the address of the desired port to the procedure in DX.</a:t>
            </a:r>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anose="05000000000000000000" pitchFamily="2" charset="2"/>
              </a:rPr>
              <a:t>“Input-Output Instructions”</a:t>
            </a:r>
            <a:endParaRPr lang="en-US" sz="2800" dirty="0" smtClean="0">
              <a:sym typeface="Wingdings" panose="05000000000000000000" pitchFamily="2" charset="2"/>
            </a:endParaRPr>
          </a:p>
          <a:p>
            <a:pPr>
              <a:buNone/>
            </a:pPr>
            <a:endParaRPr lang="en-US" sz="1000" dirty="0" smtClean="0"/>
          </a:p>
          <a:p>
            <a:pPr>
              <a:buNone/>
            </a:pPr>
            <a:r>
              <a:rPr lang="en-US" sz="2400" b="1" dirty="0" smtClean="0"/>
              <a:t>OUT – OUT Port, Accumulator</a:t>
            </a:r>
            <a:endParaRPr lang="en-US" sz="2400" b="1" dirty="0" smtClean="0"/>
          </a:p>
          <a:p>
            <a:pPr>
              <a:buNone/>
            </a:pPr>
            <a:r>
              <a:rPr lang="en-US" sz="2400" dirty="0" smtClean="0"/>
              <a:t>	The OUT instruction copies a byte from AL or a word from AX to the specified port. The OUT instruction has two possible forms, (1) fixed port and (2) variable port.</a:t>
            </a:r>
            <a:endParaRPr lang="en-US" sz="2400" dirty="0" smtClean="0"/>
          </a:p>
          <a:p>
            <a:pPr>
              <a:buNone/>
            </a:pPr>
            <a:r>
              <a:rPr lang="en-US" sz="2400" dirty="0" smtClean="0"/>
              <a:t>	For the </a:t>
            </a:r>
            <a:r>
              <a:rPr lang="en-US" sz="2400" u="sng" dirty="0" smtClean="0"/>
              <a:t>fixed port</a:t>
            </a:r>
            <a:r>
              <a:rPr lang="en-US" sz="2400" dirty="0" smtClean="0"/>
              <a:t> form, the 8-bit port address is specified directly in the instruction. With this form, any one of 256 possible ports can be addressed.</a:t>
            </a:r>
            <a:endParaRPr lang="en-US" sz="2400" dirty="0" smtClean="0"/>
          </a:p>
          <a:p>
            <a:pPr>
              <a:buNone/>
            </a:pPr>
            <a:endParaRPr lang="en-US" sz="1000" dirty="0" smtClean="0"/>
          </a:p>
          <a:p>
            <a:pPr>
              <a:buNone/>
            </a:pPr>
            <a:r>
              <a:rPr lang="en-US" sz="2400" dirty="0" smtClean="0"/>
              <a:t>	OUT 3BH, AL	;Copy the content of AL to port 3BH</a:t>
            </a:r>
            <a:endParaRPr lang="en-US" sz="2400" dirty="0" smtClean="0"/>
          </a:p>
          <a:p>
            <a:pPr>
              <a:buNone/>
            </a:pPr>
            <a:r>
              <a:rPr lang="en-US" sz="2400" dirty="0" smtClean="0"/>
              <a:t>	OUT 2CH, AX	;Copy the content of AX to port 2CH</a:t>
            </a:r>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anose="05000000000000000000" pitchFamily="2" charset="2"/>
              </a:rPr>
              <a:t>“Input-Output Instructions”</a:t>
            </a:r>
            <a:endParaRPr lang="en-US" sz="2800" dirty="0" smtClean="0">
              <a:sym typeface="Wingdings" panose="05000000000000000000" pitchFamily="2" charset="2"/>
            </a:endParaRPr>
          </a:p>
          <a:p>
            <a:pPr>
              <a:buNone/>
            </a:pPr>
            <a:endParaRPr lang="en-US" sz="1000" dirty="0" smtClean="0"/>
          </a:p>
          <a:p>
            <a:pPr>
              <a:buNone/>
            </a:pPr>
            <a:r>
              <a:rPr lang="en-US" sz="2400" b="1" dirty="0" smtClean="0"/>
              <a:t>OUT – OUT Port, Accumulator</a:t>
            </a:r>
            <a:endParaRPr lang="en-US" sz="2400" b="1" dirty="0" smtClean="0"/>
          </a:p>
          <a:p>
            <a:pPr>
              <a:buNone/>
            </a:pPr>
            <a:r>
              <a:rPr lang="en-US" sz="2400" dirty="0" smtClean="0"/>
              <a:t>	For </a:t>
            </a:r>
            <a:r>
              <a:rPr lang="en-US" sz="2400" u="sng" dirty="0" smtClean="0"/>
              <a:t>variable port</a:t>
            </a:r>
            <a:r>
              <a:rPr lang="en-US" sz="2400" dirty="0" smtClean="0"/>
              <a:t> form of the OUT instruction, the content of AL or AX will be copied to the port at an address contained in DX. Therefore, the DX register must be loaded with the desired port address before this form of the OUT instruction is used.</a:t>
            </a:r>
            <a:endParaRPr lang="en-US" sz="2400" dirty="0" smtClean="0"/>
          </a:p>
          <a:p>
            <a:pPr>
              <a:buNone/>
            </a:pPr>
            <a:endParaRPr lang="en-US" sz="1000" dirty="0" smtClean="0"/>
          </a:p>
          <a:p>
            <a:pPr>
              <a:buNone/>
            </a:pPr>
            <a:r>
              <a:rPr lang="en-US" sz="2400" dirty="0" smtClean="0"/>
              <a:t>	MOV DX, 0FFF8H	;Load desired port address in DX</a:t>
            </a:r>
            <a:endParaRPr lang="en-US" sz="2400" dirty="0" smtClean="0"/>
          </a:p>
          <a:p>
            <a:pPr>
              <a:buNone/>
            </a:pPr>
            <a:r>
              <a:rPr lang="en-US" sz="2400" dirty="0" smtClean="0"/>
              <a:t>	OUT DX, AL		;Copy content of AL to port FFF8H</a:t>
            </a:r>
            <a:endParaRPr lang="en-US" sz="2400" dirty="0" smtClean="0"/>
          </a:p>
          <a:p>
            <a:pPr>
              <a:buNone/>
            </a:pPr>
            <a:r>
              <a:rPr lang="en-US" sz="2400" dirty="0" smtClean="0"/>
              <a:t>	OUT DX, AX		;Copy content of AX to port FFF8H</a:t>
            </a: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anose="05000000000000000000" pitchFamily="2" charset="2"/>
              </a:rPr>
              <a:t>“Topics Covered”</a:t>
            </a:r>
            <a:endParaRPr lang="en-US" sz="2800" dirty="0" smtClean="0">
              <a:sym typeface="Wingdings" panose="05000000000000000000" pitchFamily="2" charset="2"/>
            </a:endParaRPr>
          </a:p>
          <a:p>
            <a:pPr>
              <a:buNone/>
            </a:pPr>
            <a:endParaRPr lang="en-US" sz="2400" dirty="0" smtClean="0"/>
          </a:p>
          <a:p>
            <a:r>
              <a:rPr lang="en-US" sz="2400" dirty="0" smtClean="0"/>
              <a:t>Flag Manipulation Instructions (STC, CLC…)</a:t>
            </a:r>
            <a:endParaRPr lang="en-US" sz="2400" dirty="0" smtClean="0"/>
          </a:p>
          <a:p>
            <a:pPr>
              <a:buNone/>
            </a:pPr>
            <a:endParaRPr lang="en-US" sz="2400" dirty="0" smtClean="0"/>
          </a:p>
          <a:p>
            <a:r>
              <a:rPr lang="en-US" sz="2400" dirty="0" smtClean="0"/>
              <a:t>Stack Related Instructions (PUSH, POP…)</a:t>
            </a:r>
            <a:endParaRPr lang="en-US" sz="2400" dirty="0" smtClean="0"/>
          </a:p>
          <a:p>
            <a:pPr>
              <a:buNone/>
            </a:pPr>
            <a:endParaRPr lang="en-US" sz="2400" dirty="0" smtClean="0"/>
          </a:p>
          <a:p>
            <a:r>
              <a:rPr lang="en-US" sz="2400" dirty="0" smtClean="0"/>
              <a:t>Input-Output Instructions (IN, OUT…)</a:t>
            </a:r>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anose="05000000000000000000" pitchFamily="2" charset="2"/>
              </a:rPr>
              <a:t>“Flag Manipulation Instructions”</a:t>
            </a:r>
            <a:endParaRPr lang="en-US" sz="2800" dirty="0" smtClean="0">
              <a:sym typeface="Wingdings" panose="05000000000000000000" pitchFamily="2" charset="2"/>
            </a:endParaRPr>
          </a:p>
          <a:p>
            <a:pPr>
              <a:buNone/>
            </a:pPr>
            <a:endParaRPr lang="en-US" sz="2400" b="1" dirty="0" smtClean="0"/>
          </a:p>
          <a:p>
            <a:pPr>
              <a:buNone/>
            </a:pPr>
            <a:r>
              <a:rPr lang="en-US" sz="2400" b="1" dirty="0" smtClean="0"/>
              <a:t>STC (Set Carry Flag)</a:t>
            </a:r>
            <a:endParaRPr lang="en-US" sz="2400" b="1" dirty="0" smtClean="0"/>
          </a:p>
          <a:p>
            <a:pPr>
              <a:buNone/>
            </a:pPr>
            <a:r>
              <a:rPr lang="en-US" sz="2400" dirty="0" smtClean="0"/>
              <a:t>	This instruction sets the carry flag to 1.</a:t>
            </a:r>
            <a:endParaRPr lang="en-US" sz="600" dirty="0" smtClean="0"/>
          </a:p>
          <a:p>
            <a:pPr>
              <a:buNone/>
            </a:pPr>
            <a:endParaRPr lang="en-US" sz="2400" dirty="0" smtClean="0"/>
          </a:p>
          <a:p>
            <a:pPr>
              <a:buNone/>
            </a:pPr>
            <a:r>
              <a:rPr lang="en-US" sz="2400" b="1" dirty="0" smtClean="0"/>
              <a:t>CLC (Clear Carry Flag)</a:t>
            </a:r>
            <a:endParaRPr lang="en-US" sz="2400" b="1" dirty="0" smtClean="0"/>
          </a:p>
          <a:p>
            <a:pPr>
              <a:buNone/>
            </a:pPr>
            <a:r>
              <a:rPr lang="en-US" sz="2400" dirty="0" smtClean="0"/>
              <a:t>	This instruction resets the carry flag to 0.</a:t>
            </a:r>
            <a:endParaRPr lang="en-US" sz="600" dirty="0" smtClean="0"/>
          </a:p>
          <a:p>
            <a:pPr>
              <a:buNone/>
            </a:pPr>
            <a:endParaRPr lang="en-US" sz="2400" dirty="0" smtClean="0"/>
          </a:p>
          <a:p>
            <a:pPr>
              <a:buNone/>
            </a:pPr>
            <a:r>
              <a:rPr lang="en-US" sz="2400" b="1" dirty="0" smtClean="0"/>
              <a:t>CMC (Complement Carry Flag)</a:t>
            </a:r>
            <a:endParaRPr lang="en-US" sz="2400" b="1" dirty="0" smtClean="0"/>
          </a:p>
          <a:p>
            <a:pPr>
              <a:buNone/>
            </a:pPr>
            <a:r>
              <a:rPr lang="en-US" sz="2400" dirty="0" smtClean="0"/>
              <a:t>	This instruction complements the carry flag.</a:t>
            </a:r>
            <a:endParaRPr lang="en-US" sz="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anose="05000000000000000000" pitchFamily="2" charset="2"/>
              </a:rPr>
              <a:t>“Flag Manipulation Instructions”</a:t>
            </a:r>
            <a:endParaRPr lang="en-US" sz="2800" dirty="0" smtClean="0">
              <a:sym typeface="Wingdings" panose="05000000000000000000" pitchFamily="2" charset="2"/>
            </a:endParaRPr>
          </a:p>
          <a:p>
            <a:pPr>
              <a:buNone/>
            </a:pPr>
            <a:endParaRPr lang="en-US" sz="2400" b="1" dirty="0" smtClean="0"/>
          </a:p>
          <a:p>
            <a:pPr>
              <a:buNone/>
            </a:pPr>
            <a:r>
              <a:rPr lang="en-US" sz="2400" b="1" dirty="0" smtClean="0"/>
              <a:t>STI (Set Interrupt Flag)</a:t>
            </a:r>
            <a:endParaRPr lang="en-US" sz="2400" b="1" dirty="0" smtClean="0"/>
          </a:p>
          <a:p>
            <a:pPr>
              <a:buNone/>
            </a:pPr>
            <a:r>
              <a:rPr lang="en-US" sz="2400" dirty="0" smtClean="0"/>
              <a:t>	Setting the interrupt flag to a 1 enables the INTR interrupt input of the 8086.</a:t>
            </a:r>
            <a:endParaRPr lang="en-US" sz="2400" dirty="0" smtClean="0"/>
          </a:p>
          <a:p>
            <a:pPr>
              <a:buNone/>
            </a:pPr>
            <a:endParaRPr lang="en-US" sz="2400" dirty="0" smtClean="0"/>
          </a:p>
          <a:p>
            <a:pPr>
              <a:buNone/>
            </a:pPr>
            <a:r>
              <a:rPr lang="en-US" sz="2400" b="1" dirty="0" smtClean="0"/>
              <a:t>CLI (Clear Interrupt Flag)</a:t>
            </a:r>
            <a:endParaRPr lang="en-US" sz="2400" b="1" dirty="0" smtClean="0"/>
          </a:p>
          <a:p>
            <a:pPr>
              <a:buNone/>
            </a:pPr>
            <a:r>
              <a:rPr lang="en-US" sz="2400" dirty="0" smtClean="0"/>
              <a:t>	This instruction resets the interrupt flag to 0.</a:t>
            </a:r>
            <a:endParaRPr lang="en-US" sz="2400" dirty="0" smtClean="0"/>
          </a:p>
          <a:p>
            <a:pPr>
              <a:buNone/>
            </a:pPr>
            <a:r>
              <a:rPr lang="en-US" sz="2400" dirty="0" smtClean="0"/>
              <a:t>	If the interrupt flag is reset, the 8086 will not respond to an interrupt signal on its INTR input.</a:t>
            </a:r>
            <a:endParaRPr lang="en-US" sz="2400" dirty="0" smtClean="0"/>
          </a:p>
          <a:p>
            <a:pPr>
              <a:buNone/>
            </a:pPr>
            <a:endParaRPr lang="en-US" sz="2400" dirty="0" smtClean="0"/>
          </a:p>
          <a:p>
            <a:pPr>
              <a:buNone/>
            </a:pPr>
            <a:endParaRPr lang="en-US" sz="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335" b="1" dirty="0" smtClean="0">
                <a:sym typeface="+mn-ea"/>
              </a:rPr>
              <a:t>Q.</a:t>
            </a:r>
            <a:r>
              <a:rPr lang="en-US" sz="3335" dirty="0" smtClean="0">
                <a:sym typeface="+mn-ea"/>
              </a:rPr>
              <a:t> What would happen if a Non-Maskable interrupt occurs after a CLI instruction...??</a:t>
            </a:r>
            <a:endParaRPr lang="en-US" sz="3335"/>
          </a:p>
        </p:txBody>
      </p:sp>
      <p:sp>
        <p:nvSpPr>
          <p:cNvPr id="3" name="Content Placeholder 2"/>
          <p:cNvSpPr>
            <a:spLocks noGrp="1"/>
          </p:cNvSpPr>
          <p:nvPr>
            <p:ph idx="1"/>
          </p:nvPr>
        </p:nvSpPr>
        <p:spPr/>
        <p:txBody>
          <a:bodyPr>
            <a:normAutofit/>
          </a:bodyPr>
          <a:p>
            <a:r>
              <a:rPr lang="en-US" sz="2500"/>
              <a:t>When a Non-Maskable Interrupt (NMI) occurs after a CLI instruction, the NMI will still be processed immediately. The CLI instruction only disables maskable interrupts by clearing the interrupt flag (IF), but NMIs are designed to bypass this mechanism, ensuring they can be handled promptly even when the interrupt flag is cleared. This allows the system to respond to critical events without delay, maintaining system stability and reliability.</a:t>
            </a:r>
            <a:endParaRPr lang="en-US" sz="2500"/>
          </a:p>
        </p:txBody>
      </p:sp>
      <p:sp>
        <p:nvSpPr>
          <p:cNvPr id="4" name="Footer Placeholder 3"/>
          <p:cNvSpPr>
            <a:spLocks noGrp="1"/>
          </p:cNvSpPr>
          <p:nvPr>
            <p:ph type="ftr" sz="quarter" idx="11"/>
          </p:nvPr>
        </p:nvSpPr>
        <p:spPr/>
        <p:txBody>
          <a:bodyPr/>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p>
            <a:fld id="{92A9C250-788A-47A2-9C1B-3CAE9680EABD}"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anose="05000000000000000000" pitchFamily="2" charset="2"/>
              </a:rPr>
              <a:t>“Stack Related Instructions”</a:t>
            </a:r>
            <a:endParaRPr lang="en-US" sz="2800" dirty="0" smtClean="0">
              <a:sym typeface="Wingdings" panose="05000000000000000000" pitchFamily="2" charset="2"/>
            </a:endParaRPr>
          </a:p>
          <a:p>
            <a:pPr>
              <a:buNone/>
            </a:pPr>
            <a:endParaRPr lang="en-US" sz="1000" dirty="0" smtClean="0"/>
          </a:p>
          <a:p>
            <a:pPr>
              <a:buNone/>
            </a:pPr>
            <a:r>
              <a:rPr lang="en-US" sz="2400" b="1" dirty="0" smtClean="0"/>
              <a:t>PUSH – PUSH Source</a:t>
            </a:r>
            <a:endParaRPr lang="en-US" sz="2400" b="1" dirty="0" smtClean="0"/>
          </a:p>
          <a:p>
            <a:pPr>
              <a:buNone/>
            </a:pPr>
            <a:r>
              <a:rPr lang="en-US" sz="2400" dirty="0" smtClean="0"/>
              <a:t>	The PUSH instruction decrements the stack pointer by 2 and copies a word from a specified source to the location in the stack segment to which the stack pointer points.</a:t>
            </a:r>
            <a:endParaRPr lang="en-US" sz="2400" dirty="0" smtClean="0"/>
          </a:p>
          <a:p>
            <a:pPr>
              <a:buNone/>
            </a:pPr>
            <a:r>
              <a:rPr lang="en-US" sz="2400" dirty="0" smtClean="0"/>
              <a:t>	The source of the word can be general-purpose register, segment register, or memory.</a:t>
            </a:r>
            <a:endParaRPr lang="en-US" sz="2400" dirty="0" smtClean="0"/>
          </a:p>
          <a:p>
            <a:pPr>
              <a:buNone/>
            </a:pPr>
            <a:r>
              <a:rPr lang="en-US" sz="2400" dirty="0" smtClean="0"/>
              <a:t>	The stack segment register and the stack pointer must be initialized before this instruction can be used.</a:t>
            </a:r>
            <a:endParaRPr lang="en-US" sz="600" dirty="0" smtClean="0"/>
          </a:p>
          <a:p>
            <a:pPr>
              <a:buNone/>
            </a:pPr>
            <a:endParaRPr lang="en-US" sz="1000" dirty="0" smtClean="0"/>
          </a:p>
          <a:p>
            <a:pPr>
              <a:buNone/>
            </a:pPr>
            <a:r>
              <a:rPr lang="en-US" sz="2400" dirty="0" smtClean="0"/>
              <a:t>	PUSH BX	;Decrement SP by 2, copy BX to stack</a:t>
            </a:r>
            <a:endParaRPr lang="en-US" sz="2400" dirty="0" smtClean="0"/>
          </a:p>
          <a:p>
            <a:pPr>
              <a:buNone/>
            </a:pPr>
            <a:r>
              <a:rPr lang="en-US" sz="2400" dirty="0" smtClean="0"/>
              <a:t>	PUSH DS	;Decrement SP by 2, copy DS to stack</a:t>
            </a:r>
            <a:endParaRPr lang="en-US" sz="2400" dirty="0" smtClean="0"/>
          </a:p>
          <a:p>
            <a:pPr>
              <a:buNone/>
            </a:pPr>
            <a:r>
              <a:rPr lang="en-US" sz="2400" dirty="0" smtClean="0"/>
              <a:t>	PUSH BL	;Illegal, must push a word</a:t>
            </a:r>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anose="05000000000000000000" pitchFamily="2" charset="2"/>
              </a:rPr>
              <a:t>“Stack Related Instructions”</a:t>
            </a:r>
            <a:endParaRPr lang="en-US" sz="2800" dirty="0" smtClean="0">
              <a:sym typeface="Wingdings" panose="05000000000000000000" pitchFamily="2" charset="2"/>
            </a:endParaRPr>
          </a:p>
          <a:p>
            <a:pPr>
              <a:buNone/>
            </a:pPr>
            <a:endParaRPr lang="en-US" sz="1000" dirty="0" smtClean="0"/>
          </a:p>
          <a:p>
            <a:pPr>
              <a:buNone/>
            </a:pPr>
            <a:r>
              <a:rPr lang="en-US" sz="2400" b="1" dirty="0" smtClean="0"/>
              <a:t>POP – POP Destination</a:t>
            </a:r>
            <a:endParaRPr lang="en-US" sz="2400" b="1" dirty="0" smtClean="0"/>
          </a:p>
          <a:p>
            <a:pPr>
              <a:buNone/>
            </a:pPr>
            <a:r>
              <a:rPr lang="en-US" sz="2400" dirty="0" smtClean="0"/>
              <a:t>	The POP instruction copies a word from the stack location pointed to by the stack pointer to a destination specified in the instruction.</a:t>
            </a:r>
            <a:endParaRPr lang="en-US" sz="2400" dirty="0" smtClean="0"/>
          </a:p>
          <a:p>
            <a:pPr>
              <a:buNone/>
            </a:pPr>
            <a:r>
              <a:rPr lang="en-US" sz="2400" dirty="0" smtClean="0"/>
              <a:t>	The destination can be a general-purpose register, a segment register or a memory location.</a:t>
            </a:r>
            <a:endParaRPr lang="en-US" sz="2400" dirty="0" smtClean="0"/>
          </a:p>
          <a:p>
            <a:pPr>
              <a:buNone/>
            </a:pPr>
            <a:r>
              <a:rPr lang="en-US" sz="2400" dirty="0" smtClean="0"/>
              <a:t>	After the word is copied to the specified destination, the stack pointer is automatically incremented by 2 to point to the next word on the stack.</a:t>
            </a:r>
            <a:endParaRPr lang="en-US" sz="600" dirty="0" smtClean="0"/>
          </a:p>
          <a:p>
            <a:pPr>
              <a:buNone/>
            </a:pPr>
            <a:endParaRPr lang="en-US" sz="1000" dirty="0" smtClean="0"/>
          </a:p>
          <a:p>
            <a:pPr>
              <a:buNone/>
            </a:pPr>
            <a:r>
              <a:rPr lang="en-US" sz="2400" dirty="0" smtClean="0"/>
              <a:t>	POP DX	;Copy a word from top of stack to DX, increment 		SP by 2</a:t>
            </a:r>
            <a:endParaRPr lang="en-US" sz="2400" dirty="0" smtClean="0"/>
          </a:p>
          <a:p>
            <a:pPr>
              <a:buNone/>
            </a:pPr>
            <a:r>
              <a:rPr lang="en-US" sz="2400" dirty="0" smtClean="0"/>
              <a:t>	POP DS	;Copy a word from top of stack to DS, increment 		SP by 2</a:t>
            </a: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anose="05000000000000000000" pitchFamily="2" charset="2"/>
              </a:rPr>
              <a:t>“Stack Related Instructions”</a:t>
            </a:r>
            <a:endParaRPr lang="en-US" sz="2800" dirty="0" smtClean="0">
              <a:sym typeface="Wingdings" panose="05000000000000000000" pitchFamily="2" charset="2"/>
            </a:endParaRPr>
          </a:p>
          <a:p>
            <a:pPr>
              <a:buNone/>
            </a:pPr>
            <a:endParaRPr lang="en-US" sz="1000" dirty="0" smtClean="0"/>
          </a:p>
          <a:p>
            <a:pPr>
              <a:buNone/>
            </a:pPr>
            <a:r>
              <a:rPr lang="en-US" sz="2400" b="1" dirty="0" smtClean="0"/>
              <a:t>PUSHF (PUSH FLAG REGISTER TO STACK)</a:t>
            </a:r>
            <a:endParaRPr lang="en-US" sz="2400" b="1" dirty="0" smtClean="0"/>
          </a:p>
          <a:p>
            <a:pPr>
              <a:buNone/>
            </a:pPr>
            <a:r>
              <a:rPr lang="en-US" sz="2400" dirty="0" smtClean="0"/>
              <a:t>	The PUSHF instruction decrements the stack pointer by 2 and copies a word in the flag register to two memory locations in stack pointed to by the stack pointer.</a:t>
            </a:r>
            <a:endParaRPr lang="en-US" sz="2400" dirty="0" smtClean="0"/>
          </a:p>
          <a:p>
            <a:pPr>
              <a:buNone/>
            </a:pPr>
            <a:endParaRPr lang="en-US" sz="2400" dirty="0" smtClean="0"/>
          </a:p>
          <a:p>
            <a:pPr>
              <a:buNone/>
            </a:pPr>
            <a:r>
              <a:rPr lang="en-US" sz="2400" b="1" dirty="0" smtClean="0"/>
              <a:t>POPF (POP WORD FROM TOP OF STACK TO FLAG REGISTER)</a:t>
            </a:r>
            <a:endParaRPr lang="en-US" sz="2400" b="1" dirty="0" smtClean="0"/>
          </a:p>
          <a:p>
            <a:pPr>
              <a:buNone/>
            </a:pPr>
            <a:r>
              <a:rPr lang="en-US" sz="2400" dirty="0" smtClean="0"/>
              <a:t>	The POPF instruction copies a word from two memory locations at the top of the stack to the flag register and increments the stack pointer by 2.</a:t>
            </a: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a:t>
            </a:r>
            <a:r>
              <a:rPr lang="en-US" dirty="0" smtClean="0"/>
              <a:t>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anose="05000000000000000000" pitchFamily="2" charset="2"/>
              </a:rPr>
              <a:t>“Input-Output Instructions”</a:t>
            </a:r>
            <a:endParaRPr lang="en-US" sz="2800" dirty="0" smtClean="0">
              <a:sym typeface="Wingdings" panose="05000000000000000000" pitchFamily="2" charset="2"/>
            </a:endParaRPr>
          </a:p>
          <a:p>
            <a:pPr>
              <a:buNone/>
            </a:pPr>
            <a:endParaRPr lang="en-US" sz="1000" dirty="0" smtClean="0"/>
          </a:p>
          <a:p>
            <a:pPr>
              <a:buNone/>
            </a:pPr>
            <a:r>
              <a:rPr lang="en-US" sz="2400" b="1" dirty="0" smtClean="0"/>
              <a:t>IN – IN Accumulator, Port</a:t>
            </a:r>
            <a:endParaRPr lang="en-US" sz="2400" b="1" dirty="0" smtClean="0"/>
          </a:p>
          <a:p>
            <a:pPr>
              <a:buNone/>
            </a:pPr>
            <a:r>
              <a:rPr lang="en-US" sz="2400" dirty="0" smtClean="0"/>
              <a:t>	The IN instruction copies data from a port to the AL or AX register. If an 8-bit port is read, the data will go to AL. If a 16-bit port is read, the data will go to AX.</a:t>
            </a:r>
            <a:endParaRPr lang="en-US" sz="2400" dirty="0" smtClean="0"/>
          </a:p>
          <a:p>
            <a:pPr>
              <a:buNone/>
            </a:pPr>
            <a:r>
              <a:rPr lang="en-US" sz="2400" dirty="0" smtClean="0"/>
              <a:t>	The IN instruction has two possible formats, (1) fixed port and (2) variable port.</a:t>
            </a:r>
            <a:endParaRPr lang="en-US" sz="2400" dirty="0" smtClean="0"/>
          </a:p>
          <a:p>
            <a:pPr>
              <a:buNone/>
            </a:pPr>
            <a:r>
              <a:rPr lang="en-US" sz="2400" dirty="0" smtClean="0"/>
              <a:t>	For </a:t>
            </a:r>
            <a:r>
              <a:rPr lang="en-US" sz="2400" u="sng" dirty="0" smtClean="0"/>
              <a:t>fixed port</a:t>
            </a:r>
            <a:r>
              <a:rPr lang="en-US" sz="2400" dirty="0" smtClean="0"/>
              <a:t> type, the 8-bit address of a port is specified directly in the instruction. With this form, any one of 256 possible ports can be addressed.</a:t>
            </a:r>
            <a:endParaRPr lang="en-US" sz="2400" dirty="0" smtClean="0"/>
          </a:p>
          <a:p>
            <a:pPr>
              <a:buNone/>
            </a:pPr>
            <a:endParaRPr lang="en-US" sz="1000" dirty="0" smtClean="0"/>
          </a:p>
          <a:p>
            <a:pPr>
              <a:buNone/>
            </a:pPr>
            <a:r>
              <a:rPr lang="en-US" sz="2400" dirty="0" smtClean="0"/>
              <a:t>	IN AL, OC8H	;Input a byte from port OC8H to AL</a:t>
            </a:r>
            <a:endParaRPr lang="en-US" sz="2400" dirty="0" smtClean="0"/>
          </a:p>
          <a:p>
            <a:pPr>
              <a:buNone/>
            </a:pPr>
            <a:r>
              <a:rPr lang="en-US" sz="2400" dirty="0" smtClean="0"/>
              <a:t>	IN AX, 34H		;Input a word from port 34H to AX</a:t>
            </a:r>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5553</Words>
  <Application>WPS Presentation</Application>
  <PresentationFormat>On-screen Show (4:3)</PresentationFormat>
  <Paragraphs>161</Paragraphs>
  <Slides>13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Times New Roman</vt:lpstr>
      <vt:lpstr>Calibri</vt:lpstr>
      <vt:lpstr>Microsoft YaHei</vt:lpstr>
      <vt:lpstr>Arial Unicode MS</vt:lpstr>
      <vt:lpstr>Office Theme</vt:lpstr>
      <vt:lpstr>“8086 Instruction Set”  Lecture-21   M. M. Yasin myasin@ciitsahiwal.edu.pk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[Computer Organization] Lecture 1</dc:title>
  <dc:creator>yasin</dc:creator>
  <cp:lastModifiedBy>sanas</cp:lastModifiedBy>
  <cp:revision>730</cp:revision>
  <dcterms:created xsi:type="dcterms:W3CDTF">2015-02-12T04:34:00Z</dcterms:created>
  <dcterms:modified xsi:type="dcterms:W3CDTF">2024-06-09T07:16:03Z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47BB4D5C2F314D10A0EF5CCD454373F4_12</vt:lpwstr>
  </property>
  <property fmtid="{D5CDD505-2E9C-101B-9397-08002B2CF9AE}" pid="3" name="KSOProductBuildVer">
    <vt:lpwstr>1033-12.2.0.13472</vt:lpwstr>
  </property>
</Properties>
</file>