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335" r:id="rId3"/>
    <p:sldId id="339" r:id="rId4"/>
    <p:sldId id="328" r:id="rId5"/>
    <p:sldId id="340" r:id="rId6"/>
    <p:sldId id="344" r:id="rId7"/>
    <p:sldId id="345" r:id="rId8"/>
    <p:sldId id="341" r:id="rId9"/>
    <p:sldId id="342" r:id="rId10"/>
    <p:sldId id="338" r:id="rId11"/>
    <p:sldId id="343" r:id="rId12"/>
    <p:sldId id="346" r:id="rId13"/>
    <p:sldId id="347" r:id="rId14"/>
    <p:sldId id="348" r:id="rId15"/>
    <p:sldId id="349" r:id="rId16"/>
    <p:sldId id="350" r:id="rId17"/>
    <p:sldId id="352" r:id="rId18"/>
    <p:sldId id="35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85" autoAdjust="0"/>
    <p:restoredTop sz="94624" autoAdjust="0"/>
  </p:normalViewPr>
  <p:slideViewPr>
    <p:cSldViewPr>
      <p:cViewPr varScale="1">
        <p:scale>
          <a:sx n="70" d="100"/>
          <a:sy n="70" d="100"/>
        </p:scale>
        <p:origin x="-14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B3E1DD-B945-4D3F-AD59-14410C920831}" type="datetimeFigureOut">
              <a:rPr lang="en-US" smtClean="0"/>
              <a:pPr/>
              <a:t>12/9/2015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03187-404E-4CBB-8B99-4B9DC22BFF51}"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851FE-A0B2-4163-9A08-E56F0FE5F3CD}" type="datetimeFigureOut">
              <a:rPr lang="en-US" smtClean="0"/>
              <a:pPr/>
              <a:t>12/9/2015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E799E2-26C5-4D1F-B87E-DD36F4F2AA35}" type="slidenum">
              <a:rPr lang="en-US" smtClean="0"/>
              <a:pPr/>
              <a:t>‹#›</a:t>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88B997-997A-41DF-AB03-6856FEFCEA2B}" type="datetime1">
              <a:rPr lang="en-US" smtClean="0"/>
              <a:pPr/>
              <a:t>12/9/2015</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63C4C-D25E-4E09-87BD-2F5CEDA231AA}" type="datetime1">
              <a:rPr lang="en-US" smtClean="0"/>
              <a:pPr/>
              <a:t>12/9/2015</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EC803-1681-4D15-ACA1-3D4862422874}" type="datetime1">
              <a:rPr lang="en-US" smtClean="0"/>
              <a:pPr/>
              <a:t>12/9/2015</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B5E7F-61CB-4DC3-A49F-52BF1271A326}" type="datetime1">
              <a:rPr lang="en-US" smtClean="0"/>
              <a:pPr/>
              <a:t>12/9/2015</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6B619-BD8F-48FB-B96F-D120D807D85E}" type="datetime1">
              <a:rPr lang="en-US" smtClean="0"/>
              <a:pPr/>
              <a:t>12/9/2015</a:t>
            </a:fld>
            <a:endParaRPr lang="en-US" dirty="0"/>
          </a:p>
        </p:txBody>
      </p:sp>
      <p:sp>
        <p:nvSpPr>
          <p:cNvPr id="5" name="Footer Placeholder 4"/>
          <p:cNvSpPr>
            <a:spLocks noGrp="1"/>
          </p:cNvSpPr>
          <p:nvPr>
            <p:ph type="ftr" sz="quarter" idx="11"/>
          </p:nvPr>
        </p:nvSpPr>
        <p:spPr/>
        <p:txBody>
          <a:bodyPr/>
          <a:lstStyle/>
          <a:p>
            <a:r>
              <a:rPr lang="en-US" dirty="0" smtClean="0"/>
              <a:t>Fall 2015 - M. M. Yasin</a:t>
            </a:r>
            <a:endParaRPr lang="en-US" dirty="0"/>
          </a:p>
        </p:txBody>
      </p:sp>
      <p:sp>
        <p:nvSpPr>
          <p:cNvPr id="6" name="Slide Number Placeholder 5"/>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8EE2FC-7C00-4EAF-97F1-6A0219858AA4}" type="datetime1">
              <a:rPr lang="en-US" smtClean="0"/>
              <a:pPr/>
              <a:t>12/9/2015</a:t>
            </a:fld>
            <a:endParaRPr lang="en-US" dirty="0"/>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A6D715-AB65-4315-954C-452EDCD1FA59}" type="datetime1">
              <a:rPr lang="en-US" smtClean="0"/>
              <a:pPr/>
              <a:t>12/9/2015</a:t>
            </a:fld>
            <a:endParaRPr lang="en-US" dirty="0"/>
          </a:p>
        </p:txBody>
      </p:sp>
      <p:sp>
        <p:nvSpPr>
          <p:cNvPr id="8" name="Footer Placeholder 7"/>
          <p:cNvSpPr>
            <a:spLocks noGrp="1"/>
          </p:cNvSpPr>
          <p:nvPr>
            <p:ph type="ftr" sz="quarter" idx="11"/>
          </p:nvPr>
        </p:nvSpPr>
        <p:spPr/>
        <p:txBody>
          <a:bodyPr/>
          <a:lstStyle/>
          <a:p>
            <a:r>
              <a:rPr lang="en-US" dirty="0" smtClean="0"/>
              <a:t>Fall 2015 - M. M. Yasin</a:t>
            </a:r>
            <a:endParaRPr lang="en-US" dirty="0"/>
          </a:p>
        </p:txBody>
      </p:sp>
      <p:sp>
        <p:nvSpPr>
          <p:cNvPr id="9" name="Slide Number Placeholder 8"/>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87B42-62E3-434E-A5A4-54D92730FA62}" type="datetime1">
              <a:rPr lang="en-US" smtClean="0"/>
              <a:pPr/>
              <a:t>12/9/2015</a:t>
            </a:fld>
            <a:endParaRPr lang="en-US" dirty="0"/>
          </a:p>
        </p:txBody>
      </p:sp>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31D91-0A47-414D-A753-0AAC36EA2B35}" type="datetime1">
              <a:rPr lang="en-US" smtClean="0"/>
              <a:pPr/>
              <a:t>12/9/2015</a:t>
            </a:fld>
            <a:endParaRPr lang="en-US" dirty="0"/>
          </a:p>
        </p:txBody>
      </p:sp>
      <p:sp>
        <p:nvSpPr>
          <p:cNvPr id="3" name="Footer Placeholder 2"/>
          <p:cNvSpPr>
            <a:spLocks noGrp="1"/>
          </p:cNvSpPr>
          <p:nvPr>
            <p:ph type="ftr" sz="quarter" idx="11"/>
          </p:nvPr>
        </p:nvSpPr>
        <p:spPr/>
        <p:txBody>
          <a:bodyPr/>
          <a:lstStyle/>
          <a:p>
            <a:r>
              <a:rPr lang="en-US" dirty="0" smtClean="0"/>
              <a:t>Fall 2015 - M. M. Yasin</a:t>
            </a:r>
            <a:endParaRPr lang="en-US" dirty="0"/>
          </a:p>
        </p:txBody>
      </p:sp>
      <p:sp>
        <p:nvSpPr>
          <p:cNvPr id="4" name="Slide Number Placeholder 3"/>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7BC2A-8C2B-41CD-A392-5A49BBB3C75B}" type="datetime1">
              <a:rPr lang="en-US" smtClean="0"/>
              <a:pPr/>
              <a:t>12/9/2015</a:t>
            </a:fld>
            <a:endParaRPr lang="en-US" dirty="0"/>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0EB6DB-651A-4647-ABB5-E039222EE7C8}" type="datetime1">
              <a:rPr lang="en-US" smtClean="0"/>
              <a:pPr/>
              <a:t>12/9/2015</a:t>
            </a:fld>
            <a:endParaRPr lang="en-US" dirty="0"/>
          </a:p>
        </p:txBody>
      </p:sp>
      <p:sp>
        <p:nvSpPr>
          <p:cNvPr id="6" name="Footer Placeholder 5"/>
          <p:cNvSpPr>
            <a:spLocks noGrp="1"/>
          </p:cNvSpPr>
          <p:nvPr>
            <p:ph type="ftr" sz="quarter" idx="11"/>
          </p:nvPr>
        </p:nvSpPr>
        <p:spPr/>
        <p:txBody>
          <a:bodyPr/>
          <a:lstStyle/>
          <a:p>
            <a:r>
              <a:rPr lang="en-US" dirty="0" smtClean="0"/>
              <a:t>Fall 2015 - M. M. Yasin</a:t>
            </a:r>
            <a:endParaRPr lang="en-US" dirty="0"/>
          </a:p>
        </p:txBody>
      </p:sp>
      <p:sp>
        <p:nvSpPr>
          <p:cNvPr id="7" name="Slide Number Placeholder 6"/>
          <p:cNvSpPr>
            <a:spLocks noGrp="1"/>
          </p:cNvSpPr>
          <p:nvPr>
            <p:ph type="sldNum" sz="quarter" idx="12"/>
          </p:nvPr>
        </p:nvSpPr>
        <p:spPr/>
        <p:txBody>
          <a:bodyPr/>
          <a:lstStyle/>
          <a:p>
            <a:fld id="{92A9C250-788A-47A2-9C1B-3CAE9680EAB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AB4E6-A073-46FE-9C35-F1AF1A9807DF}" type="datetime1">
              <a:rPr lang="en-US" smtClean="0"/>
              <a:pPr/>
              <a:t>12/9/2015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2015 - M. M. Yasin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9C250-788A-47A2-9C1B-3CAE9680EA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4267200"/>
          </a:xfrm>
        </p:spPr>
        <p:txBody>
          <a:bodyPr>
            <a:normAutofit fontScale="90000"/>
          </a:bodyPr>
          <a:lstStyle/>
          <a:p>
            <a:r>
              <a:rPr lang="en-US" sz="4000" dirty="0" smtClean="0"/>
              <a:t>“</a:t>
            </a:r>
            <a:r>
              <a:rPr lang="en-US" sz="4000" dirty="0" smtClean="0">
                <a:sym typeface="Wingdings" pitchFamily="2" charset="2"/>
              </a:rPr>
              <a:t>Cache Memory</a:t>
            </a:r>
            <a:r>
              <a:rPr lang="en-US" sz="4000" dirty="0" smtClean="0"/>
              <a:t>” in</a:t>
            </a:r>
            <a:br>
              <a:rPr lang="en-US" sz="4000" dirty="0" smtClean="0"/>
            </a:br>
            <a:r>
              <a:rPr lang="en-US" sz="4000" dirty="0" smtClean="0"/>
              <a:t>[ Computer Organization</a:t>
            </a:r>
            <a:br>
              <a:rPr lang="en-US" sz="4000" dirty="0" smtClean="0"/>
            </a:br>
            <a:r>
              <a:rPr lang="en-US" sz="4000" dirty="0" smtClean="0"/>
              <a:t> and Assembly Language ]</a:t>
            </a:r>
            <a:br>
              <a:rPr lang="en-US" sz="4000" dirty="0" smtClean="0"/>
            </a:br>
            <a:r>
              <a:rPr lang="en-US" sz="3200" dirty="0" smtClean="0"/>
              <a:t/>
            </a:r>
            <a:br>
              <a:rPr lang="en-US" sz="3200" dirty="0" smtClean="0"/>
            </a:br>
            <a:r>
              <a:rPr lang="en-US" sz="3200" dirty="0" smtClean="0"/>
              <a:t>Lecture-22, 23</a:t>
            </a:r>
            <a:br>
              <a:rPr lang="en-US" sz="3200" dirty="0" smtClean="0"/>
            </a:br>
            <a:r>
              <a:rPr lang="en-US" sz="3200" dirty="0" smtClean="0"/>
              <a:t/>
            </a:r>
            <a:br>
              <a:rPr lang="en-US" sz="3200" dirty="0" smtClean="0"/>
            </a:br>
            <a:r>
              <a:rPr lang="en-US" sz="3200" dirty="0" smtClean="0"/>
              <a:t/>
            </a:r>
            <a:br>
              <a:rPr lang="en-US" sz="3200" dirty="0" smtClean="0"/>
            </a:br>
            <a:r>
              <a:rPr lang="en-US" sz="2400" dirty="0" smtClean="0">
                <a:latin typeface="+mn-lt"/>
                <a:cs typeface="Times New Roman" pitchFamily="18" charset="0"/>
              </a:rPr>
              <a:t>M. M. Yasin</a:t>
            </a:r>
            <a:br>
              <a:rPr lang="en-US" sz="2400" dirty="0" smtClean="0">
                <a:latin typeface="+mn-lt"/>
                <a:cs typeface="Times New Roman" pitchFamily="18" charset="0"/>
              </a:rPr>
            </a:br>
            <a:r>
              <a:rPr lang="en-US" sz="2400" dirty="0" smtClean="0">
                <a:latin typeface="+mn-lt"/>
                <a:cs typeface="Times New Roman" pitchFamily="18" charset="0"/>
              </a:rPr>
              <a:t>myasin@ciitsahiwal.edu.pk</a:t>
            </a:r>
            <a:endParaRPr lang="en-US" sz="2400" dirty="0">
              <a:latin typeface="+mn-lt"/>
              <a:cs typeface="Times New Roman" pitchFamily="18" charset="0"/>
            </a:endParaRPr>
          </a:p>
        </p:txBody>
      </p:sp>
      <p:sp>
        <p:nvSpPr>
          <p:cNvPr id="5" name="Slide Number Placeholder 4"/>
          <p:cNvSpPr>
            <a:spLocks noGrp="1"/>
          </p:cNvSpPr>
          <p:nvPr>
            <p:ph type="sldNum" sz="quarter" idx="12"/>
          </p:nvPr>
        </p:nvSpPr>
        <p:spPr/>
        <p:txBody>
          <a:bodyPr/>
          <a:lstStyle/>
          <a:p>
            <a:fld id="{92A9C250-788A-47A2-9C1B-3CAE9680EABD}" type="slidenum">
              <a:rPr lang="en-US" smtClean="0"/>
              <a:pPr/>
              <a:t>1</a:t>
            </a:fld>
            <a:r>
              <a:rPr lang="en-US" dirty="0" smtClean="0"/>
              <a:t>.1</a:t>
            </a:r>
            <a:endParaRPr lang="en-US" dirty="0"/>
          </a:p>
        </p:txBody>
      </p:sp>
      <p:sp>
        <p:nvSpPr>
          <p:cNvPr id="6" name="Footer Placeholder 3"/>
          <p:cNvSpPr>
            <a:spLocks noGrp="1"/>
          </p:cNvSpPr>
          <p:nvPr>
            <p:ph type="ftr" sz="quarter" idx="11"/>
          </p:nvPr>
        </p:nvSpPr>
        <p:spPr>
          <a:xfrm>
            <a:off x="3124200" y="6356350"/>
            <a:ext cx="2895600" cy="365125"/>
          </a:xfrm>
        </p:spPr>
        <p:txBody>
          <a:bodyPr/>
          <a:lstStyle/>
          <a:p>
            <a:r>
              <a:rPr lang="en-US" dirty="0" smtClean="0"/>
              <a:t>Fall 2015 - M. M. Yasin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fld id="{92A9C250-788A-47A2-9C1B-3CAE9680EABD}" type="slidenum">
              <a:rPr lang="en-US" smtClean="0"/>
              <a:pPr/>
              <a:t>10</a:t>
            </a:fld>
            <a:endParaRPr lang="en-US" dirty="0"/>
          </a:p>
        </p:txBody>
      </p:sp>
      <p:pic>
        <p:nvPicPr>
          <p:cNvPr id="1026" name="Picture 2"/>
          <p:cNvPicPr>
            <a:picLocks noChangeAspect="1" noChangeArrowheads="1"/>
          </p:cNvPicPr>
          <p:nvPr/>
        </p:nvPicPr>
        <p:blipFill>
          <a:blip r:embed="rId2"/>
          <a:srcRect/>
          <a:stretch>
            <a:fillRect/>
          </a:stretch>
        </p:blipFill>
        <p:spPr bwMode="auto">
          <a:xfrm>
            <a:off x="1143000" y="76200"/>
            <a:ext cx="7086600" cy="607196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11</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b="1" dirty="0" smtClean="0"/>
              <a:t>(1) Cache Size</a:t>
            </a:r>
          </a:p>
          <a:p>
            <a:pPr>
              <a:buNone/>
            </a:pPr>
            <a:r>
              <a:rPr lang="en-US" sz="2400" dirty="0" smtClean="0"/>
              <a:t>	We would like the size of the cache to be</a:t>
            </a:r>
          </a:p>
          <a:p>
            <a:pPr>
              <a:buNone/>
            </a:pPr>
            <a:r>
              <a:rPr lang="en-US" sz="2400" dirty="0" smtClean="0"/>
              <a:t>	</a:t>
            </a:r>
            <a:r>
              <a:rPr lang="en-US" sz="2400" u="sng" dirty="0" smtClean="0"/>
              <a:t>small enough</a:t>
            </a:r>
            <a:r>
              <a:rPr lang="en-US" sz="2400" dirty="0" smtClean="0"/>
              <a:t> so that the overall average cost per bit is close to that of main memory alone and</a:t>
            </a:r>
          </a:p>
          <a:p>
            <a:pPr>
              <a:buNone/>
            </a:pPr>
            <a:r>
              <a:rPr lang="en-US" sz="2400" dirty="0" smtClean="0"/>
              <a:t>	</a:t>
            </a:r>
            <a:r>
              <a:rPr lang="en-US" sz="2400" u="sng" dirty="0" smtClean="0"/>
              <a:t>large enough</a:t>
            </a:r>
            <a:r>
              <a:rPr lang="en-US" sz="2400" dirty="0" smtClean="0"/>
              <a:t> so that the overall average access time is close to that of the cache alone.</a:t>
            </a:r>
          </a:p>
          <a:p>
            <a:pPr>
              <a:buNone/>
            </a:pPr>
            <a:endParaRPr lang="en-US" sz="1000" dirty="0" smtClean="0"/>
          </a:p>
          <a:p>
            <a:pPr>
              <a:buNone/>
            </a:pPr>
            <a:r>
              <a:rPr lang="en-US" sz="2400" dirty="0" smtClean="0"/>
              <a:t>	The larger the cache, the larger the number of gates involved in addressing the cache. The result is that large caches tend to be slightly slower than small ones.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12</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b="1" dirty="0" smtClean="0"/>
              <a:t>(2) Number of Caches</a:t>
            </a:r>
          </a:p>
          <a:p>
            <a:pPr>
              <a:buNone/>
            </a:pPr>
            <a:r>
              <a:rPr lang="en-US" sz="2400" dirty="0" smtClean="0"/>
              <a:t>	When caches were originally introduced, the typical system had a single cache. More recently, the use of multiple caches has become the norm.</a:t>
            </a:r>
          </a:p>
          <a:p>
            <a:pPr>
              <a:buNone/>
            </a:pPr>
            <a:r>
              <a:rPr lang="en-US" sz="2400" dirty="0" smtClean="0"/>
              <a:t>	Two aspects of this design issue concern the </a:t>
            </a:r>
            <a:r>
              <a:rPr lang="en-US" sz="2400" u="sng" dirty="0" smtClean="0"/>
              <a:t>number of levels of caches</a:t>
            </a:r>
            <a:r>
              <a:rPr lang="en-US" sz="2400" dirty="0" smtClean="0"/>
              <a:t> and the use of </a:t>
            </a:r>
            <a:r>
              <a:rPr lang="en-US" sz="2400" u="sng" dirty="0" smtClean="0"/>
              <a:t>unified versus split caches</a:t>
            </a:r>
            <a:r>
              <a:rPr lang="en-US" sz="2400" dirty="0" smtClean="0"/>
              <a:t>.</a:t>
            </a:r>
          </a:p>
          <a:p>
            <a:pPr>
              <a:buNone/>
            </a:pPr>
            <a:endParaRPr lang="en-US" sz="1100" dirty="0" smtClean="0"/>
          </a:p>
          <a:p>
            <a:pPr>
              <a:buNone/>
            </a:pPr>
            <a:r>
              <a:rPr lang="en-US" sz="2400" dirty="0" smtClean="0"/>
              <a:t>(1) </a:t>
            </a:r>
            <a:r>
              <a:rPr lang="en-US" sz="2400" u="sng" dirty="0" smtClean="0"/>
              <a:t>Multilevel Cache:</a:t>
            </a:r>
            <a:r>
              <a:rPr lang="en-US" sz="2400" dirty="0" smtClean="0"/>
              <a:t> As logic density has increased, it has become possible to have a cache on the same chip as the processor: the on-chip cache. Compared with a cache reachable via an external bus, the on-chip cache reduces the processor’s external bus activity and therefore speeds up execution times and increases overall system performance.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13</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dirty="0" smtClean="0"/>
              <a:t>	The inclusion of an off-chip or external cache is still desirable. Now a days, designs include both on-chip and external caches. The simplest such organization is known as a two-level cache, with the internal cache designated as level 1 (L1) and the external cache designated as level 2 (L2).</a:t>
            </a:r>
          </a:p>
          <a:p>
            <a:pPr>
              <a:buNone/>
            </a:pPr>
            <a:endParaRPr lang="en-US" sz="1000" dirty="0" smtClean="0"/>
          </a:p>
          <a:p>
            <a:pPr>
              <a:buNone/>
            </a:pPr>
            <a:r>
              <a:rPr lang="en-US" sz="2400" dirty="0" smtClean="0"/>
              <a:t>The reason for including an L2 cache is the following:</a:t>
            </a:r>
          </a:p>
          <a:p>
            <a:pPr>
              <a:buNone/>
            </a:pPr>
            <a:r>
              <a:rPr lang="en-US" sz="2400" dirty="0" smtClean="0"/>
              <a:t>	If there is no L2 cache and the processor makes an access request for a memory location not in the L1 cache, then the processor must access Main Memory across the bus. Due to the typically slow bus speed and slow memory access time, this results in poor performance. On the other hand, if an L2 cache is used, then frequently the missing information can be quickly retrieved.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14</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dirty="0" smtClean="0"/>
              <a:t>	With the increasing availability of on-chip area available for cache, recent microprocessors have moved the L2 cache onto the processor chip and added an L3 cache.</a:t>
            </a:r>
          </a:p>
          <a:p>
            <a:pPr>
              <a:buNone/>
            </a:pPr>
            <a:endParaRPr lang="en-US" sz="1000" dirty="0" smtClean="0"/>
          </a:p>
          <a:p>
            <a:pPr>
              <a:buNone/>
            </a:pPr>
            <a:r>
              <a:rPr lang="en-US" sz="2400" dirty="0" smtClean="0"/>
              <a:t>	Originally, the L3 cache was accessible over the external bus. More recently, most microprocessors have incorporated an on-chip L3 cache.</a:t>
            </a:r>
          </a:p>
          <a:p>
            <a:pPr>
              <a:buNone/>
            </a:pPr>
            <a:endParaRPr lang="en-US" sz="1000" dirty="0" smtClean="0"/>
          </a:p>
          <a:p>
            <a:pPr>
              <a:buNone/>
            </a:pPr>
            <a:r>
              <a:rPr lang="en-US" sz="2400" dirty="0" smtClean="0"/>
              <a:t>	In either case, there appears to be a performance advantage to adding the third level.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15</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dirty="0" smtClean="0"/>
              <a:t>(2) </a:t>
            </a:r>
            <a:r>
              <a:rPr lang="en-US" sz="2400" u="sng" dirty="0" smtClean="0"/>
              <a:t>Unified versus Split Cache:</a:t>
            </a:r>
            <a:r>
              <a:rPr lang="en-US" sz="2400" dirty="0" smtClean="0"/>
              <a:t> Initially, on-chip cache used to store references to both data and instructions.</a:t>
            </a:r>
          </a:p>
          <a:p>
            <a:pPr>
              <a:buNone/>
            </a:pPr>
            <a:r>
              <a:rPr lang="en-US" sz="2400" dirty="0" smtClean="0"/>
              <a:t>	More recently, it has become common to split the cache into two: one </a:t>
            </a:r>
            <a:r>
              <a:rPr lang="en-US" sz="2400" u="sng" dirty="0" smtClean="0"/>
              <a:t>dedicated to instructions</a:t>
            </a:r>
            <a:r>
              <a:rPr lang="en-US" sz="2400" dirty="0" smtClean="0"/>
              <a:t> and one </a:t>
            </a:r>
            <a:r>
              <a:rPr lang="en-US" sz="2400" u="sng" dirty="0" smtClean="0"/>
              <a:t>dedicated to data</a:t>
            </a:r>
            <a:r>
              <a:rPr lang="en-US" sz="2400" dirty="0" smtClean="0"/>
              <a:t>. These two caches both exist at the same level, typically as two L1 caches.</a:t>
            </a:r>
          </a:p>
          <a:p>
            <a:pPr>
              <a:buNone/>
            </a:pPr>
            <a:r>
              <a:rPr lang="en-US" sz="2400" dirty="0" smtClean="0"/>
              <a:t>	When the processor attempts to fetch an instruction from main memory, it first consults the instruction L1 cache, and when the processor attempts to fetch data from main memory, it first consults the data L1 cache.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dirty="0" smtClean="0"/>
              <a:t>There are two potential advantages of a unified cache:</a:t>
            </a:r>
          </a:p>
          <a:p>
            <a:pPr marL="457200" indent="-457200">
              <a:buFont typeface="+mj-lt"/>
              <a:buAutoNum type="arabicPeriod"/>
            </a:pPr>
            <a:r>
              <a:rPr lang="en-US" sz="2400" dirty="0" smtClean="0"/>
              <a:t>For a given cache size, a unified cache has a higher hit rate than split caches because it balances the load between instruction and data fetches automatically. That is, if an execution pattern involves many more instruction fetches than data fetches, then the cache will tend to fill up with instructions, and if an execution pattern involves relatively more data fetches, the opposite will occur.</a:t>
            </a:r>
          </a:p>
          <a:p>
            <a:pPr marL="457200" indent="-457200">
              <a:buFont typeface="+mj-lt"/>
              <a:buAutoNum type="arabicPeriod"/>
            </a:pPr>
            <a:r>
              <a:rPr lang="en-US" sz="2400" dirty="0" smtClean="0"/>
              <a:t>Only one cache needs to be designed and implemented.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17</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dirty="0" smtClean="0"/>
              <a:t>Key advantage of split cache is:</a:t>
            </a:r>
          </a:p>
          <a:p>
            <a:pPr marL="457200" indent="-457200">
              <a:buFont typeface="+mj-lt"/>
              <a:buAutoNum type="arabicPeriod"/>
            </a:pPr>
            <a:r>
              <a:rPr lang="en-US" sz="2400" dirty="0" smtClean="0"/>
              <a:t>It eliminates the dispute for the cache between the instruction fetch/decode unit and the execution unit.</a:t>
            </a:r>
          </a:p>
          <a:p>
            <a:pPr marL="457200" indent="-457200">
              <a:buNone/>
            </a:pPr>
            <a:endParaRPr lang="en-US" sz="1000" dirty="0" smtClean="0"/>
          </a:p>
          <a:p>
            <a:pPr>
              <a:buNone/>
            </a:pPr>
            <a:r>
              <a:rPr lang="en-US" sz="2400" dirty="0" smtClean="0"/>
              <a:t>	</a:t>
            </a:r>
            <a:r>
              <a:rPr lang="en-US" sz="2400" u="sng" dirty="0" smtClean="0"/>
              <a:t>Detail</a:t>
            </a:r>
            <a:r>
              <a:rPr lang="en-US" sz="2400" dirty="0" smtClean="0"/>
              <a:t>: When </a:t>
            </a:r>
            <a:r>
              <a:rPr lang="en-US" sz="2400" dirty="0" smtClean="0"/>
              <a:t>the execution unit performs a memory access to load and store data, the request is submitted to the unified cache. If, at the same time, the instruction </a:t>
            </a:r>
            <a:r>
              <a:rPr lang="en-US" sz="2400" dirty="0" smtClean="0"/>
              <a:t>pre-fetcher </a:t>
            </a:r>
            <a:r>
              <a:rPr lang="en-US" sz="2400" dirty="0" smtClean="0"/>
              <a:t>issues a read request to the cache for </a:t>
            </a:r>
            <a:r>
              <a:rPr lang="en-US" sz="2400" dirty="0" smtClean="0"/>
              <a:t>an instruction</a:t>
            </a:r>
            <a:r>
              <a:rPr lang="en-US" sz="2400" dirty="0" smtClean="0"/>
              <a:t>, that request will be temporarily blocked so that the cache can service the execution unit first, enabling it to complete the currently executing </a:t>
            </a:r>
            <a:r>
              <a:rPr lang="en-US" sz="2400" dirty="0" smtClean="0"/>
              <a:t>instruction.</a:t>
            </a:r>
          </a:p>
          <a:p>
            <a:pPr>
              <a:buNone/>
            </a:pPr>
            <a:r>
              <a:rPr lang="en-US" sz="2400" dirty="0" smtClean="0"/>
              <a:t>	</a:t>
            </a:r>
            <a:r>
              <a:rPr lang="en-US" sz="2400" dirty="0" smtClean="0"/>
              <a:t>This </a:t>
            </a:r>
            <a:r>
              <a:rPr lang="en-US" sz="2400" dirty="0" smtClean="0"/>
              <a:t>cache contention can degrade performance by interfering with efficient use of the instruction pipeline. The split cache structure overcomes this difficulty.</a:t>
            </a: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18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“Few Elements of Cache Design”</a:t>
            </a:r>
          </a:p>
          <a:p>
            <a:pPr>
              <a:buNone/>
            </a:pPr>
            <a:endParaRPr lang="en-US" sz="1000" dirty="0" smtClean="0"/>
          </a:p>
          <a:p>
            <a:pPr>
              <a:buNone/>
            </a:pPr>
            <a:r>
              <a:rPr lang="en-US" sz="2400" dirty="0" smtClean="0"/>
              <a:t>	Despite these advantages, the trend is toward split caches, particularly for superscalar machines such as the Pentium and PowerPC, which emphasize parallel instructions execution and the pre-fetching of predicted future instructions.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2</a:t>
            </a:fld>
            <a:endParaRPr lang="en-US" dirty="0"/>
          </a:p>
        </p:txBody>
      </p:sp>
      <p:sp>
        <p:nvSpPr>
          <p:cNvPr id="7" name="Content Placeholder 2"/>
          <p:cNvSpPr>
            <a:spLocks noGrp="1"/>
          </p:cNvSpPr>
          <p:nvPr>
            <p:ph idx="1"/>
          </p:nvPr>
        </p:nvSpPr>
        <p:spPr>
          <a:xfrm>
            <a:off x="457200" y="228600"/>
            <a:ext cx="8229600" cy="5867400"/>
          </a:xfrm>
        </p:spPr>
        <p:txBody>
          <a:bodyPr>
            <a:normAutofit lnSpcReduction="10000"/>
          </a:bodyPr>
          <a:lstStyle/>
          <a:p>
            <a:pPr algn="ctr">
              <a:buNone/>
            </a:pPr>
            <a:r>
              <a:rPr lang="en-US" sz="2800" dirty="0" smtClean="0">
                <a:sym typeface="Wingdings" pitchFamily="2" charset="2"/>
              </a:rPr>
              <a:t>“Computer Memory System”</a:t>
            </a:r>
          </a:p>
          <a:p>
            <a:pPr>
              <a:buNone/>
            </a:pPr>
            <a:endParaRPr lang="en-US" sz="1000" dirty="0" smtClean="0"/>
          </a:p>
          <a:p>
            <a:pPr>
              <a:buNone/>
            </a:pPr>
            <a:r>
              <a:rPr lang="en-US" sz="2400" dirty="0" smtClean="0"/>
              <a:t>	Computer memory is organized into a hierarchy:</a:t>
            </a:r>
          </a:p>
          <a:p>
            <a:pPr>
              <a:buNone/>
            </a:pPr>
            <a:r>
              <a:rPr lang="en-US" sz="2400" dirty="0" smtClean="0"/>
              <a:t>	At the highest level (closest to the processor), are the processor </a:t>
            </a:r>
            <a:r>
              <a:rPr lang="en-US" sz="2400" u="sng" dirty="0" smtClean="0"/>
              <a:t>Registers</a:t>
            </a:r>
            <a:r>
              <a:rPr lang="en-US" sz="2400" dirty="0" smtClean="0"/>
              <a:t>.</a:t>
            </a:r>
          </a:p>
          <a:p>
            <a:pPr>
              <a:buNone/>
            </a:pPr>
            <a:r>
              <a:rPr lang="en-US" sz="2400" dirty="0" smtClean="0"/>
              <a:t>	Next comes one or more levels of </a:t>
            </a:r>
            <a:r>
              <a:rPr lang="en-US" sz="2400" u="sng" dirty="0" smtClean="0"/>
              <a:t>Cache</a:t>
            </a:r>
            <a:r>
              <a:rPr lang="en-US" sz="2400" dirty="0" smtClean="0"/>
              <a:t>. When multiple levels are used, they are denoted L1, L2, and so on.</a:t>
            </a:r>
          </a:p>
          <a:p>
            <a:pPr>
              <a:buNone/>
            </a:pPr>
            <a:r>
              <a:rPr lang="en-US" sz="2400" dirty="0" smtClean="0"/>
              <a:t>	Next comes </a:t>
            </a:r>
            <a:r>
              <a:rPr lang="en-US" sz="2400" u="sng" dirty="0" smtClean="0"/>
              <a:t>Main Memory</a:t>
            </a:r>
            <a:r>
              <a:rPr lang="en-US" sz="2400" dirty="0" smtClean="0"/>
              <a:t>, which is usually made out of dynamic random-access memory (DRAM).</a:t>
            </a:r>
          </a:p>
          <a:p>
            <a:pPr>
              <a:buNone/>
            </a:pPr>
            <a:endParaRPr lang="en-US" sz="1000" dirty="0" smtClean="0"/>
          </a:p>
          <a:p>
            <a:pPr>
              <a:buNone/>
            </a:pPr>
            <a:r>
              <a:rPr lang="en-US" sz="2400" dirty="0" smtClean="0"/>
              <a:t>	</a:t>
            </a:r>
            <a:r>
              <a:rPr lang="en-US" sz="2400" u="sng" dirty="0" smtClean="0"/>
              <a:t>All of these are considered internal to the computer system</a:t>
            </a:r>
            <a:r>
              <a:rPr lang="en-US" sz="2400" dirty="0" smtClean="0"/>
              <a:t>.</a:t>
            </a:r>
          </a:p>
          <a:p>
            <a:pPr>
              <a:buNone/>
            </a:pPr>
            <a:endParaRPr lang="en-US" sz="2000" dirty="0" smtClean="0"/>
          </a:p>
          <a:p>
            <a:pPr>
              <a:buNone/>
            </a:pPr>
            <a:r>
              <a:rPr lang="en-US" sz="2400" dirty="0" smtClean="0"/>
              <a:t>	The hierarchy continues with external memory, with the next level typically being a fixed </a:t>
            </a:r>
            <a:r>
              <a:rPr lang="en-US" sz="2400" u="sng" dirty="0" smtClean="0"/>
              <a:t>Hard Disk</a:t>
            </a:r>
            <a:r>
              <a:rPr lang="en-US" sz="2400" dirty="0" smtClean="0"/>
              <a:t>,</a:t>
            </a:r>
          </a:p>
          <a:p>
            <a:pPr>
              <a:buNone/>
            </a:pPr>
            <a:r>
              <a:rPr lang="en-US" sz="2400" dirty="0" smtClean="0"/>
              <a:t>	and one or more levels below that consisting of removable media such as </a:t>
            </a:r>
            <a:r>
              <a:rPr lang="en-US" sz="2400" u="sng" dirty="0" smtClean="0"/>
              <a:t>Optical Disks and Tape</a:t>
            </a:r>
            <a:r>
              <a:rPr lang="en-US" sz="24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3</a:t>
            </a:fld>
            <a:endParaRPr lang="en-US" dirty="0"/>
          </a:p>
        </p:txBody>
      </p:sp>
      <p:sp>
        <p:nvSpPr>
          <p:cNvPr id="7" name="Content Placeholder 2"/>
          <p:cNvSpPr>
            <a:spLocks noGrp="1"/>
          </p:cNvSpPr>
          <p:nvPr>
            <p:ph idx="1"/>
          </p:nvPr>
        </p:nvSpPr>
        <p:spPr>
          <a:xfrm>
            <a:off x="152400" y="228600"/>
            <a:ext cx="8763000" cy="5867400"/>
          </a:xfrm>
        </p:spPr>
        <p:txBody>
          <a:bodyPr>
            <a:normAutofit/>
          </a:bodyPr>
          <a:lstStyle/>
          <a:p>
            <a:pPr algn="ctr">
              <a:buNone/>
            </a:pPr>
            <a:r>
              <a:rPr lang="en-US" sz="2800" dirty="0" smtClean="0">
                <a:sym typeface="Wingdings" pitchFamily="2" charset="2"/>
              </a:rPr>
              <a:t>“Computer Memory System”</a:t>
            </a:r>
          </a:p>
          <a:p>
            <a:pPr>
              <a:buNone/>
            </a:pPr>
            <a:endParaRPr lang="en-US" sz="1600" dirty="0" smtClean="0"/>
          </a:p>
          <a:p>
            <a:pPr>
              <a:buNone/>
            </a:pPr>
            <a:endParaRPr lang="en-US" sz="1600" dirty="0" smtClean="0"/>
          </a:p>
          <a:p>
            <a:pPr>
              <a:buNone/>
            </a:pPr>
            <a:endParaRPr lang="en-US" sz="1600" dirty="0" smtClean="0"/>
          </a:p>
          <a:p>
            <a:pPr algn="ctr">
              <a:buNone/>
            </a:pPr>
            <a:r>
              <a:rPr lang="en-US" sz="2400" dirty="0" smtClean="0"/>
              <a:t>Register</a:t>
            </a:r>
          </a:p>
          <a:p>
            <a:pPr algn="ctr">
              <a:buNone/>
            </a:pPr>
            <a:r>
              <a:rPr lang="en-US" sz="2400" dirty="0" smtClean="0"/>
              <a:t>Cache</a:t>
            </a:r>
          </a:p>
          <a:p>
            <a:pPr algn="ctr">
              <a:buNone/>
            </a:pPr>
            <a:r>
              <a:rPr lang="en-US" sz="2400" dirty="0" smtClean="0"/>
              <a:t>Main Memory</a:t>
            </a:r>
          </a:p>
          <a:p>
            <a:pPr algn="ctr">
              <a:buNone/>
            </a:pPr>
            <a:r>
              <a:rPr lang="en-US" sz="2400" dirty="0" smtClean="0"/>
              <a:t>Hard Disk</a:t>
            </a:r>
          </a:p>
          <a:p>
            <a:pPr algn="ctr">
              <a:buNone/>
            </a:pPr>
            <a:r>
              <a:rPr lang="en-US" sz="2400" dirty="0" smtClean="0"/>
              <a:t>Optical Disk and Tape</a:t>
            </a:r>
          </a:p>
          <a:p>
            <a:pPr>
              <a:buNone/>
            </a:pPr>
            <a:endParaRPr lang="en-US" sz="2400" dirty="0" smtClean="0"/>
          </a:p>
          <a:p>
            <a:pPr>
              <a:buNone/>
            </a:pPr>
            <a:endParaRPr lang="en-US" sz="2400" dirty="0" smtClean="0"/>
          </a:p>
          <a:p>
            <a:pPr>
              <a:buNone/>
            </a:pPr>
            <a:r>
              <a:rPr lang="en-US" sz="2400" b="1" dirty="0" smtClean="0"/>
              <a:t>Note:	</a:t>
            </a:r>
            <a:r>
              <a:rPr lang="en-US" sz="2200" dirty="0" smtClean="0"/>
              <a:t>It would be nice to use only the fastest memory, but because 	that is the most expensive memory, we trade off access time for 	cost by using more of the slower memory.</a:t>
            </a:r>
            <a:endParaRPr lang="en-US" sz="2200" dirty="0"/>
          </a:p>
        </p:txBody>
      </p:sp>
      <p:sp>
        <p:nvSpPr>
          <p:cNvPr id="6" name="Down Arrow 5"/>
          <p:cNvSpPr/>
          <p:nvPr/>
        </p:nvSpPr>
        <p:spPr>
          <a:xfrm>
            <a:off x="2819400" y="1752600"/>
            <a:ext cx="2286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341637" y="1066800"/>
            <a:ext cx="1239763" cy="707886"/>
          </a:xfrm>
          <a:prstGeom prst="rect">
            <a:avLst/>
          </a:prstGeom>
          <a:noFill/>
        </p:spPr>
        <p:txBody>
          <a:bodyPr wrap="none" rtlCol="0">
            <a:spAutoFit/>
          </a:bodyPr>
          <a:lstStyle/>
          <a:p>
            <a:pPr algn="ctr"/>
            <a:r>
              <a:rPr lang="en-US" sz="2000" b="1" dirty="0" smtClean="0"/>
              <a:t>(cost/bit)</a:t>
            </a:r>
          </a:p>
          <a:p>
            <a:pPr algn="ctr"/>
            <a:r>
              <a:rPr lang="en-US" sz="2000" b="1" dirty="0" smtClean="0"/>
              <a:t>decreases</a:t>
            </a:r>
            <a:endParaRPr lang="en-US" sz="2000" b="1" dirty="0"/>
          </a:p>
        </p:txBody>
      </p:sp>
      <p:sp>
        <p:nvSpPr>
          <p:cNvPr id="10" name="Down Arrow 9"/>
          <p:cNvSpPr/>
          <p:nvPr/>
        </p:nvSpPr>
        <p:spPr>
          <a:xfrm>
            <a:off x="1143000" y="1752600"/>
            <a:ext cx="2286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47342" y="1066800"/>
            <a:ext cx="1568058" cy="707886"/>
          </a:xfrm>
          <a:prstGeom prst="rect">
            <a:avLst/>
          </a:prstGeom>
          <a:noFill/>
        </p:spPr>
        <p:txBody>
          <a:bodyPr wrap="none" rtlCol="0">
            <a:spAutoFit/>
          </a:bodyPr>
          <a:lstStyle/>
          <a:p>
            <a:pPr algn="ctr"/>
            <a:r>
              <a:rPr lang="en-US" sz="2000" b="1" dirty="0" smtClean="0"/>
              <a:t>(access time)</a:t>
            </a:r>
          </a:p>
          <a:p>
            <a:pPr algn="ctr"/>
            <a:r>
              <a:rPr lang="en-US" sz="2000" b="1" dirty="0" smtClean="0"/>
              <a:t>increases</a:t>
            </a:r>
            <a:endParaRPr lang="en-US" sz="2000" b="1" dirty="0"/>
          </a:p>
        </p:txBody>
      </p:sp>
      <p:sp>
        <p:nvSpPr>
          <p:cNvPr id="13" name="TextBox 12"/>
          <p:cNvSpPr txBox="1"/>
          <p:nvPr/>
        </p:nvSpPr>
        <p:spPr>
          <a:xfrm>
            <a:off x="5867400" y="1066800"/>
            <a:ext cx="1221938" cy="707886"/>
          </a:xfrm>
          <a:prstGeom prst="rect">
            <a:avLst/>
          </a:prstGeom>
          <a:noFill/>
        </p:spPr>
        <p:txBody>
          <a:bodyPr wrap="none" rtlCol="0">
            <a:spAutoFit/>
          </a:bodyPr>
          <a:lstStyle/>
          <a:p>
            <a:pPr algn="ctr"/>
            <a:r>
              <a:rPr lang="en-US" sz="2000" b="1" dirty="0" smtClean="0"/>
              <a:t>(capacity)</a:t>
            </a:r>
          </a:p>
          <a:p>
            <a:pPr algn="ctr"/>
            <a:r>
              <a:rPr lang="en-US" sz="2000" b="1" dirty="0" smtClean="0"/>
              <a:t>increases</a:t>
            </a:r>
            <a:endParaRPr lang="en-US" sz="2000" b="1" dirty="0"/>
          </a:p>
        </p:txBody>
      </p:sp>
      <p:sp>
        <p:nvSpPr>
          <p:cNvPr id="14" name="Down Arrow 13"/>
          <p:cNvSpPr/>
          <p:nvPr/>
        </p:nvSpPr>
        <p:spPr>
          <a:xfrm>
            <a:off x="6400800" y="1752600"/>
            <a:ext cx="2286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8001000" y="1752600"/>
            <a:ext cx="228600" cy="1981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736937"/>
            <a:ext cx="2429191" cy="1015663"/>
          </a:xfrm>
          <a:prstGeom prst="rect">
            <a:avLst/>
          </a:prstGeom>
          <a:noFill/>
        </p:spPr>
        <p:txBody>
          <a:bodyPr wrap="none" rtlCol="0">
            <a:spAutoFit/>
          </a:bodyPr>
          <a:lstStyle/>
          <a:p>
            <a:pPr algn="ctr"/>
            <a:r>
              <a:rPr lang="en-US" sz="2000" b="1" dirty="0" smtClean="0"/>
              <a:t>(frequency of access</a:t>
            </a:r>
          </a:p>
          <a:p>
            <a:pPr algn="ctr"/>
            <a:r>
              <a:rPr lang="en-US" sz="2000" b="1" dirty="0" smtClean="0"/>
              <a:t>by the processor)</a:t>
            </a:r>
          </a:p>
          <a:p>
            <a:pPr algn="ctr"/>
            <a:r>
              <a:rPr lang="en-US" sz="2000" b="1" dirty="0" smtClean="0"/>
              <a:t>decreases</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4</a:t>
            </a:fld>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1447800" y="76200"/>
            <a:ext cx="6567488" cy="6126789"/>
          </a:xfrm>
          <a:prstGeom prst="rect">
            <a:avLst/>
          </a:prstGeom>
          <a:noFill/>
          <a:ln w="9525">
            <a:noFill/>
            <a:miter lim="800000"/>
            <a:headEnd/>
            <a:tailEnd/>
          </a:ln>
          <a:effectLst/>
        </p:spPr>
      </p:pic>
      <p:sp>
        <p:nvSpPr>
          <p:cNvPr id="7" name="TextBox 6"/>
          <p:cNvSpPr txBox="1"/>
          <p:nvPr/>
        </p:nvSpPr>
        <p:spPr>
          <a:xfrm>
            <a:off x="43742" y="152400"/>
            <a:ext cx="4382418" cy="923330"/>
          </a:xfrm>
          <a:prstGeom prst="rect">
            <a:avLst/>
          </a:prstGeom>
          <a:noFill/>
        </p:spPr>
        <p:txBody>
          <a:bodyPr wrap="none" rtlCol="0">
            <a:spAutoFit/>
          </a:bodyPr>
          <a:lstStyle/>
          <a:p>
            <a:r>
              <a:rPr lang="en-US" u="sng" dirty="0" smtClean="0"/>
              <a:t>The key to the success of this organization is:</a:t>
            </a:r>
          </a:p>
          <a:p>
            <a:r>
              <a:rPr lang="en-US" dirty="0" smtClean="0"/>
              <a:t>“</a:t>
            </a:r>
            <a:r>
              <a:rPr lang="en-US" b="1" dirty="0" smtClean="0"/>
              <a:t>decreasing frequency of access</a:t>
            </a:r>
          </a:p>
          <a:p>
            <a:r>
              <a:rPr lang="en-US" b="1" dirty="0" smtClean="0"/>
              <a:t>by the processor</a:t>
            </a:r>
            <a:r>
              <a:rPr 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5</a:t>
            </a:fld>
            <a:endParaRPr lang="en-US" dirty="0"/>
          </a:p>
        </p:txBody>
      </p:sp>
      <p:sp>
        <p:nvSpPr>
          <p:cNvPr id="7" name="Content Placeholder 2"/>
          <p:cNvSpPr>
            <a:spLocks noGrp="1"/>
          </p:cNvSpPr>
          <p:nvPr>
            <p:ph idx="1"/>
          </p:nvPr>
        </p:nvSpPr>
        <p:spPr>
          <a:xfrm>
            <a:off x="457200" y="228600"/>
            <a:ext cx="8229600" cy="5943600"/>
          </a:xfrm>
        </p:spPr>
        <p:txBody>
          <a:bodyPr>
            <a:normAutofit lnSpcReduction="10000"/>
          </a:bodyPr>
          <a:lstStyle/>
          <a:p>
            <a:pPr algn="ctr">
              <a:buNone/>
            </a:pPr>
            <a:r>
              <a:rPr lang="en-US" sz="2800" dirty="0" smtClean="0">
                <a:sym typeface="Wingdings" pitchFamily="2" charset="2"/>
              </a:rPr>
              <a:t>“Computer Memory System”</a:t>
            </a:r>
          </a:p>
          <a:p>
            <a:pPr>
              <a:buNone/>
            </a:pPr>
            <a:endParaRPr lang="en-US" sz="1000" dirty="0" smtClean="0"/>
          </a:p>
          <a:p>
            <a:pPr>
              <a:buNone/>
            </a:pPr>
            <a:r>
              <a:rPr lang="en-US" sz="2400" b="1" dirty="0" smtClean="0"/>
              <a:t>Few Characteristics of Memory:</a:t>
            </a:r>
          </a:p>
          <a:p>
            <a:pPr marL="457200" indent="-457200">
              <a:buFont typeface="+mj-lt"/>
              <a:buAutoNum type="arabicPeriod"/>
            </a:pPr>
            <a:r>
              <a:rPr lang="en-US" sz="2400" b="1" dirty="0" smtClean="0"/>
              <a:t>Capacity</a:t>
            </a:r>
          </a:p>
          <a:p>
            <a:pPr>
              <a:buNone/>
            </a:pPr>
            <a:r>
              <a:rPr lang="en-US" sz="2200" dirty="0" smtClean="0"/>
              <a:t>			Internal: bytes/words</a:t>
            </a:r>
          </a:p>
          <a:p>
            <a:pPr>
              <a:buNone/>
            </a:pPr>
            <a:r>
              <a:rPr lang="en-US" sz="2200" dirty="0" smtClean="0"/>
              <a:t>			External: bytes</a:t>
            </a:r>
          </a:p>
          <a:p>
            <a:pPr>
              <a:buNone/>
            </a:pPr>
            <a:endParaRPr lang="en-US" sz="1000" dirty="0" smtClean="0"/>
          </a:p>
          <a:p>
            <a:pPr marL="457200" indent="-457200">
              <a:buFont typeface="+mj-lt"/>
              <a:buAutoNum type="arabicPeriod" startAt="2"/>
            </a:pPr>
            <a:r>
              <a:rPr lang="en-US" sz="2400" b="1" dirty="0" smtClean="0"/>
              <a:t>Unit of Transfer</a:t>
            </a:r>
          </a:p>
          <a:p>
            <a:pPr>
              <a:buNone/>
            </a:pPr>
            <a:r>
              <a:rPr lang="en-US" sz="2200" dirty="0" smtClean="0"/>
              <a:t>			Internal: No. of lines in/out of Memory. i.e., 64, 128</a:t>
            </a:r>
          </a:p>
          <a:p>
            <a:pPr>
              <a:buNone/>
            </a:pPr>
            <a:r>
              <a:rPr lang="en-US" sz="2200" dirty="0" smtClean="0"/>
              <a:t>			External: Blocks</a:t>
            </a:r>
          </a:p>
          <a:p>
            <a:pPr>
              <a:buNone/>
            </a:pPr>
            <a:endParaRPr lang="en-US" sz="1000" dirty="0" smtClean="0"/>
          </a:p>
          <a:p>
            <a:pPr marL="457200" indent="-457200">
              <a:buFont typeface="+mj-lt"/>
              <a:buAutoNum type="arabicPeriod" startAt="3"/>
            </a:pPr>
            <a:r>
              <a:rPr lang="en-US" sz="2400" b="1" dirty="0" smtClean="0"/>
              <a:t>Method of Accessing</a:t>
            </a:r>
          </a:p>
          <a:p>
            <a:pPr>
              <a:buNone/>
            </a:pPr>
            <a:r>
              <a:rPr lang="en-US" sz="2200" dirty="0" smtClean="0"/>
              <a:t>			Sequential </a:t>
            </a:r>
            <a:r>
              <a:rPr lang="en-US" sz="2200" dirty="0" smtClean="0">
                <a:sym typeface="Wingdings" pitchFamily="2" charset="2"/>
              </a:rPr>
              <a:t> </a:t>
            </a:r>
            <a:r>
              <a:rPr lang="en-US" sz="2200" dirty="0" smtClean="0"/>
              <a:t>Tapes</a:t>
            </a:r>
          </a:p>
          <a:p>
            <a:pPr>
              <a:buNone/>
            </a:pPr>
            <a:r>
              <a:rPr lang="en-US" sz="2200" dirty="0" smtClean="0"/>
              <a:t>			Direct </a:t>
            </a:r>
            <a:r>
              <a:rPr lang="en-US" sz="2200" dirty="0" smtClean="0">
                <a:sym typeface="Wingdings" pitchFamily="2" charset="2"/>
              </a:rPr>
              <a:t> </a:t>
            </a:r>
            <a:r>
              <a:rPr lang="en-US" sz="2200" dirty="0" smtClean="0"/>
              <a:t>Disks</a:t>
            </a:r>
          </a:p>
          <a:p>
            <a:pPr>
              <a:buNone/>
            </a:pPr>
            <a:r>
              <a:rPr lang="en-US" sz="2200" dirty="0" smtClean="0"/>
              <a:t>			Random </a:t>
            </a:r>
            <a:r>
              <a:rPr lang="en-US" sz="2200" dirty="0" smtClean="0">
                <a:sym typeface="Wingdings" pitchFamily="2" charset="2"/>
              </a:rPr>
              <a:t> </a:t>
            </a:r>
            <a:r>
              <a:rPr lang="en-US" sz="2200" dirty="0" smtClean="0"/>
              <a:t>Main Memory and some Cache</a:t>
            </a:r>
          </a:p>
          <a:p>
            <a:pPr>
              <a:buNone/>
            </a:pPr>
            <a:r>
              <a:rPr lang="en-US" sz="2200" dirty="0" smtClean="0"/>
              <a:t>			Associative </a:t>
            </a:r>
            <a:r>
              <a:rPr lang="en-US" sz="2200" dirty="0" smtClean="0">
                <a:sym typeface="Wingdings" pitchFamily="2" charset="2"/>
              </a:rPr>
              <a:t> s</a:t>
            </a:r>
            <a:r>
              <a:rPr lang="en-US" sz="2200" dirty="0" smtClean="0"/>
              <a:t>ome Cache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6</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“Computer Memory System”</a:t>
            </a:r>
          </a:p>
          <a:p>
            <a:pPr>
              <a:buNone/>
            </a:pPr>
            <a:endParaRPr lang="en-US" sz="1000" dirty="0" smtClean="0"/>
          </a:p>
          <a:p>
            <a:pPr>
              <a:buNone/>
            </a:pPr>
            <a:r>
              <a:rPr lang="en-US" sz="2400" b="1" dirty="0" smtClean="0"/>
              <a:t>Sequential:</a:t>
            </a:r>
          </a:p>
          <a:p>
            <a:pPr>
              <a:buNone/>
            </a:pPr>
            <a:r>
              <a:rPr lang="en-US" sz="2400" dirty="0" smtClean="0"/>
              <a:t>	Memory is organized into units of data, called records. Access must be made in a specific linear sequence.</a:t>
            </a:r>
          </a:p>
          <a:p>
            <a:pPr>
              <a:buNone/>
            </a:pPr>
            <a:endParaRPr lang="en-US" sz="2400" dirty="0" smtClean="0"/>
          </a:p>
          <a:p>
            <a:pPr>
              <a:buNone/>
            </a:pPr>
            <a:r>
              <a:rPr lang="en-US" sz="2400" b="1" dirty="0" smtClean="0"/>
              <a:t>Direct:</a:t>
            </a:r>
          </a:p>
          <a:p>
            <a:pPr>
              <a:buNone/>
            </a:pPr>
            <a:r>
              <a:rPr lang="en-US" sz="2400" dirty="0" smtClean="0"/>
              <a:t>	Individual blocks or records have a unique address based on physical location. Access is accomplished by direct access to reach a general vicinity plus sequential searching, counting, or waiting to reach the final location.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7</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“Computer Memory System”</a:t>
            </a:r>
          </a:p>
          <a:p>
            <a:pPr>
              <a:buNone/>
            </a:pPr>
            <a:endParaRPr lang="en-US" sz="1000" dirty="0" smtClean="0"/>
          </a:p>
          <a:p>
            <a:pPr>
              <a:buNone/>
            </a:pPr>
            <a:r>
              <a:rPr lang="en-US" sz="2400" b="1" dirty="0" smtClean="0"/>
              <a:t>Random Access:</a:t>
            </a:r>
          </a:p>
          <a:p>
            <a:pPr>
              <a:buNone/>
            </a:pPr>
            <a:r>
              <a:rPr lang="en-US" sz="2400" dirty="0" smtClean="0"/>
              <a:t>	Each addressable location in memory has a unique, physically</a:t>
            </a:r>
          </a:p>
          <a:p>
            <a:pPr>
              <a:buNone/>
            </a:pPr>
            <a:r>
              <a:rPr lang="en-US" sz="2400" dirty="0" smtClean="0"/>
              <a:t>	wired-in addressing mechanism. Thus, any location can be selected at random and directly addressed and accessed.</a:t>
            </a:r>
          </a:p>
          <a:p>
            <a:pPr>
              <a:buNone/>
            </a:pPr>
            <a:endParaRPr lang="en-US" sz="1100" dirty="0" smtClean="0"/>
          </a:p>
          <a:p>
            <a:pPr>
              <a:buNone/>
            </a:pPr>
            <a:r>
              <a:rPr lang="en-US" sz="2400" b="1" dirty="0" smtClean="0"/>
              <a:t>Associative:</a:t>
            </a:r>
          </a:p>
          <a:p>
            <a:pPr>
              <a:buNone/>
            </a:pPr>
            <a:r>
              <a:rPr lang="en-US" sz="2400" dirty="0" smtClean="0"/>
              <a:t>	This is a random access type of memory that enables one to make a comparison of desired bit locations within a word for a specified match. Thus, a word is retrieved based on a portion of its contents rather than its address. As with ordinary random-access memory, each location has its own addressing mechanism, and retrieval time is constant independent of location.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8</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“Cache Memory Principles”</a:t>
            </a:r>
          </a:p>
          <a:p>
            <a:pPr>
              <a:buNone/>
            </a:pPr>
            <a:endParaRPr lang="en-US" sz="1000" dirty="0" smtClean="0"/>
          </a:p>
          <a:p>
            <a:pPr>
              <a:buNone/>
            </a:pPr>
            <a:r>
              <a:rPr lang="en-US" sz="2400" dirty="0" smtClean="0"/>
              <a:t>	Cache memory is intended to give memory speed approaching that of the fastest memories available, and at the same time provide a large memory size at the price of less expensive memories.</a:t>
            </a:r>
          </a:p>
          <a:p>
            <a:pPr>
              <a:buNone/>
            </a:pPr>
            <a:endParaRPr lang="en-US" sz="1100" dirty="0" smtClean="0"/>
          </a:p>
          <a:p>
            <a:pPr>
              <a:buNone/>
            </a:pPr>
            <a:r>
              <a:rPr lang="en-US" sz="2400" dirty="0" smtClean="0"/>
              <a:t>	The cache contains a copy of portions of main memory.</a:t>
            </a:r>
          </a:p>
          <a:p>
            <a:pPr>
              <a:buNone/>
            </a:pPr>
            <a:r>
              <a:rPr lang="en-US" sz="2400" dirty="0" smtClean="0"/>
              <a:t>	When the processor attempts to read a word of memory, a check is made to determine if the word is in the cache. If so, the word is delivered to the processor.</a:t>
            </a:r>
          </a:p>
          <a:p>
            <a:pPr>
              <a:buNone/>
            </a:pPr>
            <a:r>
              <a:rPr lang="en-US" sz="2400" dirty="0" smtClean="0"/>
              <a:t>	If not, a block of main memory, consisting of some fixed number of words, is read into the cache and then the word is delivered to the processor.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Fall 2015 - M. M. Yasin</a:t>
            </a:r>
            <a:endParaRPr lang="en-US" dirty="0"/>
          </a:p>
        </p:txBody>
      </p:sp>
      <p:sp>
        <p:nvSpPr>
          <p:cNvPr id="5" name="Slide Number Placeholder 4"/>
          <p:cNvSpPr>
            <a:spLocks noGrp="1"/>
          </p:cNvSpPr>
          <p:nvPr>
            <p:ph type="sldNum" sz="quarter" idx="12"/>
          </p:nvPr>
        </p:nvSpPr>
        <p:spPr/>
        <p:txBody>
          <a:bodyPr/>
          <a:lstStyle/>
          <a:p>
            <a:r>
              <a:rPr lang="en-US" dirty="0" smtClean="0"/>
              <a:t>1.</a:t>
            </a:r>
            <a:fld id="{92A9C250-788A-47A2-9C1B-3CAE9680EABD}" type="slidenum">
              <a:rPr lang="en-US" smtClean="0"/>
              <a:pPr/>
              <a:t>9</a:t>
            </a:fld>
            <a:endParaRPr lang="en-US" dirty="0"/>
          </a:p>
        </p:txBody>
      </p:sp>
      <p:sp>
        <p:nvSpPr>
          <p:cNvPr id="7" name="Content Placeholder 2"/>
          <p:cNvSpPr>
            <a:spLocks noGrp="1"/>
          </p:cNvSpPr>
          <p:nvPr>
            <p:ph idx="1"/>
          </p:nvPr>
        </p:nvSpPr>
        <p:spPr>
          <a:xfrm>
            <a:off x="457200" y="228600"/>
            <a:ext cx="8229600" cy="5867400"/>
          </a:xfrm>
        </p:spPr>
        <p:txBody>
          <a:bodyPr>
            <a:normAutofit/>
          </a:bodyPr>
          <a:lstStyle/>
          <a:p>
            <a:pPr algn="ctr">
              <a:buNone/>
            </a:pPr>
            <a:r>
              <a:rPr lang="en-US" sz="2800" dirty="0" smtClean="0">
                <a:sym typeface="Wingdings" pitchFamily="2" charset="2"/>
              </a:rPr>
              <a:t>“Cache Memory Principles”</a:t>
            </a:r>
          </a:p>
          <a:p>
            <a:pPr>
              <a:buNone/>
            </a:pPr>
            <a:endParaRPr lang="en-US" sz="1000" dirty="0" smtClean="0"/>
          </a:p>
          <a:p>
            <a:pPr>
              <a:buNone/>
            </a:pPr>
            <a:r>
              <a:rPr lang="en-US" sz="2400" dirty="0" smtClean="0"/>
              <a:t>	Because of the phenomenon of locality of reference,</a:t>
            </a:r>
          </a:p>
          <a:p>
            <a:pPr>
              <a:buNone/>
            </a:pPr>
            <a:r>
              <a:rPr lang="en-US" sz="2400" dirty="0" smtClean="0"/>
              <a:t>	when a block of data is fetched into the cache to satisfy a single memory reference, it is likely that there will be future references to that same memory location or to other words in the block.</a:t>
            </a:r>
          </a:p>
          <a:p>
            <a:pPr>
              <a:buNone/>
            </a:pPr>
            <a:endParaRPr lang="en-US" sz="2400" dirty="0" smtClean="0"/>
          </a:p>
          <a:p>
            <a:pPr>
              <a:buNone/>
            </a:pPr>
            <a:r>
              <a:rPr lang="en-US" sz="2400" dirty="0" smtClean="0"/>
              <a:t>	Figure 4.3b depicts the use of multiple levels of cache. The L2 cache is slower and typically larger than the L1 cache, and the L3 cache is slower and typically larger than the L2 cache.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1888</TotalTime>
  <Words>471</Words>
  <Application>Microsoft Office PowerPoint</Application>
  <PresentationFormat>On-screen Show (4:3)</PresentationFormat>
  <Paragraphs>164</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“Cache Memory” in [ Computer Organization  and Assembly Language ]  Lecture-22, 23   M. M. Yasin myasin@ciitsahiwal.edu.pk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[Computer Organization] Lecture 1</dc:title>
  <dc:creator>yasin</dc:creator>
  <cp:lastModifiedBy>yasin</cp:lastModifiedBy>
  <cp:revision>825</cp:revision>
  <dcterms:created xsi:type="dcterms:W3CDTF">2015-02-12T04:34:33Z</dcterms:created>
  <dcterms:modified xsi:type="dcterms:W3CDTF">2015-12-09T06:35:27Z</dcterms:modified>
</cp:coreProperties>
</file>