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347" r:id="rId3"/>
    <p:sldId id="335" r:id="rId4"/>
    <p:sldId id="344" r:id="rId5"/>
    <p:sldId id="346" r:id="rId6"/>
    <p:sldId id="345" r:id="rId7"/>
    <p:sldId id="348" r:id="rId8"/>
    <p:sldId id="350" r:id="rId9"/>
    <p:sldId id="351" r:id="rId10"/>
    <p:sldId id="360" r:id="rId11"/>
    <p:sldId id="352" r:id="rId12"/>
    <p:sldId id="349" r:id="rId13"/>
    <p:sldId id="353" r:id="rId14"/>
    <p:sldId id="355" r:id="rId15"/>
    <p:sldId id="356" r:id="rId16"/>
    <p:sldId id="358" r:id="rId17"/>
    <p:sldId id="359" r:id="rId18"/>
    <p:sldId id="35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5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3E1DD-B945-4D3F-AD59-14410C920831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03187-404E-4CBB-8B99-4B9DC22BFF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51FE-A0B2-4163-9A08-E56F0FE5F3CD}" type="datetimeFigureOut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799E2-26C5-4D1F-B87E-DD36F4F2AA3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B997-997A-41DF-AB03-6856FEFCEA2B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63C4C-D25E-4E09-87BD-2F5CEDA231AA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C803-1681-4D15-ACA1-3D4862422874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5E7F-61CB-4DC3-A49F-52BF1271A326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B619-BD8F-48FB-B96F-D120D807D85E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E2FC-7C00-4EAF-97F1-6A0219858AA4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D715-AB65-4315-954C-452EDCD1FA59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B42-62E3-434E-A5A4-54D92730FA62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1D91-0A47-414D-A753-0AAC36EA2B35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BC2A-8C2B-41CD-A392-5A49BBB3C75B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B6DB-651A-4647-ABB5-E039222EE7C8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B4E6-A073-46FE-9C35-F1AF1A9807DF}" type="datetime1">
              <a:rPr lang="en-US" smtClean="0"/>
              <a:pPr/>
              <a:t>12/14/2015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C250-788A-47A2-9C1B-3CAE9680EAB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42672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“Internal</a:t>
            </a:r>
            <a:r>
              <a:rPr lang="en-US" sz="4000" dirty="0" smtClean="0">
                <a:sym typeface="Wingdings" pitchFamily="2" charset="2"/>
              </a:rPr>
              <a:t> Memory</a:t>
            </a:r>
            <a:r>
              <a:rPr lang="en-US" sz="4000" dirty="0" smtClean="0"/>
              <a:t>” in</a:t>
            </a:r>
            <a:br>
              <a:rPr lang="en-US" sz="4000" dirty="0" smtClean="0"/>
            </a:br>
            <a:r>
              <a:rPr lang="en-US" sz="4000" dirty="0" smtClean="0"/>
              <a:t>[ Computer Organization</a:t>
            </a:r>
            <a:br>
              <a:rPr lang="en-US" sz="4000" dirty="0" smtClean="0"/>
            </a:br>
            <a:r>
              <a:rPr lang="en-US" sz="4000" dirty="0" smtClean="0"/>
              <a:t> and Assembly Language ]</a:t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Lecture-24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>
                <a:latin typeface="+mn-lt"/>
                <a:cs typeface="Times New Roman" pitchFamily="18" charset="0"/>
              </a:rPr>
              <a:t>M. M. Yasin</a:t>
            </a:r>
            <a:br>
              <a:rPr lang="en-US" sz="2400" dirty="0" smtClean="0">
                <a:latin typeface="+mn-lt"/>
                <a:cs typeface="Times New Roman" pitchFamily="18" charset="0"/>
              </a:rPr>
            </a:br>
            <a:r>
              <a:rPr lang="en-US" sz="2400" dirty="0" smtClean="0">
                <a:latin typeface="+mn-lt"/>
                <a:cs typeface="Times New Roman" pitchFamily="18" charset="0"/>
              </a:rPr>
              <a:t>myasin@ciitsahiwal.edu.pk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C250-788A-47A2-9C1B-3CAE9680EABD}" type="slidenum">
              <a:rPr lang="en-US" smtClean="0"/>
              <a:pPr/>
              <a:t>1</a:t>
            </a:fld>
            <a:r>
              <a:rPr lang="en-US" dirty="0" smtClean="0"/>
              <a:t>.1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“Random Access Memory - </a:t>
            </a:r>
            <a:r>
              <a:rPr lang="en-US" sz="2800" u="sng" dirty="0" smtClean="0">
                <a:sym typeface="Wingdings" pitchFamily="2" charset="2"/>
              </a:rPr>
              <a:t>Technologies</a:t>
            </a:r>
            <a:r>
              <a:rPr lang="en-US" sz="2800" dirty="0" smtClean="0">
                <a:sym typeface="Wingdings" pitchFamily="2" charset="2"/>
              </a:rPr>
              <a:t>”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2.	</a:t>
            </a:r>
            <a:r>
              <a:rPr lang="en-US" sz="2400" u="sng" dirty="0" smtClean="0"/>
              <a:t>SRAM</a:t>
            </a:r>
            <a:r>
              <a:rPr lang="en-US" sz="2400" dirty="0" smtClean="0"/>
              <a:t>: Traditional flip-flop logic gates are used to store 		binary 1 and 0 values.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000" u="sng" dirty="0" smtClean="0"/>
              <a:t>No refresh is needed</a:t>
            </a:r>
            <a:r>
              <a:rPr lang="en-US" sz="2000" dirty="0" smtClean="0"/>
              <a:t> to retain data.</a:t>
            </a:r>
          </a:p>
          <a:p>
            <a:pPr>
              <a:buNone/>
            </a:pPr>
            <a:endParaRPr lang="en-US" sz="1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One cell consists of 2+4 transistors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2 Transistors acts as a switch.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4 Transistors (cross-connected) produces a logic state (0 or 1), and</a:t>
            </a:r>
          </a:p>
          <a:p>
            <a:pPr>
              <a:spcBef>
                <a:spcPts val="0"/>
              </a:spcBef>
              <a:buNone/>
            </a:pPr>
            <a:endParaRPr lang="en-US" sz="1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Address line is used to open/close the 2 transistors (switch), and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Bit line is used to read/write data(1 bit) from/to the 4 transistors.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“DRAM versus SRAM”</a:t>
            </a:r>
          </a:p>
          <a:p>
            <a:pPr>
              <a:buNone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Both </a:t>
            </a:r>
            <a:r>
              <a:rPr lang="en-US" sz="2400" dirty="0" smtClean="0"/>
              <a:t>are volatile.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DRAM </a:t>
            </a:r>
            <a:r>
              <a:rPr lang="en-US" sz="2400" dirty="0" smtClean="0"/>
              <a:t>is </a:t>
            </a:r>
            <a:r>
              <a:rPr lang="en-US" sz="2400" dirty="0" smtClean="0"/>
              <a:t>simple </a:t>
            </a:r>
            <a:r>
              <a:rPr lang="en-US" sz="2400" dirty="0" smtClean="0"/>
              <a:t>and </a:t>
            </a:r>
            <a:r>
              <a:rPr lang="en-US" sz="2400" dirty="0" smtClean="0"/>
              <a:t>less expensive.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DRAM </a:t>
            </a:r>
            <a:r>
              <a:rPr lang="en-US" sz="2400" dirty="0" smtClean="0"/>
              <a:t>is </a:t>
            </a:r>
            <a:r>
              <a:rPr lang="en-US" sz="2400" dirty="0" smtClean="0"/>
              <a:t>more dense. </a:t>
            </a:r>
            <a:r>
              <a:rPr lang="en-US" sz="2400" dirty="0" smtClean="0"/>
              <a:t>i.e., more </a:t>
            </a:r>
            <a:r>
              <a:rPr lang="en-US" sz="2400" dirty="0" smtClean="0"/>
              <a:t>cells/unit area.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DRAMs </a:t>
            </a:r>
            <a:r>
              <a:rPr lang="en-US" sz="2400" dirty="0" smtClean="0"/>
              <a:t>tend to be favored for large memory requirements.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SRAMs </a:t>
            </a:r>
            <a:r>
              <a:rPr lang="en-US" sz="2400" dirty="0" smtClean="0"/>
              <a:t>are faster than </a:t>
            </a:r>
            <a:r>
              <a:rPr lang="en-US" sz="2400" dirty="0" smtClean="0"/>
              <a:t>DRAMs.</a:t>
            </a:r>
            <a:endParaRPr lang="en-US" sz="24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Because of these relative characteristics,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000" u="sng" dirty="0" smtClean="0"/>
              <a:t>SRAM is used for cache memory</a:t>
            </a:r>
            <a:r>
              <a:rPr lang="en-US" sz="2000" dirty="0" smtClean="0"/>
              <a:t> (both on and off chip), and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DRAM is used for main memory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“Advanced DRAM Organization”</a:t>
            </a:r>
          </a:p>
          <a:p>
            <a:pPr>
              <a:buNone/>
            </a:pPr>
            <a:endParaRPr lang="en-US" sz="1000" dirty="0" smtClean="0"/>
          </a:p>
          <a:p>
            <a:pPr marL="457200" indent="-457200">
              <a:lnSpc>
                <a:spcPct val="110000"/>
              </a:lnSpc>
            </a:pPr>
            <a:r>
              <a:rPr lang="en-US" sz="2400" dirty="0" smtClean="0"/>
              <a:t>Processor and Internal Memory interface is the most important in the entire computer system.</a:t>
            </a:r>
          </a:p>
          <a:p>
            <a:pPr marL="457200" indent="-457200">
              <a:lnSpc>
                <a:spcPct val="110000"/>
              </a:lnSpc>
              <a:buNone/>
            </a:pPr>
            <a:endParaRPr lang="en-US" sz="1000" dirty="0" smtClean="0"/>
          </a:p>
          <a:p>
            <a:pPr marL="457200" indent="-457200">
              <a:lnSpc>
                <a:spcPct val="110000"/>
              </a:lnSpc>
            </a:pPr>
            <a:r>
              <a:rPr lang="en-US" sz="2400" dirty="0" smtClean="0"/>
              <a:t>DRAM is the basic building block of main memory remains the DRAM chip, which is low in performance.</a:t>
            </a:r>
          </a:p>
          <a:p>
            <a:pPr marL="457200" indent="-457200">
              <a:lnSpc>
                <a:spcPct val="110000"/>
              </a:lnSpc>
              <a:buNone/>
            </a:pPr>
            <a:endParaRPr lang="en-US" sz="1000" dirty="0" smtClean="0"/>
          </a:p>
          <a:p>
            <a:pPr marL="457200" indent="-457200">
              <a:lnSpc>
                <a:spcPct val="110000"/>
              </a:lnSpc>
            </a:pPr>
            <a:r>
              <a:rPr lang="en-US" sz="2400" dirty="0" smtClean="0"/>
              <a:t>In order to solve this performance mismatch, one or more levels of high-speed SRAM cache (L1, L2, L3) between the DRAM Main Memory and the Processor has been inserted.</a:t>
            </a:r>
          </a:p>
          <a:p>
            <a:pPr marL="457200" indent="-457200">
              <a:lnSpc>
                <a:spcPct val="110000"/>
              </a:lnSpc>
              <a:buNone/>
            </a:pPr>
            <a:endParaRPr lang="en-US" sz="1000" dirty="0" smtClean="0"/>
          </a:p>
          <a:p>
            <a:pPr marL="457200" indent="-457200">
              <a:lnSpc>
                <a:spcPct val="110000"/>
              </a:lnSpc>
            </a:pPr>
            <a:r>
              <a:rPr lang="en-US" sz="2400" dirty="0" smtClean="0"/>
              <a:t>But SRAM is expensive than DRAM, and expanding cache size beyond a certain point doesn’t produce fruitful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“Advanced DRAM Organization”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A number of enhancements to the basic DRAM architecture are: SDRAM, DDR-DRAM, RDRAM and CDRAM schemes.</a:t>
            </a:r>
          </a:p>
          <a:p>
            <a:pPr>
              <a:buNone/>
            </a:pPr>
            <a:endParaRPr lang="en-US" sz="1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/>
              <a:t>Synchronous DRAM (S-DRAM)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One of the most widely used forms of DRAM is the synchronous DRAM (SDRAM).</a:t>
            </a:r>
          </a:p>
          <a:p>
            <a:pPr marL="457200" indent="-457200"/>
            <a:r>
              <a:rPr lang="en-US" sz="2400" dirty="0" smtClean="0"/>
              <a:t>Unlike the traditional DRAM, which is asynchronous, the SDRAM exchanges data with the processor synchronized to an external clock signal and running at the full speed of the processor/memory bus without imposing wait states.</a:t>
            </a:r>
          </a:p>
          <a:p>
            <a:pPr marL="457200" indent="-457200"/>
            <a:r>
              <a:rPr lang="en-US" sz="2400" dirty="0" smtClean="0"/>
              <a:t>The SDRAM performs best when it is transferring large blocks of data serially, such as for applications like word processing, spreadsheets, and multimedia.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“Advanced DRAM Organization”</a:t>
            </a:r>
          </a:p>
          <a:p>
            <a:pPr>
              <a:buNone/>
            </a:pPr>
            <a:endParaRPr lang="en-US" sz="10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smtClean="0"/>
              <a:t>Rambus DRAM (R-DRAM)</a:t>
            </a:r>
            <a:endParaRPr lang="en-US" sz="2400" dirty="0" smtClean="0"/>
          </a:p>
          <a:p>
            <a:pPr marL="457200" indent="-457200"/>
            <a:r>
              <a:rPr lang="en-US" sz="2400" dirty="0" smtClean="0"/>
              <a:t>RDRAM, developed by Rambus, has been adopted by Intel for its Pentium and Itanium processors.</a:t>
            </a:r>
          </a:p>
          <a:p>
            <a:pPr marL="457200" indent="-457200"/>
            <a:r>
              <a:rPr lang="en-US" sz="2400" dirty="0" smtClean="0"/>
              <a:t>It has become the main competitor to SDRAM.</a:t>
            </a:r>
          </a:p>
          <a:p>
            <a:pPr marL="457200" indent="-457200"/>
            <a:r>
              <a:rPr lang="en-US" sz="2400" dirty="0" smtClean="0"/>
              <a:t>RDRAM chips are vertical packages, with all pins on one side.</a:t>
            </a:r>
          </a:p>
          <a:p>
            <a:pPr marL="457200" indent="-457200"/>
            <a:r>
              <a:rPr lang="en-US" sz="2400" dirty="0" smtClean="0"/>
              <a:t>The chip exchanges data with the processor over 28 wires no more than 12cm long.</a:t>
            </a:r>
          </a:p>
          <a:p>
            <a:pPr marL="457200" indent="-457200"/>
            <a:r>
              <a:rPr lang="en-US" sz="2400" dirty="0" smtClean="0"/>
              <a:t>The bus can address up to 320 RDRAM chips and is rated at 1.6 GBps.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“Advanced DRAM Organization”</a:t>
            </a:r>
          </a:p>
          <a:p>
            <a:pPr>
              <a:buNone/>
            </a:pPr>
            <a:endParaRPr lang="en-US" sz="1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400" b="1" dirty="0" smtClean="0"/>
              <a:t>Double Data Rate SDRAM (DDR-SDRAM)</a:t>
            </a:r>
            <a:endParaRPr lang="en-US" sz="2400" dirty="0" smtClean="0"/>
          </a:p>
          <a:p>
            <a:r>
              <a:rPr lang="en-US" sz="2400" dirty="0" smtClean="0"/>
              <a:t>SDRAM is limited by the fact that it can only send data to the processor once per bus clock cycle. This version of SDRAM, referred to as DDR-SDRAM can send data twice per clock cycle, once on the rising edge of the clock pulse and once on the falling edge.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sz="2400" dirty="0" smtClean="0"/>
              <a:t>DDR DRAM was developed by the JEDEC Solid State Technology Association. Numerous companies make DDR chips, which are widely used in desktop computers and servers.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“Advanced DRAM Organization”</a:t>
            </a:r>
          </a:p>
          <a:p>
            <a:pPr>
              <a:buNone/>
            </a:pPr>
            <a:endParaRPr lang="en-US" sz="10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400" b="1" dirty="0" smtClean="0"/>
              <a:t>Double Data Rate DRAM (DDR-DRAM)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There have been two generations of improvement to the DDR technology: DDR2, DDR3.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sz="2400" b="1" u="sng" dirty="0" smtClean="0"/>
              <a:t>DDR2</a:t>
            </a:r>
            <a:r>
              <a:rPr lang="en-US" sz="2400" dirty="0" smtClean="0"/>
              <a:t> increases the data transfer rate by:</a:t>
            </a:r>
          </a:p>
          <a:p>
            <a:pPr>
              <a:buNone/>
            </a:pPr>
            <a:r>
              <a:rPr lang="en-US" sz="2400" b="1" dirty="0" smtClean="0"/>
              <a:t>	(a)</a:t>
            </a:r>
            <a:r>
              <a:rPr lang="en-US" sz="2400" dirty="0" smtClean="0"/>
              <a:t> Increasing the operational frequency of the RAM chip.</a:t>
            </a:r>
          </a:p>
          <a:p>
            <a:pPr>
              <a:buNone/>
            </a:pPr>
            <a:r>
              <a:rPr lang="en-US" sz="2400" b="1" dirty="0" smtClean="0"/>
              <a:t>	(b)</a:t>
            </a:r>
            <a:r>
              <a:rPr lang="en-US" sz="2400" dirty="0" smtClean="0"/>
              <a:t> Increasing the prefetch buffer from 2 bits to 4 bits per chip.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u="sng" dirty="0" smtClean="0"/>
              <a:t>Note</a:t>
            </a:r>
            <a:r>
              <a:rPr lang="en-US" sz="2400" dirty="0" smtClean="0"/>
              <a:t>:	The prefetch buffer is a memory cache located on the RAM chip. The buffer enables the RAM chip to preposition bits to be placed on the data base as rapidly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“Advanced DRAM Organization”</a:t>
            </a:r>
          </a:p>
          <a:p>
            <a:pPr>
              <a:buNone/>
            </a:pPr>
            <a:endParaRPr lang="en-US" sz="12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400" b="1" dirty="0" smtClean="0"/>
              <a:t>Double Data Rate DRAM (DDR-DRAM)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There have been two generations of improvement to the DDR technology: DDR2 and DDR3.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sz="2400" b="1" u="sng" dirty="0" smtClean="0"/>
              <a:t>DDR3</a:t>
            </a:r>
            <a:r>
              <a:rPr lang="en-US" sz="2400" dirty="0" smtClean="0"/>
              <a:t>, introduced in 2007, increases the prefetch buffer size to 8 bits.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Theoretically,</a:t>
            </a:r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A DDR module can transfer data at a clock rate from 200 to 600 </a:t>
            </a:r>
            <a:r>
              <a:rPr lang="en-US" sz="2400" dirty="0" err="1" smtClean="0"/>
              <a:t>MHz.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A DDR2 module transfers at a clock rate of 400 to 1066 </a:t>
            </a:r>
            <a:r>
              <a:rPr lang="en-US" sz="2400" dirty="0" err="1" smtClean="0"/>
              <a:t>MHz.</a:t>
            </a:r>
            <a:endParaRPr lang="en-US" sz="2400" dirty="0" smtClean="0"/>
          </a:p>
          <a:p>
            <a:pPr>
              <a:buFont typeface="Wingdings"/>
              <a:buChar char="à"/>
            </a:pPr>
            <a:r>
              <a:rPr lang="en-US" sz="2400" dirty="0" smtClean="0"/>
              <a:t>A DDR3 module transfers at a clock rate of 800 to 1600 </a:t>
            </a:r>
            <a:r>
              <a:rPr lang="en-US" sz="2400" dirty="0" err="1" smtClean="0"/>
              <a:t>MHz.</a:t>
            </a:r>
            <a:endParaRPr lang="en-US" sz="2400" dirty="0" smtClean="0"/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In practice, somewhat smaller rates are achieved.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“Advanced DRAM Organization”</a:t>
            </a:r>
          </a:p>
          <a:p>
            <a:pPr>
              <a:buNone/>
            </a:pPr>
            <a:endParaRPr lang="en-US" sz="10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2400" b="1" dirty="0" smtClean="0"/>
              <a:t>Cache DRAM (C-DRAM)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Cache DRAM (CDRAM), developed by Mitsubishi, integrates a small SRAM cache (16 Kb) onto a generic DRAM chip.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	The SRAM on the CDRAM can be used in two ways:</a:t>
            </a:r>
          </a:p>
          <a:p>
            <a:r>
              <a:rPr lang="en-US" sz="2400" dirty="0" smtClean="0"/>
              <a:t>First, it can be used as a true cache, consisting of a number of 64-bit lines. The cache mode of the CDRAM is effective for ordinary random access to memory.</a:t>
            </a:r>
          </a:p>
          <a:p>
            <a:r>
              <a:rPr lang="en-US" sz="2400" dirty="0" smtClean="0"/>
              <a:t>The SRAM on the CDRAM can also be used as a buffer to support the serial access of a block of data. For example, to refresh a bit-mapped screen, the CDRAM can prefetch the data from the DRAM into the SRAM buffer. Subsequent accesses to the chip result in accesses solely to the SRAM.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“Topics Covered”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Section 5.1 (Semiconductor Main Memory)</a:t>
            </a:r>
          </a:p>
          <a:p>
            <a:pPr lvl="1"/>
            <a:r>
              <a:rPr lang="en-US" sz="2000" dirty="0" smtClean="0"/>
              <a:t>Organization</a:t>
            </a:r>
          </a:p>
          <a:p>
            <a:pPr lvl="1"/>
            <a:r>
              <a:rPr lang="en-US" sz="2000" dirty="0" smtClean="0"/>
              <a:t>Types of ROM</a:t>
            </a:r>
          </a:p>
          <a:p>
            <a:pPr lvl="1"/>
            <a:r>
              <a:rPr lang="en-US" sz="2000" dirty="0" smtClean="0"/>
              <a:t>DRAM and SRAM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Section 5.3 (Advanced DRAM Organization)</a:t>
            </a:r>
          </a:p>
          <a:p>
            <a:pPr lvl="1"/>
            <a:r>
              <a:rPr lang="en-US" sz="2000" dirty="0" smtClean="0"/>
              <a:t>Synchronous DRAM</a:t>
            </a:r>
          </a:p>
          <a:p>
            <a:pPr lvl="1"/>
            <a:r>
              <a:rPr lang="en-US" sz="2000" dirty="0" smtClean="0"/>
              <a:t>Rambus DRAM</a:t>
            </a:r>
          </a:p>
          <a:p>
            <a:pPr lvl="1"/>
            <a:r>
              <a:rPr lang="en-US" sz="2000" dirty="0" smtClean="0"/>
              <a:t>Cache DRAM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“Computer Memory System”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Computer memory is organized into a hierarchy:</a:t>
            </a:r>
          </a:p>
          <a:p>
            <a:pPr>
              <a:buNone/>
            </a:pPr>
            <a:r>
              <a:rPr lang="en-US" sz="2400" dirty="0" smtClean="0"/>
              <a:t>	At the highest level (closest to the processor), are the processor </a:t>
            </a:r>
            <a:r>
              <a:rPr lang="en-US" sz="2400" u="sng" dirty="0" smtClean="0"/>
              <a:t>Registers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Next comes one or more levels of </a:t>
            </a:r>
            <a:r>
              <a:rPr lang="en-US" sz="2400" u="sng" dirty="0" smtClean="0"/>
              <a:t>Cache</a:t>
            </a:r>
            <a:r>
              <a:rPr lang="en-US" sz="2400" dirty="0" smtClean="0"/>
              <a:t>. When multiple levels are used, they are denoted L1, L2, and so on.</a:t>
            </a:r>
          </a:p>
          <a:p>
            <a:pPr>
              <a:buNone/>
            </a:pPr>
            <a:r>
              <a:rPr lang="en-US" sz="2400" dirty="0" smtClean="0"/>
              <a:t>	Next comes </a:t>
            </a:r>
            <a:r>
              <a:rPr lang="en-US" sz="2400" u="sng" dirty="0" smtClean="0"/>
              <a:t>Main Memory</a:t>
            </a:r>
            <a:r>
              <a:rPr lang="en-US" sz="2400" dirty="0" smtClean="0"/>
              <a:t>, which is usually made out of dynamic random-access memory (DRAM).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u="sng" dirty="0" smtClean="0"/>
              <a:t>All of these are considered internal to the computer system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	The hierarchy continues with external memory, with the next level typically being a fixed </a:t>
            </a:r>
            <a:r>
              <a:rPr lang="en-US" sz="2400" u="sng" dirty="0" smtClean="0"/>
              <a:t>Hard Disk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and one or more levels below that consisting of removable media such as </a:t>
            </a:r>
            <a:r>
              <a:rPr lang="en-US" sz="2400" u="sng" dirty="0" smtClean="0"/>
              <a:t>Optical Disks and Tape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“Types of Read-only Memory (ROM)”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b="1" dirty="0" smtClean="0"/>
              <a:t>	1. </a:t>
            </a:r>
            <a:r>
              <a:rPr lang="en-US" sz="2400" b="1" u="sng" dirty="0" smtClean="0"/>
              <a:t>Read-Only Memory (ROM):</a:t>
            </a:r>
          </a:p>
          <a:p>
            <a:r>
              <a:rPr lang="en-US" sz="2400" dirty="0" smtClean="0"/>
              <a:t>It contains data that cannot be changed once programmed.</a:t>
            </a:r>
          </a:p>
          <a:p>
            <a:r>
              <a:rPr lang="en-US" sz="2400" dirty="0" smtClean="0"/>
              <a:t>These are Non-volatile.</a:t>
            </a:r>
          </a:p>
          <a:p>
            <a:r>
              <a:rPr lang="en-US" sz="2400" dirty="0" smtClean="0"/>
              <a:t>A ROM is created like any other integrated chip (IC), with the data actually wired into the chip as part of the fabrication process.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2400" dirty="0" smtClean="0"/>
              <a:t>Other available ROMs are:</a:t>
            </a:r>
          </a:p>
          <a:p>
            <a:pPr>
              <a:buNone/>
            </a:pPr>
            <a:r>
              <a:rPr lang="en-US" sz="2400" b="1" dirty="0" smtClean="0"/>
              <a:t>	2. </a:t>
            </a:r>
            <a:r>
              <a:rPr lang="en-US" sz="2400" b="1" u="sng" dirty="0" smtClean="0"/>
              <a:t>Programmable ROM (PROM):</a:t>
            </a:r>
          </a:p>
          <a:p>
            <a:r>
              <a:rPr lang="en-US" sz="2400" dirty="0" smtClean="0"/>
              <a:t>Writing process is performed electrically, and it is not a part of the fabrication process. i.e., can be done later (after fabrication).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“Types of Read-only Memory (ROM)”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b="1" dirty="0" smtClean="0"/>
              <a:t>	3. </a:t>
            </a:r>
            <a:r>
              <a:rPr lang="en-US" sz="2400" b="1" u="sng" dirty="0" smtClean="0"/>
              <a:t>Optically erasable programmable read-only memory (EPROM):</a:t>
            </a:r>
          </a:p>
          <a:p>
            <a:r>
              <a:rPr lang="en-US" sz="2400" dirty="0" smtClean="0"/>
              <a:t>They can be read or written electrically.</a:t>
            </a:r>
          </a:p>
          <a:p>
            <a:r>
              <a:rPr lang="en-US" sz="2400" dirty="0" smtClean="0"/>
              <a:t>However before a write operation , all of the storage cells must be erased to the same initial state by exposure of the packaged chip to ultraviolet radiation.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2400" u="sng" dirty="0" smtClean="0"/>
              <a:t>Note:</a:t>
            </a:r>
            <a:r>
              <a:rPr lang="en-US" sz="2400" dirty="0" smtClean="0"/>
              <a:t>	Therefore, EPROMs can be altered multiple times, 	whereas ROM and PROM don’t.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“Types of Read-only Memory (ROM)”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b="1" dirty="0" smtClean="0"/>
              <a:t>	4. </a:t>
            </a:r>
            <a:r>
              <a:rPr lang="en-US" sz="2400" b="1" u="sng" dirty="0" smtClean="0"/>
              <a:t>Electrically erasable programmable read-only memory (EEPROM):</a:t>
            </a:r>
          </a:p>
          <a:p>
            <a:r>
              <a:rPr lang="en-US" sz="2400" dirty="0" smtClean="0"/>
              <a:t>They can be written at any time without erasing prior contents.</a:t>
            </a:r>
          </a:p>
          <a:p>
            <a:r>
              <a:rPr lang="en-US" sz="2400" dirty="0" smtClean="0"/>
              <a:t>Non-Volatile.</a:t>
            </a:r>
          </a:p>
          <a:p>
            <a:r>
              <a:rPr lang="en-US" sz="2400" dirty="0" smtClean="0"/>
              <a:t>Data updatable in place, using ordinary bus control, address and data lines.</a:t>
            </a:r>
          </a:p>
          <a:p>
            <a:r>
              <a:rPr lang="en-US" sz="2400" dirty="0" smtClean="0"/>
              <a:t>More expensive than EPROM.</a:t>
            </a:r>
          </a:p>
          <a:p>
            <a:r>
              <a:rPr lang="en-US" sz="2400" dirty="0" smtClean="0"/>
              <a:t>Less dense. i.e., fewer bits per chip.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“Types of Read-only Memory (ROM)”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b="1" dirty="0" smtClean="0"/>
              <a:t>	5. </a:t>
            </a:r>
            <a:r>
              <a:rPr lang="en-US" sz="2400" b="1" u="sng" dirty="0" smtClean="0"/>
              <a:t>Flash Memory:</a:t>
            </a:r>
          </a:p>
          <a:p>
            <a:r>
              <a:rPr lang="en-US" sz="2400" dirty="0" smtClean="0"/>
              <a:t>Named as “Flash” because of the speed with which it can be reprogrammed.</a:t>
            </a:r>
          </a:p>
          <a:p>
            <a:r>
              <a:rPr lang="en-US" sz="2400" dirty="0" smtClean="0"/>
              <a:t>Intermediate b/w EPROM and EEPROM in both cost and functionality.</a:t>
            </a:r>
          </a:p>
          <a:p>
            <a:r>
              <a:rPr lang="en-US" sz="2000" i="1" dirty="0" smtClean="0"/>
              <a:t>Like EPROM</a:t>
            </a:r>
            <a:r>
              <a:rPr lang="en-US" sz="2400" dirty="0" smtClean="0"/>
              <a:t>, flash memory uses only one transistor per bit, more dense than EEPROM.</a:t>
            </a:r>
          </a:p>
          <a:p>
            <a:r>
              <a:rPr lang="en-US" sz="2000" i="1" dirty="0" smtClean="0"/>
              <a:t>Like EEPROM</a:t>
            </a:r>
            <a:r>
              <a:rPr lang="en-US" sz="2400" dirty="0" smtClean="0"/>
              <a:t>, flash memory uses an electrical erasing technology.</a:t>
            </a:r>
          </a:p>
          <a:p>
            <a:pPr lvl="1"/>
            <a:r>
              <a:rPr lang="en-US" sz="2000" dirty="0" smtClean="0"/>
              <a:t>Entire flash memory can be erased in few seconds.</a:t>
            </a:r>
          </a:p>
          <a:p>
            <a:pPr lvl="1"/>
            <a:r>
              <a:rPr lang="en-US" sz="2000" dirty="0" smtClean="0"/>
              <a:t>A block of memory can be erased instead of entire chip.</a:t>
            </a:r>
          </a:p>
          <a:p>
            <a:pPr lvl="1"/>
            <a:r>
              <a:rPr lang="en-US" sz="2000" dirty="0" smtClean="0"/>
              <a:t>However flash memory doesn’t provide byte level erasure.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“Random Access Memory - </a:t>
            </a:r>
            <a:r>
              <a:rPr lang="en-US" sz="2800" u="sng" dirty="0" smtClean="0">
                <a:sym typeface="Wingdings" pitchFamily="2" charset="2"/>
              </a:rPr>
              <a:t>Characteristics</a:t>
            </a:r>
            <a:r>
              <a:rPr lang="en-US" sz="2800" dirty="0" smtClean="0">
                <a:sym typeface="Wingdings" pitchFamily="2" charset="2"/>
              </a:rPr>
              <a:t>”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1. Reading from the memory and Writing into the memory is easy and fast.</a:t>
            </a:r>
          </a:p>
          <a:p>
            <a:pPr>
              <a:buNone/>
            </a:pPr>
            <a:r>
              <a:rPr lang="en-US" sz="2400" dirty="0" smtClean="0"/>
              <a:t>	2. RAM is volatile. i.e., needs constant power supply.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“Random Access Memory - </a:t>
            </a:r>
            <a:r>
              <a:rPr lang="en-US" sz="2800" u="sng" dirty="0" smtClean="0">
                <a:sym typeface="Wingdings" pitchFamily="2" charset="2"/>
              </a:rPr>
              <a:t>Technologies</a:t>
            </a:r>
            <a:r>
              <a:rPr lang="en-US" sz="2800" dirty="0" smtClean="0">
                <a:sym typeface="Wingdings" pitchFamily="2" charset="2"/>
              </a:rPr>
              <a:t>”</a:t>
            </a:r>
          </a:p>
          <a:p>
            <a:pPr>
              <a:buNone/>
            </a:pPr>
            <a:r>
              <a:rPr lang="en-US" sz="2400" dirty="0" smtClean="0"/>
              <a:t>	1. Dynamic RAM.</a:t>
            </a:r>
          </a:p>
          <a:p>
            <a:pPr>
              <a:buNone/>
            </a:pPr>
            <a:r>
              <a:rPr lang="en-US" sz="2400" dirty="0" smtClean="0"/>
              <a:t>	2. Static RAM.</a:t>
            </a:r>
          </a:p>
          <a:p>
            <a:pPr>
              <a:buNone/>
            </a:pPr>
            <a:endParaRPr lang="en-US" sz="28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Fall 2015 - M. M. Yasin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fld id="{92A9C250-788A-47A2-9C1B-3CAE9680EAB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 smtClean="0">
                <a:sym typeface="Wingdings" pitchFamily="2" charset="2"/>
              </a:rPr>
              <a:t>“Random Access Memory - </a:t>
            </a:r>
            <a:r>
              <a:rPr lang="en-US" sz="2800" u="sng" dirty="0" smtClean="0">
                <a:sym typeface="Wingdings" pitchFamily="2" charset="2"/>
              </a:rPr>
              <a:t>Technologies</a:t>
            </a:r>
            <a:r>
              <a:rPr lang="en-US" sz="2800" dirty="0" smtClean="0">
                <a:sym typeface="Wingdings" pitchFamily="2" charset="2"/>
              </a:rPr>
              <a:t>”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400" dirty="0" smtClean="0"/>
              <a:t>	1.	</a:t>
            </a:r>
            <a:r>
              <a:rPr lang="en-US" sz="2400" u="sng" dirty="0" smtClean="0"/>
              <a:t>DRAM</a:t>
            </a:r>
            <a:r>
              <a:rPr lang="en-US" sz="2400" dirty="0" smtClean="0"/>
              <a:t>: made with cells that store data as charge on 		capacitors.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2000" dirty="0" smtClean="0"/>
              <a:t>	Capacitors have natural tendency to discharge, therefore </a:t>
            </a:r>
            <a:r>
              <a:rPr lang="en-US" sz="2000" u="sng" dirty="0" smtClean="0"/>
              <a:t>require periodic refreshing</a:t>
            </a:r>
            <a:r>
              <a:rPr lang="en-US" sz="2000" dirty="0" smtClean="0"/>
              <a:t> to maintain data storage.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000" dirty="0" smtClean="0"/>
              <a:t>	The term </a:t>
            </a:r>
            <a:r>
              <a:rPr lang="en-US" sz="2000" u="sng" dirty="0" smtClean="0"/>
              <a:t>Dynamic</a:t>
            </a:r>
            <a:r>
              <a:rPr lang="en-US" sz="2000" dirty="0" smtClean="0"/>
              <a:t> refers to this tendency of the stored charge leakage, even with power continuously applied.</a:t>
            </a:r>
            <a:endParaRPr lang="en-US" sz="1000" dirty="0" smtClean="0"/>
          </a:p>
          <a:p>
            <a:pPr>
              <a:buNone/>
            </a:pPr>
            <a:endParaRPr lang="en-US" sz="1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u="sng" dirty="0" smtClean="0"/>
              <a:t>One cell consists of one transistor and a capacitor to store 1 bit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Transistor acts as a switch, and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Presence of charge on the capacitor shows binary 1 , and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Absence of charge represents binary 0.</a:t>
            </a:r>
          </a:p>
          <a:p>
            <a:pPr>
              <a:spcBef>
                <a:spcPts val="0"/>
              </a:spcBef>
              <a:buNone/>
            </a:pPr>
            <a:endParaRPr lang="en-US" sz="11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Address line is used to open/close the transistor (switch), and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Bit line is used to read/write data(1 bit) from/to the capacitor.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609</Words>
  <Application>Microsoft Office PowerPoint</Application>
  <PresentationFormat>On-screen Show (4:3)</PresentationFormat>
  <Paragraphs>207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“Internal Memory” in [ Computer Organization  and Assembly Language ]  Lecture-24   M. M. Yasin myasin@ciitsahiwal.edu.pk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“Introduction” in [Computer Organization] Lecture 1</dc:title>
  <dc:creator>yasin</dc:creator>
  <cp:lastModifiedBy>yasin</cp:lastModifiedBy>
  <cp:revision>1054</cp:revision>
  <dcterms:created xsi:type="dcterms:W3CDTF">2015-02-12T04:34:33Z</dcterms:created>
  <dcterms:modified xsi:type="dcterms:W3CDTF">2015-12-14T05:09:13Z</dcterms:modified>
</cp:coreProperties>
</file>