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322" r:id="rId4"/>
    <p:sldId id="323" r:id="rId6"/>
    <p:sldId id="324" r:id="rId7"/>
    <p:sldId id="325" r:id="rId8"/>
    <p:sldId id="310" r:id="rId9"/>
    <p:sldId id="311" r:id="rId10"/>
    <p:sldId id="312" r:id="rId11"/>
    <p:sldId id="326" r:id="rId12"/>
    <p:sldId id="334" r:id="rId13"/>
    <p:sldId id="335" r:id="rId14"/>
    <p:sldId id="336" r:id="rId15"/>
    <p:sldId id="262" r:id="rId16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1260" y="28"/>
      </p:cViewPr>
      <p:guideLst>
        <p:guide orient="horz" pos="291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FCB70-9708-426E-B563-AD4DA69CCD2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86E04-05FA-4A20-9DB4-DDE6011D7BD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4C01A8E-A81B-44BE-A599-B9C576B53995}" type="slidenum">
              <a:rPr lang="en-US"/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>
                <a:solidFill>
                  <a:srgbClr val="0033CC"/>
                </a:solidFill>
              </a:rPr>
              <a:t>Can you think of sensitive types of data that an attacker or bad guy may like to see? Bank accounts etc</a:t>
            </a:r>
            <a:endParaRPr lang="en-US">
              <a:solidFill>
                <a:srgbClr val="0033CC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51DDC2-2100-4650-8A53-42A494F6D070}" type="slidenum">
              <a:rPr lang="en-US"/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7073B2-9F37-477E-8491-8140B8747C98}" type="slidenum">
              <a:rPr lang="en-US"/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5902BD-F361-4161-9528-107014BF2339}" type="slidenum">
              <a:rPr lang="en-US"/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car keys, padlock keys, house keys, password keys….. What happens if the bad guy gets your keys?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51DDC2-2100-4650-8A53-42A494F6D070}" type="slidenum">
              <a:rPr lang="en-US"/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51DDC2-2100-4650-8A53-42A494F6D070}" type="slidenum">
              <a:rPr lang="en-US"/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51DDC2-2100-4650-8A53-42A494F6D070}" type="slidenum">
              <a:rPr lang="en-US"/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51DDC2-2100-4650-8A53-42A494F6D070}" type="slidenum">
              <a:rPr lang="en-US"/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51DDC2-2100-4650-8A53-42A494F6D070}" type="slidenum">
              <a:rPr lang="en-US"/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51DDC2-2100-4650-8A53-42A494F6D070}" type="slidenum">
              <a:rPr lang="en-US"/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2123" y="45720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524647" y="457200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0" y="0"/>
                </a:moveTo>
                <a:lnTo>
                  <a:pt x="0" y="326897"/>
                </a:lnTo>
                <a:lnTo>
                  <a:pt x="422147" y="326897"/>
                </a:lnTo>
                <a:lnTo>
                  <a:pt x="422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502168" y="348995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31241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51039" y="806195"/>
            <a:ext cx="8593836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27239" y="844296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0" y="76199"/>
                </a:lnTo>
                <a:lnTo>
                  <a:pt x="8763000" y="76199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27239" y="1720976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560" y="348995"/>
            <a:ext cx="9144279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2173" y="3247885"/>
            <a:ext cx="8451850" cy="3425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7373" y="6885049"/>
            <a:ext cx="673100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B1B1B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212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jpeg"/><Relationship Id="rId1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697" y="1288748"/>
            <a:ext cx="5146199" cy="14599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40" dirty="0">
                <a:ea typeface="+mj-lt"/>
                <a:cs typeface="+mj-lt"/>
              </a:rPr>
              <a:t>Definition :</a:t>
            </a:r>
            <a:br>
              <a:rPr lang="en-US" sz="1840" dirty="0">
                <a:ea typeface="+mj-lt"/>
                <a:cs typeface="+mj-lt"/>
              </a:rPr>
            </a:br>
            <a:r>
              <a:rPr lang="en-US" sz="1840" dirty="0">
                <a:ea typeface="+mj-lt"/>
                <a:cs typeface="+mj-lt"/>
              </a:rPr>
              <a:t>Network security refers to the practice of securing a computer network infrastructure against unauthorized access, attacks, and data breaches</a:t>
            </a:r>
            <a:endParaRPr lang="en-US" sz="1840" dirty="0"/>
          </a:p>
        </p:txBody>
      </p:sp>
      <p:pic>
        <p:nvPicPr>
          <p:cNvPr id="5" name="Picture 4" descr="Padlock on computer motherboard"/>
          <p:cNvPicPr>
            <a:picLocks noChangeAspect="1"/>
          </p:cNvPicPr>
          <p:nvPr/>
        </p:nvPicPr>
        <p:blipFill rotWithShape="1">
          <a:blip r:embed="rId1"/>
          <a:srcRect l="10580" r="37532" b="-2"/>
          <a:stretch>
            <a:fillRect/>
          </a:stretch>
        </p:blipFill>
        <p:spPr>
          <a:xfrm>
            <a:off x="655006" y="1312208"/>
            <a:ext cx="3897673" cy="50141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750" y="2889127"/>
            <a:ext cx="5145867" cy="3445904"/>
          </a:xfrm>
        </p:spPr>
        <p:txBody>
          <a:bodyPr vert="horz" wrap="square" lIns="80201" tIns="40100" rIns="80201" bIns="40100" rtlCol="0">
            <a:normAutofit/>
          </a:bodyPr>
          <a:lstStyle/>
          <a:p>
            <a:br>
              <a:rPr lang="en-US" sz="1580" dirty="0"/>
            </a:br>
            <a:r>
              <a:rPr lang="en-US" sz="1580" dirty="0">
                <a:ea typeface="+mn-lt"/>
                <a:cs typeface="+mn-lt"/>
              </a:rPr>
              <a:t>Types of Network Security:</a:t>
            </a:r>
            <a:endParaRPr lang="en-US" sz="1580"/>
          </a:p>
          <a:p>
            <a:endParaRPr lang="en-US" sz="1580"/>
          </a:p>
          <a:p>
            <a:r>
              <a:rPr lang="en-US" sz="1580" dirty="0">
                <a:ea typeface="+mn-lt"/>
                <a:cs typeface="+mn-lt"/>
              </a:rPr>
              <a:t>Physical Security: Protecting hardware and infrastructure.</a:t>
            </a:r>
            <a:endParaRPr lang="en-US" sz="1580"/>
          </a:p>
          <a:p>
            <a:r>
              <a:rPr lang="en-US" sz="1580" dirty="0">
                <a:ea typeface="+mn-lt"/>
                <a:cs typeface="+mn-lt"/>
              </a:rPr>
              <a:t>Cybersecurity: Safeguarding against digital threats, malware, and cyber attacks.</a:t>
            </a:r>
            <a:endParaRPr lang="en-US" sz="1580"/>
          </a:p>
          <a:p>
            <a:r>
              <a:rPr lang="en-US" sz="1580" dirty="0">
                <a:ea typeface="+mn-lt"/>
                <a:cs typeface="+mn-lt"/>
              </a:rPr>
              <a:t>Access Control: Regulating user access to networks and resources.</a:t>
            </a:r>
            <a:endParaRPr lang="en-US" sz="15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74560" y="348995"/>
            <a:ext cx="9601340" cy="98488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charset="0"/>
              </a:rPr>
              <a:t>Confidentiality with S</a:t>
            </a:r>
            <a:r>
              <a:rPr lang="en-US" dirty="0">
                <a:solidFill>
                  <a:srgbClr val="FF0000"/>
                </a:solidFill>
              </a:rPr>
              <a:t>ymmetric-Key Cryptography</a:t>
            </a:r>
            <a:r>
              <a:rPr lang="en-US" dirty="0">
                <a:solidFill>
                  <a:srgbClr val="FF0000"/>
                </a:solidFill>
                <a:latin typeface="Gill Sans MT" panose="020B0502020104020203" charset="0"/>
              </a:rPr>
              <a:t> </a:t>
            </a:r>
            <a:endParaRPr lang="en-US" dirty="0">
              <a:solidFill>
                <a:srgbClr val="FF0000"/>
              </a:solidFill>
              <a:latin typeface="Gill Sans MT" panose="020B0502020104020203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41300" y="1571625"/>
            <a:ext cx="9982200" cy="430887"/>
          </a:xfrm>
        </p:spPr>
        <p:txBody>
          <a:bodyPr/>
          <a:lstStyle/>
          <a:p>
            <a:pPr>
              <a:buFont typeface="Wingdings" panose="05000000000000000000" charset="0"/>
              <a:buNone/>
            </a:pPr>
            <a:endParaRPr lang="en-US" dirty="0">
              <a:latin typeface="Gill Sans MT" panose="020B0502020104020203" charset="0"/>
            </a:endParaRPr>
          </a:p>
        </p:txBody>
      </p:sp>
      <p:sp>
        <p:nvSpPr>
          <p:cNvPr id="4098" name="Slide Number Placeholder 1"/>
          <p:cNvSpPr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  <a:noFill/>
        </p:spPr>
        <p:txBody>
          <a:bodyPr lIns="104315" tIns="52157" rIns="104315" bIns="52157"/>
          <a:lstStyle/>
          <a:p>
            <a:r>
              <a:rPr lang="en-US"/>
              <a:t>12.</a:t>
            </a:r>
            <a:fld id="{180CAC16-24AD-4634-B3B8-D2870588F243}" type="slidenum">
              <a:rPr lang="en-US"/>
            </a:fld>
            <a:endParaRPr lang="en-US"/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178223" y="168063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178223" y="1092412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3700" y="2562225"/>
            <a:ext cx="210732" cy="4592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4315" tIns="52157" rIns="104315" bIns="52157">
            <a:spAutoFit/>
          </a:bodyPr>
          <a:lstStyle/>
          <a:p>
            <a:endParaRPr lang="en-US" sz="2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0" y="2359499"/>
            <a:ext cx="8882658" cy="31688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537" y="5442527"/>
            <a:ext cx="3779363" cy="12066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74560" y="348995"/>
            <a:ext cx="9601340" cy="98488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charset="0"/>
              </a:rPr>
              <a:t>Confidentiality with A</a:t>
            </a:r>
            <a:r>
              <a:rPr lang="en-US" dirty="0">
                <a:solidFill>
                  <a:srgbClr val="FF0000"/>
                </a:solidFill>
              </a:rPr>
              <a:t>symmetric-Key Cryptography</a:t>
            </a:r>
            <a:r>
              <a:rPr lang="en-US" dirty="0">
                <a:solidFill>
                  <a:srgbClr val="FF0000"/>
                </a:solidFill>
                <a:latin typeface="Gill Sans MT" panose="020B0502020104020203" charset="0"/>
              </a:rPr>
              <a:t> </a:t>
            </a:r>
            <a:endParaRPr lang="en-US" dirty="0">
              <a:solidFill>
                <a:srgbClr val="FF0000"/>
              </a:solidFill>
              <a:latin typeface="Gill Sans MT" panose="020B0502020104020203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41300" y="1571625"/>
            <a:ext cx="9982200" cy="430887"/>
          </a:xfrm>
        </p:spPr>
        <p:txBody>
          <a:bodyPr/>
          <a:lstStyle/>
          <a:p>
            <a:pPr>
              <a:buFont typeface="Wingdings" panose="05000000000000000000" charset="0"/>
              <a:buNone/>
            </a:pPr>
            <a:endParaRPr lang="en-US" dirty="0">
              <a:latin typeface="Gill Sans MT" panose="020B0502020104020203" charset="0"/>
            </a:endParaRPr>
          </a:p>
        </p:txBody>
      </p:sp>
      <p:sp>
        <p:nvSpPr>
          <p:cNvPr id="4098" name="Slide Number Placeholder 1"/>
          <p:cNvSpPr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  <a:noFill/>
        </p:spPr>
        <p:txBody>
          <a:bodyPr lIns="104315" tIns="52157" rIns="104315" bIns="52157"/>
          <a:lstStyle/>
          <a:p>
            <a:r>
              <a:rPr lang="en-US"/>
              <a:t>12.</a:t>
            </a:r>
            <a:fld id="{180CAC16-24AD-4634-B3B8-D2870588F243}" type="slidenum">
              <a:rPr lang="en-US"/>
            </a:fld>
            <a:endParaRPr lang="en-US"/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178223" y="168063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178223" y="1092412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3700" y="2562225"/>
            <a:ext cx="210732" cy="4592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4315" tIns="52157" rIns="104315" bIns="52157">
            <a:spAutoFit/>
          </a:bodyPr>
          <a:lstStyle/>
          <a:p>
            <a:endParaRPr lang="en-US" sz="2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43" y="1391963"/>
            <a:ext cx="4594444" cy="18940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34" y="3465632"/>
            <a:ext cx="7581099" cy="29382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74560" y="348995"/>
            <a:ext cx="9601340" cy="49244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charset="0"/>
              </a:rPr>
              <a:t>Example: A</a:t>
            </a:r>
            <a:r>
              <a:rPr lang="en-US" dirty="0">
                <a:solidFill>
                  <a:srgbClr val="FF0000"/>
                </a:solidFill>
              </a:rPr>
              <a:t>symmetric-Key Cryptography</a:t>
            </a:r>
            <a:r>
              <a:rPr lang="en-US" dirty="0">
                <a:solidFill>
                  <a:srgbClr val="FF0000"/>
                </a:solidFill>
                <a:latin typeface="Gill Sans MT" panose="020B0502020104020203" charset="0"/>
              </a:rPr>
              <a:t> </a:t>
            </a:r>
            <a:endParaRPr lang="en-US" dirty="0">
              <a:solidFill>
                <a:srgbClr val="FF0000"/>
              </a:solidFill>
              <a:latin typeface="Gill Sans MT" panose="020B0502020104020203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41300" y="1571625"/>
            <a:ext cx="9982200" cy="430887"/>
          </a:xfrm>
        </p:spPr>
        <p:txBody>
          <a:bodyPr/>
          <a:lstStyle/>
          <a:p>
            <a:pPr>
              <a:buFont typeface="Wingdings" panose="05000000000000000000" charset="0"/>
              <a:buNone/>
            </a:pPr>
            <a:endParaRPr lang="en-US" dirty="0">
              <a:latin typeface="Gill Sans MT" panose="020B0502020104020203" charset="0"/>
            </a:endParaRPr>
          </a:p>
        </p:txBody>
      </p:sp>
      <p:sp>
        <p:nvSpPr>
          <p:cNvPr id="4098" name="Slide Number Placeholder 1"/>
          <p:cNvSpPr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  <a:noFill/>
        </p:spPr>
        <p:txBody>
          <a:bodyPr lIns="104315" tIns="52157" rIns="104315" bIns="52157"/>
          <a:lstStyle/>
          <a:p>
            <a:r>
              <a:rPr lang="en-US"/>
              <a:t>12.</a:t>
            </a:r>
            <a:fld id="{180CAC16-24AD-4634-B3B8-D2870588F243}" type="slidenum">
              <a:rPr lang="en-US"/>
            </a:fld>
            <a:endParaRPr lang="en-US"/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178223" y="168063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178223" y="1092412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3700" y="2562225"/>
            <a:ext cx="210732" cy="4592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4315" tIns="52157" rIns="104315" bIns="52157">
            <a:spAutoFit/>
          </a:bodyPr>
          <a:lstStyle/>
          <a:p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244" y="1689767"/>
            <a:ext cx="8598342" cy="43055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omputer screen with colorful code&#10;&#10;Description automatically generated"/>
          <p:cNvPicPr>
            <a:picLocks noChangeAspect="1"/>
          </p:cNvPicPr>
          <p:nvPr/>
        </p:nvPicPr>
        <p:blipFill rotWithShape="1">
          <a:blip r:embed="rId1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4" b="6784"/>
          <a:stretch>
            <a:fillRect/>
          </a:stretch>
        </p:blipFill>
        <p:spPr>
          <a:xfrm>
            <a:off x="18" y="773915"/>
            <a:ext cx="10693382" cy="6013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05" y="1410727"/>
            <a:ext cx="4205862" cy="44014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Network Security Protocols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6804" y="1163452"/>
            <a:ext cx="5087003" cy="5339061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400" i="0" dirty="0">
                <a:solidFill>
                  <a:schemeClr val="bg1"/>
                </a:solidFill>
              </a:rPr>
              <a:t>Secure Sockets Layer (SSL)/Transport Layer Security (TLS):</a:t>
            </a:r>
            <a:endParaRPr lang="en-US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</a:rPr>
              <a:t>Purpose:</a:t>
            </a:r>
            <a:r>
              <a:rPr lang="en-US" sz="1400" dirty="0">
                <a:solidFill>
                  <a:schemeClr val="bg1"/>
                </a:solidFill>
              </a:rPr>
              <a:t> Ensures secure data transmission over networks.</a:t>
            </a:r>
            <a:endParaRPr lang="en-US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</a:rPr>
              <a:t>Functionality:</a:t>
            </a:r>
            <a:r>
              <a:rPr lang="en-US" sz="1400" dirty="0">
                <a:solidFill>
                  <a:schemeClr val="bg1"/>
                </a:solidFill>
              </a:rPr>
              <a:t> Encrypts data during transit, preventing unauthorized access.</a:t>
            </a:r>
            <a:endParaRPr lang="en-US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</a:rPr>
              <a:t>Application:</a:t>
            </a:r>
            <a:r>
              <a:rPr lang="en-US" sz="1400" dirty="0">
                <a:solidFill>
                  <a:schemeClr val="bg1"/>
                </a:solidFill>
              </a:rPr>
              <a:t> Commonly used in web browsers for secure connections (HTTPS).</a:t>
            </a:r>
            <a:endParaRPr lang="en-US" sz="1400" dirty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1400" i="0" dirty="0">
                <a:solidFill>
                  <a:schemeClr val="bg1"/>
                </a:solidFill>
              </a:rPr>
              <a:t>Internet Protocol Security (IPsec):</a:t>
            </a:r>
            <a:endParaRPr lang="en-US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</a:rPr>
              <a:t>Purpose:</a:t>
            </a:r>
            <a:r>
              <a:rPr lang="en-US" sz="1400" dirty="0">
                <a:solidFill>
                  <a:schemeClr val="bg1"/>
                </a:solidFill>
              </a:rPr>
              <a:t> Secures communication at the IP layer.</a:t>
            </a:r>
            <a:endParaRPr lang="en-US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</a:rPr>
              <a:t>Functionality:</a:t>
            </a:r>
            <a:r>
              <a:rPr lang="en-US" sz="1400" dirty="0">
                <a:solidFill>
                  <a:schemeClr val="bg1"/>
                </a:solidFill>
              </a:rPr>
              <a:t> Provides authentication and encryption for IP packets.</a:t>
            </a:r>
            <a:endParaRPr lang="en-US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</a:rPr>
              <a:t>Application:</a:t>
            </a:r>
            <a:r>
              <a:rPr lang="en-US" sz="1400" dirty="0">
                <a:solidFill>
                  <a:schemeClr val="bg1"/>
                </a:solidFill>
              </a:rPr>
              <a:t> Used for VPNs, ensuring secure data transfer between networks.</a:t>
            </a:r>
            <a:endParaRPr lang="en-US" sz="1400" dirty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1400" i="0" dirty="0">
                <a:solidFill>
                  <a:schemeClr val="bg1"/>
                </a:solidFill>
              </a:rPr>
              <a:t>Secure Shell (SSH):</a:t>
            </a:r>
            <a:endParaRPr lang="en-US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</a:rPr>
              <a:t>Purpose:</a:t>
            </a:r>
            <a:r>
              <a:rPr lang="en-US" sz="1400" dirty="0">
                <a:solidFill>
                  <a:schemeClr val="bg1"/>
                </a:solidFill>
              </a:rPr>
              <a:t> Secure remote access and command execution.</a:t>
            </a:r>
            <a:endParaRPr lang="en-US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</a:rPr>
              <a:t>Functionality:</a:t>
            </a:r>
            <a:r>
              <a:rPr lang="en-US" sz="1400" dirty="0">
                <a:solidFill>
                  <a:schemeClr val="bg1"/>
                </a:solidFill>
              </a:rPr>
              <a:t> Encrypts communication between devices.</a:t>
            </a:r>
            <a:endParaRPr lang="en-US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</a:rPr>
              <a:t>Application:</a:t>
            </a:r>
            <a:r>
              <a:rPr lang="en-US" sz="1400" dirty="0">
                <a:solidFill>
                  <a:schemeClr val="bg1"/>
                </a:solidFill>
              </a:rPr>
              <a:t> Commonly used for remote server administration.</a:t>
            </a:r>
            <a:endParaRPr lang="en-US" sz="1400" dirty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1400" i="0" dirty="0">
                <a:solidFill>
                  <a:schemeClr val="bg1"/>
                </a:solidFill>
              </a:rPr>
              <a:t>Virtual Private Network (VPN):</a:t>
            </a:r>
            <a:endParaRPr lang="en-US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</a:rPr>
              <a:t>Purpose:</a:t>
            </a:r>
            <a:r>
              <a:rPr lang="en-US" sz="1400" dirty="0">
                <a:solidFill>
                  <a:schemeClr val="bg1"/>
                </a:solidFill>
              </a:rPr>
              <a:t> Establishes a secure, encrypted communication channel over the internet.</a:t>
            </a:r>
            <a:endParaRPr lang="en-US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</a:rPr>
              <a:t>Functionality:</a:t>
            </a:r>
            <a:r>
              <a:rPr lang="en-US" sz="1400" dirty="0">
                <a:solidFill>
                  <a:schemeClr val="bg1"/>
                </a:solidFill>
              </a:rPr>
              <a:t> Protects data during transmission, ensuring privacy.</a:t>
            </a:r>
            <a:endParaRPr lang="en-US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</a:rPr>
              <a:t>Application:</a:t>
            </a:r>
            <a:r>
              <a:rPr lang="en-US" sz="1400" dirty="0">
                <a:solidFill>
                  <a:schemeClr val="bg1"/>
                </a:solidFill>
              </a:rPr>
              <a:t> Enables secure remote access and connections between geographically distant offices.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875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63603" y="7083169"/>
            <a:ext cx="2495127" cy="525198"/>
          </a:xfrm>
          <a:prstGeom prst="rect">
            <a:avLst/>
          </a:prstGeom>
        </p:spPr>
        <p:txBody>
          <a:bodyPr lIns="104315" tIns="52157" rIns="104315" bIns="52157"/>
          <a:lstStyle/>
          <a:p>
            <a:fld id="{0BC4C37B-3E02-471E-A49D-BE8CB4D53898}" type="slidenum">
              <a:rPr lang="en-US"/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563" y="420158"/>
            <a:ext cx="8376497" cy="569387"/>
          </a:xfrm>
        </p:spPr>
        <p:txBody>
          <a:bodyPr/>
          <a:lstStyle/>
          <a:p>
            <a:pPr algn="r"/>
            <a:r>
              <a:rPr lang="en-US" sz="3700" dirty="0"/>
              <a:t>Why do we need network security</a:t>
            </a:r>
            <a:endParaRPr lang="en-US" sz="3700" dirty="0"/>
          </a:p>
        </p:txBody>
      </p:sp>
      <p:pic>
        <p:nvPicPr>
          <p:cNvPr id="81926" name="Picture 6" descr="MCj04357140000[1]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7336" y="4285616"/>
            <a:ext cx="1112040" cy="1810182"/>
          </a:xfrm>
          <a:prstGeom prst="rect">
            <a:avLst/>
          </a:prstGeom>
          <a:noFill/>
        </p:spPr>
      </p:pic>
      <p:pic>
        <p:nvPicPr>
          <p:cNvPr id="81927" name="Picture 7" descr="j01953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0711" y="4033520"/>
            <a:ext cx="2099694" cy="2022013"/>
          </a:xfrm>
          <a:prstGeom prst="rect">
            <a:avLst/>
          </a:prstGeom>
          <a:noFill/>
        </p:spPr>
      </p:pic>
      <p:sp>
        <p:nvSpPr>
          <p:cNvPr id="81928" name="AutoShape 8"/>
          <p:cNvSpPr>
            <a:spLocks noChangeArrowheads="1"/>
          </p:cNvSpPr>
          <p:nvPr/>
        </p:nvSpPr>
        <p:spPr bwMode="auto">
          <a:xfrm>
            <a:off x="2070312" y="2333837"/>
            <a:ext cx="5079365" cy="2604982"/>
          </a:xfrm>
          <a:prstGeom prst="cloudCallout">
            <a:avLst>
              <a:gd name="adj1" fmla="val -22806"/>
              <a:gd name="adj2" fmla="val 34477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lIns="104315" tIns="52157" rIns="104315" bIns="52157"/>
          <a:lstStyle/>
          <a:p>
            <a:pPr algn="ctr"/>
            <a:endParaRPr lang="en-US"/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3742690" y="2689014"/>
            <a:ext cx="1158043" cy="382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 b="1"/>
              <a:t>INTERNET</a:t>
            </a:r>
            <a:endParaRPr lang="en-US" b="1"/>
          </a:p>
        </p:txBody>
      </p:sp>
      <p:sp>
        <p:nvSpPr>
          <p:cNvPr id="81930" name="Freeform 10"/>
          <p:cNvSpPr/>
          <p:nvPr/>
        </p:nvSpPr>
        <p:spPr bwMode="auto">
          <a:xfrm>
            <a:off x="980229" y="4369647"/>
            <a:ext cx="1247563" cy="50419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720" y="0"/>
              </a:cxn>
            </a:cxnLst>
            <a:rect l="0" t="0" r="r" b="b"/>
            <a:pathLst>
              <a:path w="720" h="288">
                <a:moveTo>
                  <a:pt x="0" y="288"/>
                </a:moveTo>
                <a:cubicBezTo>
                  <a:pt x="300" y="168"/>
                  <a:pt x="600" y="48"/>
                  <a:pt x="720" y="0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 flipV="1">
            <a:off x="2584238" y="3865457"/>
            <a:ext cx="1871345" cy="42015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81934" name="Oval 14"/>
          <p:cNvSpPr>
            <a:spLocks noChangeArrowheads="1"/>
          </p:cNvSpPr>
          <p:nvPr/>
        </p:nvSpPr>
        <p:spPr bwMode="auto">
          <a:xfrm>
            <a:off x="4455583" y="3697393"/>
            <a:ext cx="267335" cy="25209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</a:ln>
          <a:effectLst/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81935" name="Oval 15"/>
          <p:cNvSpPr>
            <a:spLocks noChangeArrowheads="1"/>
          </p:cNvSpPr>
          <p:nvPr/>
        </p:nvSpPr>
        <p:spPr bwMode="auto">
          <a:xfrm>
            <a:off x="2227792" y="4201583"/>
            <a:ext cx="267335" cy="25209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</a:ln>
          <a:effectLst/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81937" name="Oval 17"/>
          <p:cNvSpPr>
            <a:spLocks noChangeArrowheads="1"/>
          </p:cNvSpPr>
          <p:nvPr/>
        </p:nvSpPr>
        <p:spPr bwMode="auto">
          <a:xfrm>
            <a:off x="6059593" y="4201583"/>
            <a:ext cx="267335" cy="25209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</a:ln>
          <a:effectLst/>
        </p:spPr>
        <p:txBody>
          <a:bodyPr wrap="none" lIns="104315" tIns="52157" rIns="104315" bIns="52157" anchor="ctr"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4722918" y="3865457"/>
            <a:ext cx="1336675" cy="33612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6326928" y="4453678"/>
            <a:ext cx="802005" cy="58822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1693121" y="4789806"/>
            <a:ext cx="739658" cy="382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 b="1"/>
              <a:t>email</a:t>
            </a:r>
            <a:endParaRPr lang="en-US" b="1"/>
          </a:p>
        </p:txBody>
      </p:sp>
      <p:sp>
        <p:nvSpPr>
          <p:cNvPr id="81946" name="Text Box 26"/>
          <p:cNvSpPr txBox="1">
            <a:spLocks noChangeArrowheads="1"/>
          </p:cNvSpPr>
          <p:nvPr/>
        </p:nvSpPr>
        <p:spPr bwMode="auto">
          <a:xfrm>
            <a:off x="7307157" y="6134312"/>
            <a:ext cx="1456586" cy="382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 b="1"/>
              <a:t>School Nurse</a:t>
            </a:r>
            <a:endParaRPr lang="en-US" b="1"/>
          </a:p>
        </p:txBody>
      </p:sp>
      <p:sp>
        <p:nvSpPr>
          <p:cNvPr id="81949" name="Text Box 29"/>
          <p:cNvSpPr txBox="1">
            <a:spLocks noChangeArrowheads="1"/>
          </p:cNvSpPr>
          <p:nvPr/>
        </p:nvSpPr>
        <p:spPr bwMode="auto">
          <a:xfrm>
            <a:off x="1336675" y="5125932"/>
            <a:ext cx="3208020" cy="18288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4315" tIns="52157" rIns="104315" bIns="52157">
            <a:spAutoFit/>
          </a:bodyPr>
          <a:lstStyle/>
          <a:p>
            <a:r>
              <a:rPr lang="en-US" sz="1600" b="1" dirty="0"/>
              <a:t>Name: ALICE JACK</a:t>
            </a:r>
            <a:br>
              <a:rPr lang="en-US" sz="1600" b="1" dirty="0"/>
            </a:br>
            <a:r>
              <a:rPr lang="en-US" sz="1600" b="1" dirty="0"/>
              <a:t>Address: 1 BALL STR</a:t>
            </a:r>
            <a:br>
              <a:rPr lang="en-US" sz="1600" b="1" dirty="0"/>
            </a:br>
            <a:r>
              <a:rPr lang="en-US" sz="1600" b="1" dirty="0"/>
              <a:t>Phone Number: 888-9191</a:t>
            </a:r>
            <a:endParaRPr lang="en-US" sz="1600" b="1" dirty="0"/>
          </a:p>
          <a:p>
            <a:r>
              <a:rPr lang="en-US" sz="1600" b="1" dirty="0"/>
              <a:t>DOB: 01/21/1993</a:t>
            </a:r>
            <a:endParaRPr lang="en-US" sz="1600" b="1" dirty="0"/>
          </a:p>
          <a:p>
            <a:r>
              <a:rPr lang="en-US" sz="1600" b="1" dirty="0"/>
              <a:t>SSN: 999-111-2323</a:t>
            </a:r>
            <a:endParaRPr lang="en-US" sz="1600" b="1" dirty="0"/>
          </a:p>
          <a:p>
            <a:r>
              <a:rPr lang="en-US" sz="1600" b="1" dirty="0"/>
              <a:t>Credit Card No:. 9988 5321</a:t>
            </a:r>
            <a:br>
              <a:rPr lang="en-US" sz="1600" b="1" dirty="0"/>
            </a:br>
            <a:r>
              <a:rPr lang="en-US" sz="1600" b="1" dirty="0"/>
              <a:t>Medical Records, Test scores</a:t>
            </a:r>
            <a:endParaRPr lang="en-US" sz="1600" b="1" dirty="0"/>
          </a:p>
        </p:txBody>
      </p:sp>
      <p:pic>
        <p:nvPicPr>
          <p:cNvPr id="81954" name="Picture 34" descr="MCj0423848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9366" y="3613362"/>
            <a:ext cx="568087" cy="588222"/>
          </a:xfrm>
          <a:prstGeom prst="rect">
            <a:avLst/>
          </a:prstGeom>
          <a:noFill/>
        </p:spPr>
      </p:pic>
      <p:sp>
        <p:nvSpPr>
          <p:cNvPr id="81957" name="Text Box 37"/>
          <p:cNvSpPr txBox="1">
            <a:spLocks noChangeArrowheads="1"/>
          </p:cNvSpPr>
          <p:nvPr/>
        </p:nvSpPr>
        <p:spPr bwMode="auto">
          <a:xfrm>
            <a:off x="8413627" y="2436918"/>
            <a:ext cx="1671452" cy="936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/>
              <a:t>bad guy </a:t>
            </a:r>
            <a:br>
              <a:rPr lang="en-US"/>
            </a:br>
            <a:r>
              <a:rPr lang="en-US"/>
              <a:t>listens to the </a:t>
            </a:r>
            <a:br>
              <a:rPr lang="en-US"/>
            </a:br>
            <a:r>
              <a:rPr lang="en-US"/>
              <a:t>communication</a:t>
            </a:r>
            <a:endParaRPr lang="en-US"/>
          </a:p>
        </p:txBody>
      </p:sp>
      <p:sp>
        <p:nvSpPr>
          <p:cNvPr id="81958" name="Text Box 38"/>
          <p:cNvSpPr txBox="1">
            <a:spLocks noChangeArrowheads="1"/>
          </p:cNvSpPr>
          <p:nvPr/>
        </p:nvSpPr>
        <p:spPr bwMode="auto">
          <a:xfrm rot="-941949">
            <a:off x="2863538" y="3605649"/>
            <a:ext cx="1381437" cy="351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 sz="1600" b="1" dirty="0"/>
              <a:t>sensitive data</a:t>
            </a:r>
            <a:endParaRPr lang="en-US" sz="1600" b="1" dirty="0"/>
          </a:p>
        </p:txBody>
      </p:sp>
      <p:sp>
        <p:nvSpPr>
          <p:cNvPr id="81959" name="Freeform 39"/>
          <p:cNvSpPr/>
          <p:nvPr/>
        </p:nvSpPr>
        <p:spPr bwMode="auto">
          <a:xfrm>
            <a:off x="5138773" y="2436918"/>
            <a:ext cx="3326836" cy="1260475"/>
          </a:xfrm>
          <a:custGeom>
            <a:avLst/>
            <a:gdLst/>
            <a:ahLst/>
            <a:cxnLst>
              <a:cxn ang="0">
                <a:pos x="208" y="720"/>
              </a:cxn>
              <a:cxn ang="0">
                <a:pos x="208" y="144"/>
              </a:cxn>
              <a:cxn ang="0">
                <a:pos x="1456" y="480"/>
              </a:cxn>
              <a:cxn ang="0">
                <a:pos x="1792" y="0"/>
              </a:cxn>
            </a:cxnLst>
            <a:rect l="0" t="0" r="r" b="b"/>
            <a:pathLst>
              <a:path w="1792" h="720">
                <a:moveTo>
                  <a:pt x="208" y="720"/>
                </a:moveTo>
                <a:cubicBezTo>
                  <a:pt x="104" y="452"/>
                  <a:pt x="0" y="184"/>
                  <a:pt x="208" y="144"/>
                </a:cubicBezTo>
                <a:cubicBezTo>
                  <a:pt x="416" y="104"/>
                  <a:pt x="1192" y="504"/>
                  <a:pt x="1456" y="480"/>
                </a:cubicBezTo>
                <a:cubicBezTo>
                  <a:pt x="1720" y="456"/>
                  <a:pt x="1756" y="228"/>
                  <a:pt x="1792" y="0"/>
                </a:cubicBezTo>
              </a:path>
            </a:pathLst>
          </a:custGeom>
          <a:noFill/>
          <a:ln w="28575" cap="flat" cmpd="sng">
            <a:solidFill>
              <a:srgbClr val="FF33CC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81960" name="Picture 40" descr="MCSY01900_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9162" y="1512570"/>
            <a:ext cx="815001" cy="9243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81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81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600" decel="1000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600" decel="100000" fill="hold"/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00" decel="100000" fill="hold"/>
                                        <p:tgtEl>
                                          <p:spTgt spid="81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81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819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81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81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7" grpId="0"/>
      <p:bldP spid="819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63603" y="7083169"/>
            <a:ext cx="2495127" cy="525198"/>
          </a:xfrm>
          <a:prstGeom prst="rect">
            <a:avLst/>
          </a:prstGeom>
        </p:spPr>
        <p:txBody>
          <a:bodyPr lIns="104315" tIns="52157" rIns="104315" bIns="52157"/>
          <a:lstStyle/>
          <a:p>
            <a:fld id="{6C94DE7A-0AF3-4448-BD3A-0F16371FF437}" type="slidenum">
              <a:rPr lang="en-US"/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2005" y="2352887"/>
            <a:ext cx="9534948" cy="3508653"/>
          </a:xfrm>
          <a:effectLst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AU" sz="3200" dirty="0">
                <a:solidFill>
                  <a:srgbClr val="6600CC"/>
                </a:solidFill>
                <a:latin typeface="Comic Sans MS" panose="030F0702030302020204" pitchFamily="66" charset="0"/>
              </a:rPr>
              <a:t>Cryptography</a:t>
            </a:r>
            <a:endParaRPr lang="en-AU" sz="3200" dirty="0">
              <a:solidFill>
                <a:srgbClr val="6600CC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sz="2700" dirty="0">
                <a:latin typeface="Comic Sans MS" panose="030F0702030302020204" pitchFamily="66" charset="0"/>
              </a:rPr>
              <a:t>The process of converting a message into a secret code called </a:t>
            </a:r>
            <a:r>
              <a:rPr lang="en-US" sz="2700" b="1" dirty="0">
                <a:latin typeface="Comic Sans MS" panose="030F0702030302020204" pitchFamily="66" charset="0"/>
              </a:rPr>
              <a:t>CIPHER TEXT</a:t>
            </a:r>
            <a:r>
              <a:rPr lang="en-US" sz="2700" dirty="0">
                <a:latin typeface="Comic Sans MS" panose="030F0702030302020204" pitchFamily="66" charset="0"/>
              </a:rPr>
              <a:t>, and changing the encoded message back to regular text called </a:t>
            </a:r>
            <a:r>
              <a:rPr lang="en-US" sz="2700" b="1" dirty="0">
                <a:latin typeface="Comic Sans MS" panose="030F0702030302020204" pitchFamily="66" charset="0"/>
              </a:rPr>
              <a:t>PLAIN TEXT</a:t>
            </a:r>
            <a:r>
              <a:rPr lang="en-US" sz="2700" dirty="0">
                <a:latin typeface="Comic Sans MS" panose="030F0702030302020204" pitchFamily="66" charset="0"/>
              </a:rPr>
              <a:t>.</a:t>
            </a:r>
            <a:endParaRPr lang="en-AU" sz="27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AU" sz="3200" dirty="0">
                <a:solidFill>
                  <a:srgbClr val="6600CC"/>
                </a:solidFill>
                <a:latin typeface="Comic Sans MS" panose="030F0702030302020204" pitchFamily="66" charset="0"/>
              </a:rPr>
              <a:t>(1) Encryption</a:t>
            </a:r>
            <a:endParaRPr lang="en-AU" sz="3200" dirty="0">
              <a:solidFill>
                <a:srgbClr val="6600CC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sz="2700" dirty="0">
                <a:latin typeface="Comic Sans MS" panose="030F0702030302020204" pitchFamily="66" charset="0"/>
              </a:rPr>
              <a:t>The conversion of the original message into a secret code or </a:t>
            </a:r>
            <a:r>
              <a:rPr lang="en-US" sz="2700" b="1" dirty="0">
                <a:latin typeface="Comic Sans MS" panose="030F0702030302020204" pitchFamily="66" charset="0"/>
              </a:rPr>
              <a:t>CIPHER TEXT</a:t>
            </a:r>
            <a:r>
              <a:rPr lang="en-US" sz="2700" dirty="0">
                <a:latin typeface="Comic Sans MS" panose="030F0702030302020204" pitchFamily="66" charset="0"/>
              </a:rPr>
              <a:t> using a key.</a:t>
            </a:r>
            <a:endParaRPr lang="en-US" sz="27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AU" sz="3200" dirty="0">
                <a:solidFill>
                  <a:srgbClr val="6600CC"/>
                </a:solidFill>
                <a:latin typeface="Comic Sans MS" panose="030F0702030302020204" pitchFamily="66" charset="0"/>
              </a:rPr>
              <a:t>(2) Decryption</a:t>
            </a:r>
            <a:endParaRPr lang="en-AU" sz="3200" dirty="0">
              <a:solidFill>
                <a:srgbClr val="6600CC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sz="2700" dirty="0">
                <a:latin typeface="Comic Sans MS" panose="030F0702030302020204" pitchFamily="66" charset="0"/>
              </a:rPr>
              <a:t>The conversion of the encoded message or </a:t>
            </a:r>
            <a:r>
              <a:rPr lang="en-US" sz="2700" b="1" dirty="0">
                <a:latin typeface="Comic Sans MS" panose="030F0702030302020204" pitchFamily="66" charset="0"/>
              </a:rPr>
              <a:t>PLAIN TEXT</a:t>
            </a:r>
            <a:r>
              <a:rPr lang="en-US" sz="2700" dirty="0">
                <a:latin typeface="Comic Sans MS" panose="030F0702030302020204" pitchFamily="66" charset="0"/>
              </a:rPr>
              <a:t> back to the original message using the same key.</a:t>
            </a:r>
            <a:endParaRPr lang="en-US" sz="27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782233" y="588222"/>
            <a:ext cx="8643832" cy="126047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rgbClr val="BEAB9C"/>
            </a:outerShdw>
          </a:effectLst>
        </p:spPr>
        <p:txBody>
          <a:bodyPr lIns="104315" tIns="52157" rIns="104315" bIns="52157" anchor="ctr"/>
          <a:lstStyle/>
          <a:p>
            <a:pPr algn="ctr" eaLnBrk="1" hangingPunct="1"/>
            <a:r>
              <a:rPr lang="en-US" sz="3700" dirty="0">
                <a:solidFill>
                  <a:schemeClr val="tx2"/>
                </a:solidFill>
                <a:latin typeface="Arial Black" panose="020B0A04020102020204" pitchFamily="34" charset="0"/>
              </a:rPr>
              <a:t>Cryptography</a:t>
            </a:r>
            <a:endParaRPr lang="en-US" sz="37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63603" y="7083169"/>
            <a:ext cx="2495127" cy="525198"/>
          </a:xfrm>
          <a:prstGeom prst="rect">
            <a:avLst/>
          </a:prstGeom>
        </p:spPr>
        <p:txBody>
          <a:bodyPr lIns="104315" tIns="52157" rIns="104315" bIns="52157"/>
          <a:lstStyle/>
          <a:p>
            <a:fld id="{EE56C12B-3636-46F6-9FF3-381F6E95554C}" type="slidenum">
              <a:rPr lang="en-US"/>
            </a:fld>
            <a:endParaRPr lang="en-US"/>
          </a:p>
        </p:txBody>
      </p:sp>
      <p:pic>
        <p:nvPicPr>
          <p:cNvPr id="19464" name="Picture 8" descr="MCj03675360000[1]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82337" y="0"/>
            <a:ext cx="2125684" cy="1260475"/>
          </a:xfrm>
          <a:prstGeom prst="rect">
            <a:avLst/>
          </a:prstGeom>
          <a:noFill/>
        </p:spPr>
      </p:pic>
      <p:pic>
        <p:nvPicPr>
          <p:cNvPr id="19462" name="Picture 6" descr="MPj0409147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48697"/>
            <a:ext cx="10693400" cy="5756169"/>
          </a:xfrm>
          <a:prstGeom prst="rect">
            <a:avLst/>
          </a:prstGeom>
          <a:noFill/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80228" y="504190"/>
            <a:ext cx="9089390" cy="492443"/>
          </a:xfrm>
        </p:spPr>
        <p:txBody>
          <a:bodyPr/>
          <a:lstStyle/>
          <a:p>
            <a:r>
              <a:rPr lang="en-AU" b="1">
                <a:solidFill>
                  <a:schemeClr val="tx1"/>
                </a:solidFill>
                <a:latin typeface="Comic Sans MS" panose="030F0702030302020204" pitchFamily="66" charset="0"/>
              </a:rPr>
              <a:t>Its All About Keys !!!</a:t>
            </a:r>
            <a:endParaRPr 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9460" name="Picture 4" descr="MCj029086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7762" y="84032"/>
            <a:ext cx="2077415" cy="2016760"/>
          </a:xfrm>
          <a:prstGeom prst="rect">
            <a:avLst/>
          </a:prstGeom>
          <a:noFill/>
        </p:spPr>
      </p:pic>
      <p:pic>
        <p:nvPicPr>
          <p:cNvPr id="19467" name="Picture 11" descr="MCj0250652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86244" y="3674636"/>
            <a:ext cx="980228" cy="863075"/>
          </a:xfrm>
          <a:prstGeom prst="rect">
            <a:avLst/>
          </a:prstGeom>
          <a:noFill/>
        </p:spPr>
      </p:pic>
      <p:pic>
        <p:nvPicPr>
          <p:cNvPr id="19466" name="Picture 10" descr="MCj0404107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344507"/>
            <a:ext cx="1121322" cy="1092412"/>
          </a:xfrm>
          <a:prstGeom prst="rect">
            <a:avLst/>
          </a:prstGeom>
          <a:noFill/>
        </p:spPr>
      </p:pic>
      <p:pic>
        <p:nvPicPr>
          <p:cNvPr id="19463" name="Picture 7" descr="MPj030573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1132461" cy="1344507"/>
          </a:xfrm>
          <a:prstGeom prst="rect">
            <a:avLst/>
          </a:prstGeom>
          <a:noFill/>
        </p:spPr>
      </p:pic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534670" y="3109172"/>
            <a:ext cx="1752529" cy="659331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lIns="104315" tIns="52157" rIns="104315" bIns="52157">
            <a:spAutoFit/>
          </a:bodyPr>
          <a:lstStyle/>
          <a:p>
            <a:r>
              <a:rPr lang="en-US" b="1"/>
              <a:t>My name is </a:t>
            </a:r>
            <a:br>
              <a:rPr lang="en-US" b="1"/>
            </a:br>
            <a:r>
              <a:rPr lang="en-US" b="1"/>
              <a:t>Alice Jack.</a:t>
            </a:r>
            <a:endParaRPr lang="en-US" b="1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2316903" y="3445298"/>
            <a:ext cx="5346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2940686" y="3193203"/>
            <a:ext cx="1759361" cy="52083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 sz="2700" b="1" dirty="0"/>
              <a:t>Encryption</a:t>
            </a:r>
            <a:endParaRPr lang="en-US" sz="2700" b="1" dirty="0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605217" y="3989754"/>
            <a:ext cx="1083855" cy="382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/>
              <a:t>Plain text</a:t>
            </a:r>
            <a:endParaRPr lang="en-US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5614035" y="3208960"/>
            <a:ext cx="2508348" cy="382332"/>
          </a:xfrm>
          <a:prstGeom prst="rect">
            <a:avLst/>
          </a:prstGeom>
          <a:solidFill>
            <a:srgbClr val="FF33CC"/>
          </a:solidFill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04315" tIns="52157" rIns="104315" bIns="52157">
            <a:spAutoFit/>
          </a:bodyPr>
          <a:lstStyle/>
          <a:p>
            <a:r>
              <a:rPr lang="en-US" b="1"/>
              <a:t>Wi xkwo sc kvsmo tkmu</a:t>
            </a:r>
            <a:endParaRPr lang="en-US" b="1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2833008" y="3989754"/>
            <a:ext cx="525562" cy="382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/>
              <a:t>key</a:t>
            </a:r>
            <a:endParaRPr 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5079365" y="3445298"/>
            <a:ext cx="5346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19481" name="Picture 25" descr="MCj0250652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6040" y="5462058"/>
            <a:ext cx="980228" cy="863076"/>
          </a:xfrm>
          <a:prstGeom prst="rect">
            <a:avLst/>
          </a:prstGeom>
          <a:noFill/>
        </p:spPr>
      </p:pic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8554720" y="6218344"/>
            <a:ext cx="1752529" cy="659331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lIns="104315" tIns="52157" rIns="104315" bIns="52157">
            <a:spAutoFit/>
          </a:bodyPr>
          <a:lstStyle/>
          <a:p>
            <a:r>
              <a:rPr lang="en-US" b="1"/>
              <a:t>My name is </a:t>
            </a:r>
            <a:br>
              <a:rPr lang="en-US" b="1"/>
            </a:br>
            <a:r>
              <a:rPr lang="en-US" b="1"/>
              <a:t>Alice Jack.</a:t>
            </a:r>
            <a:endParaRPr lang="en-US" b="1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>
            <a:off x="5257588" y="6554470"/>
            <a:ext cx="5346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5792259" y="6302375"/>
            <a:ext cx="1797833" cy="52083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 sz="2700" b="1" dirty="0"/>
              <a:t>Decryption</a:t>
            </a:r>
            <a:endParaRPr lang="en-US" sz="2700" b="1" dirty="0"/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5970482" y="3697394"/>
            <a:ext cx="1268201" cy="382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/>
              <a:t>cypher text</a:t>
            </a:r>
            <a:endParaRPr lang="en-US"/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1960457" y="6302376"/>
            <a:ext cx="2508348" cy="382332"/>
          </a:xfrm>
          <a:prstGeom prst="rect">
            <a:avLst/>
          </a:prstGeom>
          <a:solidFill>
            <a:srgbClr val="FF33CC"/>
          </a:solidFill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04315" tIns="52157" rIns="104315" bIns="52157">
            <a:spAutoFit/>
          </a:bodyPr>
          <a:lstStyle/>
          <a:p>
            <a:r>
              <a:rPr lang="en-US" b="1"/>
              <a:t>Wi xkwo sc kvsmo tkmu</a:t>
            </a:r>
            <a:endParaRPr lang="en-US" b="1"/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5881370" y="5798186"/>
            <a:ext cx="525562" cy="382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04315" tIns="52157" rIns="104315" bIns="52157">
            <a:spAutoFit/>
          </a:bodyPr>
          <a:lstStyle/>
          <a:p>
            <a:r>
              <a:rPr lang="en-US"/>
              <a:t>key</a:t>
            </a:r>
            <a:endParaRPr lang="en-US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7930938" y="6554470"/>
            <a:ext cx="62378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104315" tIns="52157" rIns="104315" bIns="52157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9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8" grpId="0" animBg="1"/>
      <p:bldP spid="19482" grpId="0" animBg="1"/>
      <p:bldP spid="19483" grpId="0" animBg="1"/>
      <p:bldP spid="19484" grpId="0" animBg="1"/>
      <p:bldP spid="19486" grpId="0" animBg="1"/>
      <p:bldP spid="19486" grpId="1" animBg="1"/>
      <p:bldP spid="19487" grpId="0"/>
      <p:bldP spid="194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12893" y="336127"/>
            <a:ext cx="9980507" cy="83681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Britannic Bold" panose="020B0903060703020204" pitchFamily="34" charset="0"/>
              </a:rPr>
              <a:t> </a:t>
            </a:r>
            <a:br>
              <a:rPr lang="en-US" b="1" dirty="0">
                <a:solidFill>
                  <a:srgbClr val="FF0000"/>
                </a:solidFill>
                <a:latin typeface="Britannic Bold" panose="020B0903060703020204" pitchFamily="34" charset="0"/>
              </a:rPr>
            </a:br>
            <a:r>
              <a:rPr lang="en-US" sz="4600" dirty="0">
                <a:solidFill>
                  <a:srgbClr val="FF0000"/>
                </a:solidFill>
                <a:latin typeface="Britannic Bold" panose="020B0903060703020204" pitchFamily="34" charset="0"/>
              </a:rPr>
              <a:t>TYPES OF CRYPTOGRAPHIC ALGORITHMS</a:t>
            </a:r>
            <a:br>
              <a:rPr lang="en-US" sz="4600" dirty="0">
                <a:solidFill>
                  <a:srgbClr val="FF0000"/>
                </a:solidFill>
                <a:latin typeface="Britannic Bold" panose="020B0903060703020204" pitchFamily="34" charset="0"/>
              </a:rPr>
            </a:br>
            <a:endParaRPr lang="en-US" b="1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82173" y="3247885"/>
            <a:ext cx="8451850" cy="861774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endParaRPr lang="en-US"/>
          </a:p>
          <a:p>
            <a:endParaRPr lang="en-US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512570"/>
            <a:ext cx="10515177" cy="579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03300" y="1190625"/>
            <a:ext cx="9372600" cy="73250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substitution cipher: </a:t>
            </a:r>
            <a:r>
              <a:rPr lang="en-US" dirty="0"/>
              <a:t>replaces one symbol with another.</a:t>
            </a:r>
            <a:endParaRPr lang="en-US" dirty="0"/>
          </a:p>
          <a:p>
            <a:r>
              <a:rPr lang="en-US" dirty="0"/>
              <a:t>    -  Monoalphabetic cipher</a:t>
            </a:r>
            <a:endParaRPr lang="en-US" dirty="0"/>
          </a:p>
          <a:p>
            <a:r>
              <a:rPr lang="en-US" dirty="0"/>
              <a:t>        - e.g: Plaintext: HELLO , Ciphertext: KHOOR</a:t>
            </a:r>
            <a:endParaRPr lang="en-US" dirty="0"/>
          </a:p>
          <a:p>
            <a:r>
              <a:rPr lang="en-US" dirty="0"/>
              <a:t>        Shift Cipher: Use the shift cipher with key = 15 to  	encrypt the message "HELLO</a:t>
            </a:r>
            <a:endParaRPr lang="en-US" dirty="0"/>
          </a:p>
          <a:p>
            <a:r>
              <a:rPr lang="en-US" dirty="0"/>
              <a:t>       The cipher text is: WTAAD (each character shifted 	15 characters down).</a:t>
            </a:r>
            <a:endParaRPr lang="en-US" dirty="0"/>
          </a:p>
          <a:p>
            <a:r>
              <a:rPr lang="en-US" dirty="0"/>
              <a:t>    - polyalphabetic cipher</a:t>
            </a:r>
            <a:endParaRPr lang="en-US" dirty="0"/>
          </a:p>
          <a:p>
            <a:r>
              <a:rPr lang="en-US" dirty="0"/>
              <a:t>       - Plaintext: HELLO, Ciphertext: ABNZF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Transposition Ciphers</a:t>
            </a:r>
            <a:r>
              <a:rPr lang="en-US" dirty="0"/>
              <a:t>: there is no substitution of   characters; instead, their locations change.</a:t>
            </a:r>
            <a:endParaRPr lang="en-US" dirty="0"/>
          </a:p>
          <a:p>
            <a:r>
              <a:rPr lang="en-US" dirty="0"/>
              <a:t>    - Plaintext:       2 4 1 3</a:t>
            </a:r>
            <a:endParaRPr lang="en-US" dirty="0"/>
          </a:p>
          <a:p>
            <a:r>
              <a:rPr lang="en-US" dirty="0"/>
              <a:t>   - Ciphertext:     1 2 3 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098" name="Slide Number Placeholder 1"/>
          <p:cNvSpPr>
            <a:spLocks noGrp="1"/>
          </p:cNvSpPr>
          <p:nvPr>
            <p:ph type="sldNum" sz="quarter" idx="7"/>
          </p:nvPr>
        </p:nvSpPr>
        <p:spPr>
          <a:xfrm>
            <a:off x="777373" y="6885049"/>
            <a:ext cx="673100" cy="413109"/>
          </a:xfrm>
          <a:prstGeom prst="rect">
            <a:avLst/>
          </a:prstGeom>
          <a:noFill/>
        </p:spPr>
        <p:txBody>
          <a:bodyPr lIns="104315" tIns="52157" rIns="104315" bIns="52157"/>
          <a:lstStyle/>
          <a:p>
            <a:r>
              <a:rPr lang="en-US" dirty="0"/>
              <a:t>12.</a:t>
            </a:r>
            <a:endParaRPr lang="en-US" dirty="0"/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178223" y="168063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178223" y="1092412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832100" y="352425"/>
            <a:ext cx="3006113" cy="536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4315" tIns="52157" rIns="104315" bIns="52157">
            <a:spAutoFit/>
          </a:bodyPr>
          <a:lstStyle/>
          <a:p>
            <a:r>
              <a:rPr lang="en-US" sz="2800" b="1" dirty="0"/>
              <a:t>Traditional Ciphers</a:t>
            </a:r>
            <a:endParaRPr lang="en-US" sz="2300" b="1" dirty="0">
              <a:solidFill>
                <a:srgbClr val="FF0000"/>
              </a:solidFill>
            </a:endParaRPr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3700" y="2562225"/>
            <a:ext cx="210732" cy="4592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4315" tIns="52157" rIns="104315" bIns="52157">
            <a:spAutoFit/>
          </a:bodyPr>
          <a:lstStyle/>
          <a:p>
            <a:endParaRPr lang="en-US" sz="2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7058660"/>
            <a:ext cx="2227792" cy="504190"/>
          </a:xfrm>
          <a:prstGeom prst="rect">
            <a:avLst/>
          </a:prstGeom>
          <a:noFill/>
        </p:spPr>
        <p:txBody>
          <a:bodyPr lIns="104315" tIns="52157" rIns="104315" bIns="52157"/>
          <a:lstStyle/>
          <a:p>
            <a:r>
              <a:rPr lang="en-US"/>
              <a:t>12.</a:t>
            </a:r>
            <a:fld id="{180CAC16-24AD-4634-B3B8-D2870588F243}" type="slidenum">
              <a:rPr lang="en-US"/>
            </a:fld>
            <a:endParaRPr lang="en-US"/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178223" y="168063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178223" y="1092412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832100" y="352425"/>
            <a:ext cx="3203731" cy="520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4315" tIns="52157" rIns="104315" bIns="52157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Transposition  cipher</a:t>
            </a:r>
            <a:endParaRPr lang="en-US" sz="2300" b="1" dirty="0">
              <a:solidFill>
                <a:srgbClr val="FF0000"/>
              </a:solidFill>
            </a:endParaRPr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3700" y="2562225"/>
            <a:ext cx="210732" cy="4592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4315" tIns="52157" rIns="104315" bIns="52157">
            <a:spAutoFit/>
          </a:bodyPr>
          <a:lstStyle/>
          <a:p>
            <a:endParaRPr lang="en-US" sz="2300" dirty="0"/>
          </a:p>
        </p:txBody>
      </p:sp>
      <p:pic>
        <p:nvPicPr>
          <p:cNvPr id="9" name="Picture 8" descr="transpotatio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0" y="1419225"/>
            <a:ext cx="7611538" cy="2562583"/>
          </a:xfrm>
          <a:prstGeom prst="rect">
            <a:avLst/>
          </a:prstGeom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08100" y="4086225"/>
            <a:ext cx="8915400" cy="19366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4315" tIns="52157" rIns="104315" bIns="52157">
            <a:spAutoFit/>
          </a:bodyPr>
          <a:lstStyle/>
          <a:p>
            <a:r>
              <a:rPr lang="en-US" sz="2400" dirty="0"/>
              <a:t>   - Plaintext:        2 4 1 3</a:t>
            </a:r>
            <a:endParaRPr lang="en-US" sz="2400" dirty="0"/>
          </a:p>
          <a:p>
            <a:r>
              <a:rPr lang="en-US" sz="2400" dirty="0"/>
              <a:t>   - Ciphertext:     1 2 3 4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3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4300" y="5000625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e.g: Encrypt the message "HELLO MY DEAR," using the above key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765300" y="5457825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three-block ciphertext ELHLMDOYAZER.</a:t>
            </a: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41500" y="5838825"/>
            <a:ext cx="40386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decrypt the message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27500" y="5838825"/>
            <a:ext cx="1709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HELLO MY DEAR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74700" y="1876425"/>
            <a:ext cx="8451850" cy="560153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XOR Cipher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one of the inputs is the block to be the encrypted, the other input is a key; the result is the encrypted block.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 Rotation Cipher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the input bits are rotated to the left or right.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098" name="Slide Number Placeholder 1"/>
          <p:cNvSpPr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  <a:noFill/>
        </p:spPr>
        <p:txBody>
          <a:bodyPr lIns="104315" tIns="52157" rIns="104315" bIns="52157"/>
          <a:lstStyle/>
          <a:p>
            <a:r>
              <a:rPr lang="en-US"/>
              <a:t>12.</a:t>
            </a:r>
            <a:fld id="{180CAC16-24AD-4634-B3B8-D2870588F243}" type="slidenum">
              <a:rPr lang="en-US"/>
            </a:fld>
            <a:endParaRPr lang="en-US"/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178223" y="168063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178223" y="1092412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832100" y="352425"/>
            <a:ext cx="3697648" cy="536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4315" tIns="52157" rIns="104315" bIns="52157">
            <a:spAutoFit/>
          </a:bodyPr>
          <a:lstStyle/>
          <a:p>
            <a:r>
              <a:rPr lang="en-US" sz="2800" b="1" dirty="0"/>
              <a:t>Simple Modern Ciphers</a:t>
            </a:r>
            <a:endParaRPr lang="en-US" sz="2300" b="1" dirty="0">
              <a:solidFill>
                <a:srgbClr val="FF0000"/>
              </a:solidFill>
            </a:endParaRPr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3700" y="2562225"/>
            <a:ext cx="210732" cy="4592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4315" tIns="52157" rIns="104315" bIns="52157">
            <a:spAutoFit/>
          </a:bodyPr>
          <a:lstStyle/>
          <a:p>
            <a:endParaRPr lang="en-US" sz="2300" dirty="0"/>
          </a:p>
        </p:txBody>
      </p:sp>
      <p:pic>
        <p:nvPicPr>
          <p:cNvPr id="11" name="Picture 10" descr="xo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4238625"/>
            <a:ext cx="3991532" cy="2248214"/>
          </a:xfrm>
          <a:prstGeom prst="rect">
            <a:avLst/>
          </a:prstGeom>
        </p:spPr>
      </p:pic>
      <p:pic>
        <p:nvPicPr>
          <p:cNvPr id="12" name="Picture 11" descr="rot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4162425"/>
            <a:ext cx="4163006" cy="24196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74560" y="348995"/>
            <a:ext cx="9144279" cy="492443"/>
          </a:xfrm>
        </p:spPr>
        <p:txBody>
          <a:bodyPr/>
          <a:lstStyle/>
          <a:p>
            <a:r>
              <a:rPr lang="en-US" dirty="0">
                <a:latin typeface="Gill Sans MT" panose="020B0502020104020203" charset="0"/>
              </a:rPr>
              <a:t>What is network security?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41300" y="1571625"/>
            <a:ext cx="9982200" cy="5355312"/>
          </a:xfrm>
        </p:spPr>
        <p:txBody>
          <a:bodyPr/>
          <a:lstStyle/>
          <a:p>
            <a:pPr>
              <a:buFont typeface="Wingdings" panose="05000000000000000000" charset="0"/>
              <a:buNone/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sender, intended receiver should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contents</a:t>
            </a:r>
            <a:endParaRPr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 encrypts message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decrypts message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sender, receiver want to confirm identity of each other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integrity: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sender, receiver want to ensure message not altered (in transit, or afterwards) without detection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and availability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must be accessible and available to users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Gill Sans MT" panose="020B0502020104020203" charset="0"/>
            </a:endParaRPr>
          </a:p>
        </p:txBody>
      </p:sp>
      <p:sp>
        <p:nvSpPr>
          <p:cNvPr id="4098" name="Slide Number Placeholder 1"/>
          <p:cNvSpPr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  <a:noFill/>
        </p:spPr>
        <p:txBody>
          <a:bodyPr lIns="104315" tIns="52157" rIns="104315" bIns="52157"/>
          <a:lstStyle/>
          <a:p>
            <a:r>
              <a:rPr lang="en-US"/>
              <a:t>12.</a:t>
            </a:r>
            <a:fld id="{180CAC16-24AD-4634-B3B8-D2870588F243}" type="slidenum">
              <a:rPr lang="en-US"/>
            </a:fld>
            <a:endParaRPr lang="en-US"/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178223" y="168063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178223" y="1092412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3700" y="2562225"/>
            <a:ext cx="210732" cy="4592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4315" tIns="52157" rIns="104315" bIns="52157">
            <a:spAutoFit/>
          </a:bodyPr>
          <a:lstStyle/>
          <a:p>
            <a:endParaRPr lang="en-US" sz="2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3746</Words>
  <Application>WPS Presentation</Application>
  <PresentationFormat>Custom</PresentationFormat>
  <Paragraphs>166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Arial</vt:lpstr>
      <vt:lpstr>Comic Sans MS</vt:lpstr>
      <vt:lpstr>Arial Black</vt:lpstr>
      <vt:lpstr>Britannic Bold</vt:lpstr>
      <vt:lpstr>Wingdings 2</vt:lpstr>
      <vt:lpstr>Gill Sans MT</vt:lpstr>
      <vt:lpstr>Wingdings</vt:lpstr>
      <vt:lpstr>Times New Roman</vt:lpstr>
      <vt:lpstr>Calibri</vt:lpstr>
      <vt:lpstr>Microsoft YaHei</vt:lpstr>
      <vt:lpstr>Arial Unicode MS</vt:lpstr>
      <vt:lpstr>MS PGothic</vt:lpstr>
      <vt:lpstr>Office Theme</vt:lpstr>
      <vt:lpstr>Definition : Network security refers to the practice of securing a computer network infrastructure against unauthorized access, attacks, and data breaches</vt:lpstr>
      <vt:lpstr>Why do we need network security</vt:lpstr>
      <vt:lpstr>PowerPoint 演示文稿</vt:lpstr>
      <vt:lpstr>Its All About Keys !!!</vt:lpstr>
      <vt:lpstr>  TYPES OF CRYPTOGRAPHIC ALGORITHMS </vt:lpstr>
      <vt:lpstr>PowerPoint 演示文稿</vt:lpstr>
      <vt:lpstr>PowerPoint 演示文稿</vt:lpstr>
      <vt:lpstr>PowerPoint 演示文稿</vt:lpstr>
      <vt:lpstr>What is network security?</vt:lpstr>
      <vt:lpstr>Confidentiality with Symmetric-Key Cryptography </vt:lpstr>
      <vt:lpstr>Confidentiality with Asymmetric-Key Cryptography </vt:lpstr>
      <vt:lpstr>Example: Asymmetric-Key Cryptography </vt:lpstr>
      <vt:lpstr>Network Security Protocols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ch13.ppt [Compatibility Mode]</dc:title>
  <dc:creator>Noi</dc:creator>
  <cp:lastModifiedBy>sanas</cp:lastModifiedBy>
  <cp:revision>53</cp:revision>
  <dcterms:created xsi:type="dcterms:W3CDTF">2017-04-02T19:55:00Z</dcterms:created>
  <dcterms:modified xsi:type="dcterms:W3CDTF">2024-06-11T20:29:28Z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2009-06-18T05:00:00Z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2017-04-02T05:00:00Z</vt:filetime>
  </property>
  <property fmtid="{D5CDD505-2E9C-101B-9397-08002B2CF9AE}" pid="5" name="ICV">
    <vt:lpwstr>752DABCDAFFB483DA8D2C310780186FB_12</vt:lpwstr>
  </property>
  <property fmtid="{D5CDD505-2E9C-101B-9397-08002B2CF9AE}" pid="6" name="KSOProductBuildVer">
    <vt:lpwstr>1033-12.2.0.13472</vt:lpwstr>
  </property>
</Properties>
</file>